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55"/>
  </p:notesMasterIdLst>
  <p:handoutMasterIdLst>
    <p:handoutMasterId r:id="rId56"/>
  </p:handoutMasterIdLst>
  <p:sldIdLst>
    <p:sldId id="754" r:id="rId5"/>
    <p:sldId id="802" r:id="rId6"/>
    <p:sldId id="2147308849" r:id="rId7"/>
    <p:sldId id="14154" r:id="rId8"/>
    <p:sldId id="14155" r:id="rId9"/>
    <p:sldId id="6464" r:id="rId10"/>
    <p:sldId id="2147308850" r:id="rId11"/>
    <p:sldId id="13952" r:id="rId12"/>
    <p:sldId id="815" r:id="rId13"/>
    <p:sldId id="2147308859" r:id="rId14"/>
    <p:sldId id="2147308858" r:id="rId15"/>
    <p:sldId id="6488" r:id="rId16"/>
    <p:sldId id="2147308867" r:id="rId17"/>
    <p:sldId id="2147308851" r:id="rId18"/>
    <p:sldId id="257" r:id="rId19"/>
    <p:sldId id="6465" r:id="rId20"/>
    <p:sldId id="2147309934" r:id="rId21"/>
    <p:sldId id="2147309945" r:id="rId22"/>
    <p:sldId id="810" r:id="rId23"/>
    <p:sldId id="2147308846" r:id="rId24"/>
    <p:sldId id="6448" r:id="rId25"/>
    <p:sldId id="2147309941" r:id="rId26"/>
    <p:sldId id="6450" r:id="rId27"/>
    <p:sldId id="2147308845" r:id="rId28"/>
    <p:sldId id="820" r:id="rId29"/>
    <p:sldId id="2147308877" r:id="rId30"/>
    <p:sldId id="6457" r:id="rId31"/>
    <p:sldId id="6445" r:id="rId32"/>
    <p:sldId id="6438" r:id="rId33"/>
    <p:sldId id="6481" r:id="rId34"/>
    <p:sldId id="2147309939" r:id="rId35"/>
    <p:sldId id="2147309938" r:id="rId36"/>
    <p:sldId id="2147309944" r:id="rId37"/>
    <p:sldId id="2147309940" r:id="rId38"/>
    <p:sldId id="806" r:id="rId39"/>
    <p:sldId id="2147308847" r:id="rId40"/>
    <p:sldId id="2147308876" r:id="rId41"/>
    <p:sldId id="6477" r:id="rId42"/>
    <p:sldId id="2147308882" r:id="rId43"/>
    <p:sldId id="2147308881" r:id="rId44"/>
    <p:sldId id="5870" r:id="rId45"/>
    <p:sldId id="2147308875" r:id="rId46"/>
    <p:sldId id="2147308878" r:id="rId47"/>
    <p:sldId id="2147308884" r:id="rId48"/>
    <p:sldId id="2147308886" r:id="rId49"/>
    <p:sldId id="2147308885" r:id="rId50"/>
    <p:sldId id="2147308863" r:id="rId51"/>
    <p:sldId id="2147308869" r:id="rId52"/>
    <p:sldId id="778" r:id="rId53"/>
    <p:sldId id="2147308848" r:id="rId54"/>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Morpheus" id="{66DA2573-ED9A-C54E-8107-39CC0AF3CD84}">
          <p14:sldIdLst>
            <p14:sldId id="754"/>
            <p14:sldId id="802"/>
            <p14:sldId id="2147308849"/>
            <p14:sldId id="14154"/>
            <p14:sldId id="14155"/>
            <p14:sldId id="6464"/>
            <p14:sldId id="2147308850"/>
            <p14:sldId id="13952"/>
            <p14:sldId id="815"/>
            <p14:sldId id="2147308859"/>
            <p14:sldId id="2147308858"/>
            <p14:sldId id="6488"/>
            <p14:sldId id="2147308867"/>
            <p14:sldId id="2147308851"/>
            <p14:sldId id="257"/>
            <p14:sldId id="6465"/>
            <p14:sldId id="2147309934"/>
            <p14:sldId id="2147309945"/>
            <p14:sldId id="810"/>
            <p14:sldId id="2147308846"/>
            <p14:sldId id="6448"/>
            <p14:sldId id="2147309941"/>
            <p14:sldId id="6450"/>
            <p14:sldId id="2147308845"/>
            <p14:sldId id="820"/>
            <p14:sldId id="2147308877"/>
            <p14:sldId id="6457"/>
            <p14:sldId id="6445"/>
            <p14:sldId id="6438"/>
            <p14:sldId id="6481"/>
            <p14:sldId id="2147309939"/>
            <p14:sldId id="2147309938"/>
            <p14:sldId id="2147309944"/>
            <p14:sldId id="2147309940"/>
            <p14:sldId id="806"/>
            <p14:sldId id="2147308847"/>
            <p14:sldId id="2147308876"/>
            <p14:sldId id="6477"/>
            <p14:sldId id="2147308882"/>
            <p14:sldId id="2147308881"/>
            <p14:sldId id="5870"/>
            <p14:sldId id="2147308875"/>
            <p14:sldId id="2147308878"/>
            <p14:sldId id="2147308884"/>
            <p14:sldId id="2147308886"/>
            <p14:sldId id="2147308885"/>
            <p14:sldId id="2147308863"/>
            <p14:sldId id="2147308869"/>
            <p14:sldId id="778"/>
            <p14:sldId id="2147308848"/>
          </p14:sldIdLst>
        </p14:section>
      </p14:sectionLst>
    </p:ex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Penn" initials="MP" lastIdx="1" clrIdx="0">
    <p:extLst>
      <p:ext uri="{19B8F6BF-5375-455C-9EA6-DF929625EA0E}">
        <p15:presenceInfo xmlns:p15="http://schemas.microsoft.com/office/powerpoint/2012/main" userId="S::mpenn@nvidia.com::e17c2c00-ed04-450e-a615-0cd9fd15ce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458300"/>
    <a:srgbClr val="E8E8E8"/>
    <a:srgbClr val="DEDEDE"/>
    <a:srgbClr val="B3B3B3"/>
    <a:srgbClr val="6E6E6E"/>
    <a:srgbClr val="0071C5"/>
    <a:srgbClr val="4A4A4A"/>
    <a:srgbClr val="0C34BD"/>
    <a:srgbClr val="5D16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62313" autoAdjust="0"/>
  </p:normalViewPr>
  <p:slideViewPr>
    <p:cSldViewPr snapToGrid="0">
      <p:cViewPr varScale="1">
        <p:scale>
          <a:sx n="51" d="100"/>
          <a:sy n="51" d="100"/>
        </p:scale>
        <p:origin x="2368" y="216"/>
      </p:cViewPr>
      <p:guideLst>
        <p:guide orient="horz" pos="2193"/>
        <p:guide orient="horz" pos="5083"/>
        <p:guide orient="horz" pos="5315"/>
        <p:guide pos="9092"/>
        <p:guide orient="horz" pos="1625"/>
        <p:guide pos="576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098"/>
    </p:cViewPr>
  </p:sorterViewPr>
  <p:notesViewPr>
    <p:cSldViewPr snapToGrid="0">
      <p:cViewPr varScale="1">
        <p:scale>
          <a:sx n="55" d="100"/>
          <a:sy n="55" d="100"/>
        </p:scale>
        <p:origin x="1963" y="1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Penn" userId="e17c2c00-ed04-450e-a615-0cd9fd15ce21" providerId="ADAL" clId="{E12D9460-08A3-4F0F-B237-E8FB7C8A297E}"/>
    <pc:docChg chg="delSld modSld modSection">
      <pc:chgData name="Matthew Penn" userId="e17c2c00-ed04-450e-a615-0cd9fd15ce21" providerId="ADAL" clId="{E12D9460-08A3-4F0F-B237-E8FB7C8A297E}" dt="2022-03-08T22:00:58.739" v="4" actId="6549"/>
      <pc:docMkLst>
        <pc:docMk/>
      </pc:docMkLst>
      <pc:sldChg chg="modNotesTx">
        <pc:chgData name="Matthew Penn" userId="e17c2c00-ed04-450e-a615-0cd9fd15ce21" providerId="ADAL" clId="{E12D9460-08A3-4F0F-B237-E8FB7C8A297E}" dt="2022-03-08T22:00:22.013" v="3" actId="20577"/>
        <pc:sldMkLst>
          <pc:docMk/>
          <pc:sldMk cId="2096295083" sldId="6477"/>
        </pc:sldMkLst>
      </pc:sldChg>
      <pc:sldChg chg="del">
        <pc:chgData name="Matthew Penn" userId="e17c2c00-ed04-450e-a615-0cd9fd15ce21" providerId="ADAL" clId="{E12D9460-08A3-4F0F-B237-E8FB7C8A297E}" dt="2022-03-08T21:58:16.691" v="0" actId="47"/>
        <pc:sldMkLst>
          <pc:docMk/>
          <pc:sldMk cId="2459196910" sldId="2147308854"/>
        </pc:sldMkLst>
      </pc:sldChg>
      <pc:sldChg chg="modNotesTx">
        <pc:chgData name="Matthew Penn" userId="e17c2c00-ed04-450e-a615-0cd9fd15ce21" providerId="ADAL" clId="{E12D9460-08A3-4F0F-B237-E8FB7C8A297E}" dt="2022-03-08T21:59:21.833" v="1" actId="20577"/>
        <pc:sldMkLst>
          <pc:docMk/>
          <pc:sldMk cId="3748362687" sldId="2147308869"/>
        </pc:sldMkLst>
      </pc:sldChg>
      <pc:sldChg chg="modNotesTx">
        <pc:chgData name="Matthew Penn" userId="e17c2c00-ed04-450e-a615-0cd9fd15ce21" providerId="ADAL" clId="{E12D9460-08A3-4F0F-B237-E8FB7C8A297E}" dt="2022-03-08T21:59:52.906" v="2" actId="6549"/>
        <pc:sldMkLst>
          <pc:docMk/>
          <pc:sldMk cId="3401713464" sldId="2147308875"/>
        </pc:sldMkLst>
      </pc:sldChg>
      <pc:sldChg chg="modNotesTx">
        <pc:chgData name="Matthew Penn" userId="e17c2c00-ed04-450e-a615-0cd9fd15ce21" providerId="ADAL" clId="{E12D9460-08A3-4F0F-B237-E8FB7C8A297E}" dt="2022-03-08T22:00:58.739" v="4" actId="6549"/>
        <pc:sldMkLst>
          <pc:docMk/>
          <pc:sldMk cId="842855511" sldId="214730994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Pre-Processing</c:v>
                </c:pt>
              </c:strCache>
            </c:strRef>
          </c:tx>
          <c:spPr>
            <a:solidFill>
              <a:schemeClr val="accent3"/>
            </a:solidFill>
            <a:ln>
              <a:noFill/>
            </a:ln>
            <a:effectLst/>
          </c:spPr>
          <c:invertIfNegative val="0"/>
          <c:cat>
            <c:strRef>
              <c:f>Sheet1!$A$2:$A$4</c:f>
              <c:strCache>
                <c:ptCount val="3"/>
                <c:pt idx="0">
                  <c:v>200k</c:v>
                </c:pt>
                <c:pt idx="1">
                  <c:v>10k</c:v>
                </c:pt>
                <c:pt idx="2">
                  <c:v>1k</c:v>
                </c:pt>
              </c:strCache>
            </c:strRef>
          </c:cat>
          <c:val>
            <c:numRef>
              <c:f>Sheet1!$B$2:$B$4</c:f>
              <c:numCache>
                <c:formatCode>General</c:formatCode>
                <c:ptCount val="3"/>
                <c:pt idx="0">
                  <c:v>5.8900000000000001E-2</c:v>
                </c:pt>
                <c:pt idx="1">
                  <c:v>2.1100000000000001E-2</c:v>
                </c:pt>
                <c:pt idx="2">
                  <c:v>1.54E-2</c:v>
                </c:pt>
              </c:numCache>
            </c:numRef>
          </c:val>
          <c:extLst>
            <c:ext xmlns:c16="http://schemas.microsoft.com/office/drawing/2014/chart" uri="{C3380CC4-5D6E-409C-BE32-E72D297353CC}">
              <c16:uniqueId val="{00000000-C97B-DC4A-AB09-EA390CE7F679}"/>
            </c:ext>
          </c:extLst>
        </c:ser>
        <c:ser>
          <c:idx val="1"/>
          <c:order val="1"/>
          <c:tx>
            <c:strRef>
              <c:f>Sheet1!$C$1</c:f>
              <c:strCache>
                <c:ptCount val="1"/>
                <c:pt idx="0">
                  <c:v>Fine-Tuning</c:v>
                </c:pt>
              </c:strCache>
            </c:strRef>
          </c:tx>
          <c:spPr>
            <a:solidFill>
              <a:schemeClr val="tx2"/>
            </a:solidFill>
            <a:ln>
              <a:noFill/>
            </a:ln>
            <a:effectLst/>
          </c:spPr>
          <c:invertIfNegative val="0"/>
          <c:cat>
            <c:strRef>
              <c:f>Sheet1!$A$2:$A$4</c:f>
              <c:strCache>
                <c:ptCount val="3"/>
                <c:pt idx="0">
                  <c:v>200k</c:v>
                </c:pt>
                <c:pt idx="1">
                  <c:v>10k</c:v>
                </c:pt>
                <c:pt idx="2">
                  <c:v>1k</c:v>
                </c:pt>
              </c:strCache>
            </c:strRef>
          </c:cat>
          <c:val>
            <c:numRef>
              <c:f>Sheet1!$C$2:$C$4</c:f>
              <c:numCache>
                <c:formatCode>General</c:formatCode>
                <c:ptCount val="3"/>
                <c:pt idx="0">
                  <c:v>11286</c:v>
                </c:pt>
                <c:pt idx="1">
                  <c:v>562</c:v>
                </c:pt>
                <c:pt idx="2">
                  <c:v>54.9</c:v>
                </c:pt>
              </c:numCache>
            </c:numRef>
          </c:val>
          <c:extLst>
            <c:ext xmlns:c16="http://schemas.microsoft.com/office/drawing/2014/chart" uri="{C3380CC4-5D6E-409C-BE32-E72D297353CC}">
              <c16:uniqueId val="{00000001-C97B-DC4A-AB09-EA390CE7F679}"/>
            </c:ext>
          </c:extLst>
        </c:ser>
        <c:dLbls>
          <c:showLegendKey val="0"/>
          <c:showVal val="0"/>
          <c:showCatName val="0"/>
          <c:showSerName val="0"/>
          <c:showPercent val="0"/>
          <c:showBubbleSize val="0"/>
        </c:dLbls>
        <c:gapWidth val="150"/>
        <c:overlap val="100"/>
        <c:axId val="1261693184"/>
        <c:axId val="1239062784"/>
      </c:barChart>
      <c:catAx>
        <c:axId val="126169318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accent5"/>
                    </a:solidFill>
                    <a:latin typeface="+mn-lt"/>
                    <a:ea typeface="+mn-ea"/>
                    <a:cs typeface="+mn-cs"/>
                  </a:defRPr>
                </a:pPr>
                <a:r>
                  <a:rPr lang="en-US" dirty="0"/>
                  <a:t>Data Size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accent5"/>
                  </a:solidFill>
                  <a:latin typeface="+mn-lt"/>
                  <a:ea typeface="+mn-ea"/>
                  <a:cs typeface="+mn-cs"/>
                </a:defRPr>
              </a:pPr>
              <a:endParaRPr lang="en-US"/>
            </a:p>
          </c:txPr>
        </c:title>
        <c:numFmt formatCode="General" sourceLinked="1"/>
        <c:majorTickMark val="none"/>
        <c:minorTickMark val="none"/>
        <c:tickLblPos val="low"/>
        <c:spPr>
          <a:solidFill>
            <a:schemeClr val="tx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crossAx val="1239062784"/>
        <c:crosses val="autoZero"/>
        <c:auto val="1"/>
        <c:lblAlgn val="ctr"/>
        <c:lblOffset val="100"/>
        <c:noMultiLvlLbl val="0"/>
      </c:catAx>
      <c:valAx>
        <c:axId val="1239062784"/>
        <c:scaling>
          <c:logBase val="10"/>
          <c:orientation val="minMax"/>
        </c:scaling>
        <c:delete val="0"/>
        <c:axPos val="b"/>
        <c:majorGridlines>
          <c:spPr>
            <a:ln w="9525" cap="flat" cmpd="sng" algn="ctr">
              <a:solidFill>
                <a:schemeClr val="bg2"/>
              </a:solidFill>
              <a:round/>
            </a:ln>
            <a:effectLst/>
          </c:spPr>
        </c:majorGridlines>
        <c:title>
          <c:tx>
            <c:rich>
              <a:bodyPr rot="0" spcFirstLastPara="1" vertOverflow="ellipsis" vert="horz" wrap="square" anchor="ctr" anchorCtr="1"/>
              <a:lstStyle/>
              <a:p>
                <a:pPr>
                  <a:defRPr sz="1330" b="0" i="0" u="none" strike="noStrike" kern="1200" baseline="0">
                    <a:solidFill>
                      <a:schemeClr val="accent5"/>
                    </a:solidFill>
                    <a:latin typeface="+mn-lt"/>
                    <a:ea typeface="+mn-ea"/>
                    <a:cs typeface="+mn-cs"/>
                  </a:defRPr>
                </a:pPr>
                <a:r>
                  <a:rPr lang="en-US" dirty="0"/>
                  <a:t>Time (seconds), log scale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accent5"/>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crossAx val="12616931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5"/>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Pre-Processing</c:v>
                </c:pt>
              </c:strCache>
            </c:strRef>
          </c:tx>
          <c:spPr>
            <a:solidFill>
              <a:schemeClr val="accent3"/>
            </a:solidFill>
            <a:ln>
              <a:noFill/>
            </a:ln>
            <a:effectLst/>
          </c:spPr>
          <c:invertIfNegative val="0"/>
          <c:cat>
            <c:strRef>
              <c:f>Sheet1!$A$2:$A$4</c:f>
              <c:strCache>
                <c:ptCount val="3"/>
                <c:pt idx="0">
                  <c:v>200k</c:v>
                </c:pt>
                <c:pt idx="1">
                  <c:v>10k</c:v>
                </c:pt>
                <c:pt idx="2">
                  <c:v>1k</c:v>
                </c:pt>
              </c:strCache>
            </c:strRef>
          </c:cat>
          <c:val>
            <c:numRef>
              <c:f>Sheet1!$B$2:$B$4</c:f>
              <c:numCache>
                <c:formatCode>General</c:formatCode>
                <c:ptCount val="3"/>
                <c:pt idx="0">
                  <c:v>5.8900000000000001E-2</c:v>
                </c:pt>
                <c:pt idx="1">
                  <c:v>2.1100000000000001E-2</c:v>
                </c:pt>
                <c:pt idx="2">
                  <c:v>1.54E-2</c:v>
                </c:pt>
              </c:numCache>
            </c:numRef>
          </c:val>
          <c:extLst>
            <c:ext xmlns:c16="http://schemas.microsoft.com/office/drawing/2014/chart" uri="{C3380CC4-5D6E-409C-BE32-E72D297353CC}">
              <c16:uniqueId val="{00000000-44CF-F54D-A2EC-2F3AFC61BD87}"/>
            </c:ext>
          </c:extLst>
        </c:ser>
        <c:ser>
          <c:idx val="1"/>
          <c:order val="1"/>
          <c:tx>
            <c:strRef>
              <c:f>Sheet1!$C$1</c:f>
              <c:strCache>
                <c:ptCount val="1"/>
                <c:pt idx="0">
                  <c:v>Fine-Tuning</c:v>
                </c:pt>
              </c:strCache>
            </c:strRef>
          </c:tx>
          <c:spPr>
            <a:solidFill>
              <a:schemeClr val="tx2"/>
            </a:solidFill>
            <a:ln>
              <a:noFill/>
            </a:ln>
            <a:effectLst/>
          </c:spPr>
          <c:invertIfNegative val="0"/>
          <c:cat>
            <c:strRef>
              <c:f>Sheet1!$A$2:$A$4</c:f>
              <c:strCache>
                <c:ptCount val="3"/>
                <c:pt idx="0">
                  <c:v>200k</c:v>
                </c:pt>
                <c:pt idx="1">
                  <c:v>10k</c:v>
                </c:pt>
                <c:pt idx="2">
                  <c:v>1k</c:v>
                </c:pt>
              </c:strCache>
            </c:strRef>
          </c:cat>
          <c:val>
            <c:numRef>
              <c:f>Sheet1!$C$2:$C$4</c:f>
              <c:numCache>
                <c:formatCode>General</c:formatCode>
                <c:ptCount val="3"/>
                <c:pt idx="0">
                  <c:v>993</c:v>
                </c:pt>
                <c:pt idx="1">
                  <c:v>48.2</c:v>
                </c:pt>
                <c:pt idx="2">
                  <c:v>5.79</c:v>
                </c:pt>
              </c:numCache>
            </c:numRef>
          </c:val>
          <c:extLst>
            <c:ext xmlns:c16="http://schemas.microsoft.com/office/drawing/2014/chart" uri="{C3380CC4-5D6E-409C-BE32-E72D297353CC}">
              <c16:uniqueId val="{00000001-44CF-F54D-A2EC-2F3AFC61BD87}"/>
            </c:ext>
          </c:extLst>
        </c:ser>
        <c:dLbls>
          <c:showLegendKey val="0"/>
          <c:showVal val="0"/>
          <c:showCatName val="0"/>
          <c:showSerName val="0"/>
          <c:showPercent val="0"/>
          <c:showBubbleSize val="0"/>
        </c:dLbls>
        <c:gapWidth val="150"/>
        <c:overlap val="100"/>
        <c:axId val="1261693184"/>
        <c:axId val="1239062784"/>
      </c:barChart>
      <c:catAx>
        <c:axId val="126169318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accent5"/>
                    </a:solidFill>
                    <a:latin typeface="+mn-lt"/>
                    <a:ea typeface="+mn-ea"/>
                    <a:cs typeface="+mn-cs"/>
                  </a:defRPr>
                </a:pPr>
                <a:r>
                  <a:rPr lang="en-US" dirty="0"/>
                  <a:t>Data Size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accent5"/>
                  </a:solidFill>
                  <a:latin typeface="+mn-lt"/>
                  <a:ea typeface="+mn-ea"/>
                  <a:cs typeface="+mn-cs"/>
                </a:defRPr>
              </a:pPr>
              <a:endParaRPr lang="en-US"/>
            </a:p>
          </c:txPr>
        </c:title>
        <c:numFmt formatCode="General" sourceLinked="1"/>
        <c:majorTickMark val="none"/>
        <c:minorTickMark val="none"/>
        <c:tickLblPos val="low"/>
        <c:spPr>
          <a:solidFill>
            <a:schemeClr val="tx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crossAx val="1239062784"/>
        <c:crosses val="autoZero"/>
        <c:auto val="1"/>
        <c:lblAlgn val="ctr"/>
        <c:lblOffset val="100"/>
        <c:noMultiLvlLbl val="0"/>
      </c:catAx>
      <c:valAx>
        <c:axId val="1239062784"/>
        <c:scaling>
          <c:logBase val="10"/>
          <c:orientation val="minMax"/>
        </c:scaling>
        <c:delete val="0"/>
        <c:axPos val="b"/>
        <c:majorGridlines>
          <c:spPr>
            <a:ln w="9525" cap="flat" cmpd="sng" algn="ctr">
              <a:solidFill>
                <a:schemeClr val="bg2"/>
              </a:solidFill>
              <a:round/>
            </a:ln>
            <a:effectLst/>
          </c:spPr>
        </c:majorGridlines>
        <c:title>
          <c:tx>
            <c:rich>
              <a:bodyPr rot="0" spcFirstLastPara="1" vertOverflow="ellipsis" vert="horz" wrap="square" anchor="ctr" anchorCtr="1"/>
              <a:lstStyle/>
              <a:p>
                <a:pPr>
                  <a:defRPr sz="1330" b="0" i="0" u="none" strike="noStrike" kern="1200" baseline="0">
                    <a:solidFill>
                      <a:schemeClr val="accent5"/>
                    </a:solidFill>
                    <a:latin typeface="+mn-lt"/>
                    <a:ea typeface="+mn-ea"/>
                    <a:cs typeface="+mn-cs"/>
                  </a:defRPr>
                </a:pPr>
                <a:r>
                  <a:rPr lang="en-US" dirty="0"/>
                  <a:t>Time (seconds), log scale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accent5"/>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5"/>
                </a:solidFill>
                <a:latin typeface="+mn-lt"/>
                <a:ea typeface="+mn-ea"/>
                <a:cs typeface="+mn-cs"/>
              </a:defRPr>
            </a:pPr>
            <a:endParaRPr lang="en-US"/>
          </a:p>
        </c:txPr>
        <c:crossAx val="126169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accent5"/>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4-22T21:35:35.650"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3/19/22</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The new pipeline in Morpheus was specifically designed and engineered to support the massive and complex workloads that cybersecurity ISVs and practitioners demand.</a:t>
            </a:r>
          </a:p>
          <a:p>
            <a:endParaRPr lang="en-US" dirty="0"/>
          </a:p>
          <a:p>
            <a:r>
              <a:rPr lang="en-US" dirty="0"/>
              <a:t>First and foremost, it has high performance throughput – capable of reaching at least 10 Gb/s end-to-end on a single GPU (for example, a Titan RTX or an A100).</a:t>
            </a:r>
          </a:p>
          <a:p>
            <a:endParaRPr lang="en-US" dirty="0"/>
          </a:p>
          <a:p>
            <a:r>
              <a:rPr lang="en-US" dirty="0"/>
              <a:t>It implements asynchronous computation and mitigates I/O and GPU blocking by utilizing a fiber-based (local threading) programming approach. No more GIL!</a:t>
            </a:r>
          </a:p>
          <a:p>
            <a:endParaRPr lang="en-US" dirty="0"/>
          </a:p>
          <a:p>
            <a:r>
              <a:rPr lang="en-US" dirty="0"/>
              <a:t>Since the volume of security feeds is somewhat unreliable, backpressure support is implemented throughout, with concurrent blocking queues between stages. We also support distributed computation, and not just any form of distributed computation. Morpheus now uses RDMA with UCX to transfer messages extremely quickly and efficiently.</a:t>
            </a:r>
          </a:p>
          <a:p>
            <a:endParaRPr lang="en-US" dirty="0"/>
          </a:p>
          <a:p>
            <a:r>
              <a:rPr lang="en-US" dirty="0"/>
              <a:t>But we didn’t stop there. Morpheus also, for the first time, supports dynamic reconfiguration that allows seamless scale up and scale out changes at runtime, all handled under-the-hood by a centralized orchestration service.</a:t>
            </a:r>
          </a:p>
          <a:p>
            <a:endParaRPr lang="en-US" dirty="0"/>
          </a:p>
          <a:p>
            <a:r>
              <a:rPr lang="en-US" dirty="0"/>
              <a:t>I know, it sounds complex – and there’s some truth to that. But it’s also organized in an extremely efficient and approachable fashion, with multiple layers including operators, nodes, and segments.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30487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From the top down, Morpheus is organized into four levels – orchestration, segment, node, and operator. We’re going to go into some technical details here. And if you want to geek out with us on the tech, we’d love it! But also if you just want to use Morpheus, don’t worry – there are Python and C++ APIs that let you take advantage of all of this without having to know the implementation details.</a:t>
            </a:r>
          </a:p>
          <a:p>
            <a:endParaRPr lang="en-US" dirty="0"/>
          </a:p>
          <a:p>
            <a:r>
              <a:rPr lang="en-US" dirty="0"/>
              <a:t>At the orchestration level, there’s a single service that manages and connects pipelines. Channels in Morpheus use this service to discover and connect these pipelines, and multiple instances of a segment can be distributed for fast, parallel computation. We’ll see how segments, nodes, and operators work together in just a bit.</a:t>
            </a:r>
          </a:p>
          <a:p>
            <a:endParaRPr lang="en-US" dirty="0"/>
          </a:p>
          <a:p>
            <a:r>
              <a:rPr lang="en-US" dirty="0"/>
              <a:t>With segments, we start to peel the layers of the onion back. Segments are built from one or more nodes. Data flows between segments via channels, and these channels connect segments in many different configurations: 1:1, 1:M, or even M:M. Connections can be added and removed dynamically at runtime.</a:t>
            </a:r>
          </a:p>
          <a:p>
            <a:endParaRPr lang="en-US" dirty="0"/>
          </a:p>
          <a:p>
            <a:r>
              <a:rPr lang="en-US" dirty="0"/>
              <a:t>The next layer deep is nodes. Nodes contain chains of operators, and these chains are executed for every object (or message) pulled off an input queue. Data in nodes flows via fiber-aware blocking concurrent queues. In other words, there’s no global blocking or locking. And nodes can run multiple instances of an operator chain in parallel, separate fibers.</a:t>
            </a:r>
          </a:p>
          <a:p>
            <a:endParaRPr lang="en-US" dirty="0"/>
          </a:p>
          <a:p>
            <a:r>
              <a:rPr lang="en-US" dirty="0"/>
              <a:t>At the lowest level are operators. Here, data flows via direct memory passing (not copying of the data). Operators are small and single function objects, such as a filter or map operation. We use ReactiveX to implement operators.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302727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But what does this mean for the overall pipeline? Here we have an abstract representation of a very small example pipeline. Note that segments (green boxes) contain one or more nodes (grey boxes), and the nodes contain chains of operators (blue shapes) running in their own user-space threads (also called fibers).</a:t>
            </a:r>
          </a:p>
          <a:p>
            <a:endParaRPr lang="en-US" dirty="0"/>
          </a:p>
          <a:p>
            <a:r>
              <a:rPr lang="en-US" dirty="0"/>
              <a:t>What’s important to note here is two levels of parallelization. The easiest to see is Segment 2 in the middle. Here we have the same segment being run in two instances across two GPUs or even on the same GPU taking advantage of Multi Instance GPU (or MIG) capabilities. The orchestration in Morpheus takes care of this for you, no need to configure this yourself. </a:t>
            </a:r>
          </a:p>
          <a:p>
            <a:endParaRPr lang="en-US" dirty="0"/>
          </a:p>
          <a:p>
            <a:r>
              <a:rPr lang="en-US" dirty="0"/>
              <a:t>But look a bit closer. Inside the nodes, we observe multiple operator chains. These are running in their own threads, in parallel. So not only are the segments parallelized across GPUs, but the actual threads running inside the nodes are also parallelized. What this means for you, the developer or the user, is that you get extremely fast execution without having to think about the orchestration.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3620025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And we mentioned earlier that segments can wrap other pieces of technology – both from us and not from us. On the top, we’re using the Triton Inference Server in the inference stage. To the larger Morpheus pipeline, this looks just like any other segment. Messages are passed the same way, providing a unified programming approach where developers aren’t trying to learn, manage, and integrate many disparate types of technology.</a:t>
            </a:r>
          </a:p>
          <a:p>
            <a:endParaRPr lang="en-US" dirty="0"/>
          </a:p>
          <a:p>
            <a:r>
              <a:rPr lang="en-US" dirty="0"/>
              <a:t>Another example is shown on the bottom, where we use Kafka in a Morpheus segment as an I/O option for a pipeline. The takeaway here is that there’s not a need to manage different interfaces with the new Morpheus pipeline. Once they’re wrapped in segments, Morpheus orchestration handles the rest.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8291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Uh oh, code. Full disclosure, there’s more code on the next slide too. So buckle up. But I promise this will be painless (mostly).</a:t>
            </a:r>
          </a:p>
          <a:p>
            <a:endParaRPr lang="en-US" dirty="0"/>
          </a:p>
          <a:p>
            <a:r>
              <a:rPr lang="en-US" dirty="0"/>
              <a:t>With Morpheus, you’re free to write nodes in Python or C++ - we support both. While Python gives you benefits of quickly prototyping a new node or segment, you’ll see maximum speed and throughput developing against the C++ APIs. Both of these blocks of code demonstrate something very simple – creating a file reader. (Remember, many of the frequently used nodes you need already come with Morpheus pre-compiled, including reading from a file.) But just for illustration purposes, we’re using the file reader code here.</a:t>
            </a:r>
          </a:p>
          <a:p>
            <a:endParaRPr lang="en-US" dirty="0"/>
          </a:p>
          <a:p>
            <a:r>
              <a:rPr lang="en-US" dirty="0"/>
              <a:t>In both cases, it’s not a lot of code. And in both cases, it’s fairly straightforward Python or C++. We’ve omitted some of the code on the C++ side for brevity, but you can view the entire source in the latest release of Morpheus.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379358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Here’s that second slide of code I warned you about. But this is the last code slide.</a:t>
            </a:r>
          </a:p>
          <a:p>
            <a:endParaRPr lang="en-US" dirty="0"/>
          </a:p>
          <a:p>
            <a:r>
              <a:rPr lang="en-US" dirty="0"/>
              <a:t>What I think is one of the amazing things about Morpheus EA 2 is the ability to write programs thinking sequentially but then benefit from massive parallelism. Here’s a real simple example.</a:t>
            </a:r>
          </a:p>
          <a:p>
            <a:endParaRPr lang="en-US" dirty="0"/>
          </a:p>
          <a:p>
            <a:r>
              <a:rPr lang="en-US" dirty="0"/>
              <a:t>On the left, we have three nodes being defined: a source node, an operator node, and a sink node. The source node reads JSON data from Kafka and converts it to a Python JSON object. Once forwarded to the operator node, that node modifies the record (in this case, just setting a column value to “true”). The third node is a sink, which serializes the modified Python JSON object and writes it to a different Kafka endpoint. Easy. Three nodes defined – source, operator, destination.</a:t>
            </a:r>
          </a:p>
          <a:p>
            <a:endParaRPr lang="en-US" dirty="0"/>
          </a:p>
          <a:p>
            <a:r>
              <a:rPr lang="en-US" dirty="0"/>
              <a:t>Down at the bottom of the left code block, we now setup the segment. Note how the process is defined sequentially – source, then operation, then sink.</a:t>
            </a:r>
          </a:p>
          <a:p>
            <a:endParaRPr lang="en-US" dirty="0"/>
          </a:p>
          <a:p>
            <a:r>
              <a:rPr lang="en-US" dirty="0"/>
              <a:t>On the right hand side, we see the segment launch code. Once the executor start function is called, each node (remember, we have three of them) runs independently with its own dedicated fiber. One node does not cause any other node to block. If data is coming in too fast to be processed downstream, backpressure kicks in automatically between the nodes. This means that you may have one pipeline that is utilizing backpressure support (and responding correctly), but another pipeline that doesn’t need backpressure will just keep running as usual.</a:t>
            </a:r>
          </a:p>
          <a:p>
            <a:endParaRPr lang="en-US" dirty="0"/>
          </a:p>
          <a:p>
            <a:r>
              <a:rPr lang="en-US" dirty="0"/>
              <a:t>And backpressure isn’t limited to just input and output. It occurs between any node, even collections of operators, leading to an extremely efficient and intelligent pipeline.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369117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And speaking of efficiency and throughput, look at these results. With the new pipeline, we’re seeing speed ups across the board. Our two previous workflows – sensitive information detection and anomalous behavior profiling for cryptomining – both saw significant performance gains. While the former shows a respectable 8.4x bump, the latter is 67x faster than our last release of Morpheus. With over 150,000 inferences per second throughput, this corresponds to over 60 Gbps in a single node, multi-GPU environment. Even single GPU pipelines see speeds of up to 10 Gb/s depending on the model used.</a:t>
            </a:r>
          </a:p>
          <a:p>
            <a:endParaRPr lang="en-US" dirty="0"/>
          </a:p>
          <a:p>
            <a:r>
              <a:rPr lang="en-US" dirty="0"/>
              <a:t>These are impressive, and we still have room to grow. In the future, Morpheus will expand to multi-node environments, with compute further distributed around your data center or hybrid cloud environment. It’s all part of the goal of moving compute closer to the edge and closer to where data is being generated and collected, reducing the need for costly data movement. This also allows us to place intelligent data filtering and collection at the edge, routing higher quality, more actionable data to your analysts when they need it most.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309334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If you watched Jensen’s keynote, you likely already saw this demo.</a:t>
            </a:r>
          </a:p>
          <a:p>
            <a:r>
              <a:rPr lang="en-US" dirty="0"/>
              <a:t>We’ve used Morpheus to deploy a model that examines raw packet (PCAP) data for potential leakage of sensitive information.</a:t>
            </a:r>
          </a:p>
          <a:p>
            <a:r>
              <a:rPr lang="en-US" dirty="0"/>
              <a:t>The NetQ agent, residing on BlueField 2, is piping raw packets (layer 7 application data) directly to Morpheus.</a:t>
            </a:r>
          </a:p>
          <a:p>
            <a:r>
              <a:rPr lang="en-US" dirty="0"/>
              <a:t>Inside the framework, we’ve trained and fine-tuned a NLP model to search through the packets and detect any possible leaked credentials (like AWS and GitHub), passwords, private keys, and the like.</a:t>
            </a:r>
          </a:p>
          <a:p>
            <a:r>
              <a:rPr lang="en-US" dirty="0"/>
              <a:t>Specifically, we’re using a BERT model. An advantage of this approach over a rules-based one or even other ML based approaches is that we don’t need to expose the model to every possible leaked credential during training.</a:t>
            </a:r>
          </a:p>
          <a:p>
            <a:r>
              <a:rPr lang="en-US" dirty="0"/>
              <a:t>Because the model can generalize, it doesn’t have to be trained exhaustively to flag accurately. We can train the model using examples of AWS credentials but not GitHub credentials. And the model can still alert on both extremely well.</a:t>
            </a:r>
          </a:p>
          <a:p>
            <a:r>
              <a:rPr lang="en-US" dirty="0"/>
              <a:t>In fact, we’re seeing F1 results over 0.998.</a:t>
            </a:r>
          </a:p>
          <a:p>
            <a:r>
              <a:rPr lang="en-US" dirty="0"/>
              <a:t>Packets that contain sensitive information are flagged instantaneously, and a recommended action is routed back to NetQ.</a:t>
            </a:r>
          </a:p>
          <a:p>
            <a:r>
              <a:rPr lang="en-US" dirty="0"/>
              <a:t>Imagine this deployed in a zero-trust environment. While every communication should be encrypted, humans make mistakes. It’s impossible to test every path of a complex software supply chain, especially if it heavily utilizes open-source packages.</a:t>
            </a:r>
          </a:p>
          <a:p>
            <a:r>
              <a:rPr lang="en-US" dirty="0"/>
              <a:t>With Morpheus deployed in the environment, it doesn’t matter if an app configuration is made that removes encryption or leaks credentials.</a:t>
            </a:r>
          </a:p>
          <a:p>
            <a:r>
              <a:rPr lang="en-US" dirty="0"/>
              <a:t>You’re alerted real-time, and the keys and credentials impacted are delivered to the operator – speeding remediation by letting you know exactly which pieces of data were compromised.</a:t>
            </a:r>
          </a:p>
          <a:p>
            <a:r>
              <a:rPr lang="en-US" dirty="0"/>
              <a:t>And I can’t stress this enough, it’s being done completely without rules – using a transformer-based deep neural network.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218759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Morpheus is designed to accept many different types of models that you might already have. Here’s a bit more information about how we trained our cyBERT model for sensitive information detection.</a:t>
            </a:r>
          </a:p>
          <a:p>
            <a:r>
              <a:rPr lang="en-US" dirty="0"/>
              <a:t>Like any good NLP application, we start with some labeled training data. If you’re just fine-tuning a pre-trained model, you actually don’t need much of it – maybe as few as 100 examples.</a:t>
            </a:r>
          </a:p>
          <a:p>
            <a:r>
              <a:rPr lang="en-US" dirty="0"/>
              <a:t>You also don’t need to expose this model to every type of sensitive information you may want to detect. One advantage of using a transformer architecture is that it can effectively generalize, identifying and classifying pieces of data that are similar to ones you’ve trained on.</a:t>
            </a:r>
          </a:p>
          <a:p>
            <a:endParaRPr lang="en-US" dirty="0"/>
          </a:p>
          <a:p>
            <a:r>
              <a:rPr lang="en-US" dirty="0"/>
              <a:t>We then pre-process the data using RAPIDS, which involves extracting salient fields and tokenizing the input. The tokenization makes use of the fast, GPU-native subword tokenizer built into cuDF. By keeping data and operations on the GPU end-to-end, we eliminate unnecessary serializations and deserializations, accelerating the entire workflow.</a:t>
            </a:r>
          </a:p>
          <a:p>
            <a:endParaRPr lang="en-US" dirty="0"/>
          </a:p>
          <a:p>
            <a:r>
              <a:rPr lang="en-US" dirty="0"/>
              <a:t>The fine tuning process is iterative, involving successive runs that adjust the internal weights of the neural network to better match the training data we’re feeding it. You can adjust the number of training epocs used to zero in on an accuracy that works for you.</a:t>
            </a:r>
          </a:p>
          <a:p>
            <a:r>
              <a:rPr lang="en-US" dirty="0"/>
              <a:t>Specifically for this application, we permutate the data being used for fine-tuning. This means that we don’t just feed in the data as it would appear, but rather we vary the start and end points of pieces of data and artificially tweak the order of how fields appear.</a:t>
            </a:r>
          </a:p>
          <a:p>
            <a:r>
              <a:rPr lang="en-US" dirty="0"/>
              <a:t>This helps the model learn that order isn’t as important as content. Without this, it would be easy for a model to overfit to positional encoding – even with a small number of training epochs.</a:t>
            </a:r>
          </a:p>
          <a:p>
            <a:endParaRPr lang="en-US" dirty="0"/>
          </a:p>
          <a:p>
            <a:r>
              <a:rPr lang="en-US" dirty="0"/>
              <a:t>After the fine tuning process in PyTorch is complete, we convert that PyTorch model to ONNX. It’s then ready to be loaded directly into Morpheus via MLFlow, the package we use for MLOps.</a:t>
            </a:r>
          </a:p>
          <a:p>
            <a:r>
              <a:rPr lang="en-US" dirty="0"/>
              <a:t>MLFlow makes it easy to track model deployment. When uploading a newer version of an existing model, the older version is automatically replaced. Inferencing is automatically updated to use the newer model.</a:t>
            </a:r>
          </a:p>
          <a:p>
            <a:r>
              <a:rPr lang="en-US" dirty="0"/>
              <a:t>Model metrics can also be tracked. In one scenario, you might choose to upload a specific dataset with known inputs and outputs. This is automatically run through a new model, and the output is compared to what it should be. If there are major differences, an alert can be triggered to the operator. This is just another check to ensure a bad model doesn’t make its way into your pipeline.</a:t>
            </a:r>
          </a:p>
          <a:p>
            <a:endParaRPr lang="en-US" dirty="0"/>
          </a:p>
          <a:p>
            <a:r>
              <a:rPr lang="en-US" dirty="0"/>
              <a:t>Fine tuning is extremely fast using a mini-BERT base model. Compared to BERT-base, we see over 11 times faster fine tuning with only a 0.03 decrease in F1 score. Not bad!</a:t>
            </a:r>
          </a:p>
          <a:p>
            <a:r>
              <a:rPr lang="en-US" dirty="0"/>
              <a:t>While built-in training isn’t a part of Morpheus at launch, we will provide separate training notebooks that show how to fine-tune and prepare models for Morpheus. If you’re already doing model development today, you’re likely familiar with this process already.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2952369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Here we show more detail about the sensitive information detection use case.</a:t>
            </a:r>
          </a:p>
          <a:p>
            <a:r>
              <a:rPr lang="en-US" dirty="0"/>
              <a:t>NetQ is pushing raw layer 7 data to Morpheus via Kafka. It’s then sent through successive stages through pre-processing, where we tokenize the raw strings using the GPU-accelerated subword tokenizer built into cuDF.</a:t>
            </a:r>
          </a:p>
          <a:p>
            <a:r>
              <a:rPr lang="en-US" dirty="0"/>
              <a:t>After running through a small buffer, we split the data into batches and send them to a Triton inference server. Triton supports dynamic batching, which is ideal when you may not have consistent data flow volumes.</a:t>
            </a:r>
          </a:p>
          <a:p>
            <a:r>
              <a:rPr lang="en-US" dirty="0"/>
              <a:t>During inference is where we flag the sensitive information. Essentially we’re performing a named entity recognition task on the data, assigning a label that corresponds to the class, or type, or sensitive information seen.</a:t>
            </a:r>
          </a:p>
          <a:p>
            <a:r>
              <a:rPr lang="en-US" dirty="0"/>
              <a:t>After inference, we regroup, stitch back together any split tokens and add a probability filter. This filter is configurable, and it’s what we use to adjust the tolerance for false positives versus false negatives.</a:t>
            </a:r>
          </a:p>
          <a:p>
            <a:r>
              <a:rPr lang="en-US" dirty="0"/>
              <a:t>The recommended action is routed back to NetQ via Kafka.</a:t>
            </a:r>
          </a:p>
          <a:p>
            <a:r>
              <a:rPr lang="en-US" dirty="0"/>
              <a:t>But we also see here that input and output can just as easily be from and to files. If that’s how you want to configure Morpheus, we support that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311466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1356986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d5e47dae5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1800" dirty="0">
                <a:latin typeface="Trebuchet MS"/>
              </a:rPr>
              <a:t>To aid in the monitoring of model performance on ever evolving datasets, we've added a Morpheus stage that logs metrics to MLFlow for every batch of data run. Concept drift is the phenomenon where the statistical properties of the data change overtime. When this happens, we'd like to know and follow-up with model retraining. For classification models, such as the sensitive information detection pipeline, we can monitor the classification confidence. The confidence score of a prediction reflects the probability of a data point belonging to the class.  A significant difference in the average confidence score over several batches as seen ploted here in MLFlow is an occurrence of concept drift. Morpheus gives users the ability to specify the metrics they'd like to monitor in MLFlow. Or use the default settings to get started monitoring your model's performance right away.</a:t>
            </a:r>
          </a:p>
        </p:txBody>
      </p:sp>
      <p:sp>
        <p:nvSpPr>
          <p:cNvPr id="333" name="Google Shape;333;ged5e47dae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4743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CloudTrail logs</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1100" b="0" i="0" u="none" strike="noStrike" kern="0" cap="none" spc="0" normalizeH="0" baseline="0" noProof="0" dirty="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596395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endParaRPr lang="en-US" sz="2000" dirty="0">
              <a:solidFill>
                <a:schemeClr val="bg1"/>
              </a:solidFill>
              <a:latin typeface="Trebuchet MS" panose="020B0603020202020204" pitchFamily="34"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78985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community of development and research partners is growing. We’re excited to be working with some of the largest names in cybersecurity, retail, and integration to make the next wave of innovation a reality. You gotta check out the talks by our partners at this GTC. Don’t miss ones by Splunk, HPE, F5, Booz Allen Hamilton, and many more in the cybersecurity track. I think you’ll be impressed with the difficult challenges being tackled and solved.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4114617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partners have written some outstanding blogs about how they’re using Morpheus or how it integrates and helps their existing tools. Red Hat’s develop blog helps OpenShift users get started with Morpheus, while F5 is planning out how their collaboration with NVIDIA helps them secure computing at the edge and in the cloud. Indeed, edge computing is a theme – check out Cloudflare’s press release on edge computing at a global scale using NVIDIA technologies. And Booz Allen Hamilton brings the power of edge computing to you, with their next generation flyway kits – powered by Cyber Precog running on Morpheus.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2479566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2250003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1d124bf9f_0_8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dirty="0"/>
          </a:p>
        </p:txBody>
      </p:sp>
      <p:sp>
        <p:nvSpPr>
          <p:cNvPr id="361" name="Google Shape;361;g61d124bf9f_0_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20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126815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2890171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49</a:t>
            </a:fld>
            <a:endParaRPr lang="en-US" dirty="0"/>
          </a:p>
        </p:txBody>
      </p:sp>
    </p:spTree>
    <p:extLst>
      <p:ext uri="{BB962C8B-B14F-4D97-AF65-F5344CB8AC3E}">
        <p14:creationId xmlns:p14="http://schemas.microsoft.com/office/powerpoint/2010/main" val="138746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At its core, cybersecurity is a data problem. And it’s a fundamental belief of Morpheus that modern cybersecurity challenges benefit from an approach rooted in first principles. High velocity streams of heterogeneous data can easily overwhelm traditional collection mechanisms – to the point where most enterprises have to limit the amount of data they capture and analyze. How are we expected to defend against attacks with critical data missing? </a:t>
            </a:r>
          </a:p>
          <a:p>
            <a:endParaRPr lang="en-US" dirty="0"/>
          </a:p>
          <a:p>
            <a:r>
              <a:rPr lang="en-US" dirty="0"/>
              <a:t>Analysts often want to integrate tools and data to provide an enriched picture of what’s happening in and around the network. While this is possible today, it’s frequently done manually – perhaps at the SIEM level. Deeper integrations, especially those that necessitate a decentralized approach, are difficult to engineer and frequently result in “one off” architectures.</a:t>
            </a:r>
          </a:p>
          <a:p>
            <a:endParaRPr lang="en-US" dirty="0"/>
          </a:p>
          <a:p>
            <a:r>
              <a:rPr lang="en-US" dirty="0"/>
              <a:t>Being able to quickly triage and iterate on a perceived threat is a crucial component of security analysts. Contextualizing results or even raw data from one source to another is often done by a human. And while it’s good to provide tools and capabilities that accelerate the human portion, offloading some of this to an AI is where we must go - reducing the cognitive load on an already strained workforce </a:t>
            </a:r>
          </a:p>
          <a:p>
            <a:endParaRPr lang="en-US" dirty="0"/>
          </a:p>
          <a:p>
            <a:r>
              <a:rPr lang="en-US" dirty="0"/>
              <a:t>The way we’ve approached this as an industry in the past will not continue to work. Heuristics aren’t enough to stop and identify breaches and protect enterprises from the high cost (in terms of both monetary and reputation loss) of a breach.</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70697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d5e47dae5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dirty="0"/>
              <a:t>New methodologies, frameworks, platforms, and mindsets are necessary to move the industry forward.</a:t>
            </a:r>
          </a:p>
          <a:p>
            <a:pPr marL="0" marR="0" lvl="0" indent="0" algn="l" defTabSz="914400" rtl="0" eaLnBrk="0" fontAlgn="base" latinLnBrk="0" hangingPunct="0">
              <a:lnSpc>
                <a:spcPct val="100000"/>
              </a:lnSpc>
              <a:spcBef>
                <a:spcPts val="0"/>
              </a:spcBef>
              <a:spcAft>
                <a:spcPts val="0"/>
              </a:spcAft>
              <a:buClrTx/>
              <a:buSzPts val="1400"/>
              <a:buFontTx/>
              <a:buNone/>
              <a:tabLst/>
              <a:defRPr/>
            </a:pPr>
            <a:endParaRPr lang="en-US" dirty="0"/>
          </a:p>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dirty="0"/>
              <a:t>There persists a global staffing shortage. But even if there wasn’t, there is too much data and analysis necessary. Investigation and remediation is becoming more sophisticated and specialized, compounding the issue. The number of breaches worldwide continues to increase, and as an industry, we can’t collect all the data necessary in every scenario. It’s simply too large.</a:t>
            </a:r>
          </a:p>
          <a:p>
            <a:pPr marL="0" marR="0" lvl="0" indent="0" algn="l" defTabSz="914400" rtl="0" eaLnBrk="0" fontAlgn="base" latinLnBrk="0" hangingPunct="0">
              <a:lnSpc>
                <a:spcPct val="100000"/>
              </a:lnSpc>
              <a:spcBef>
                <a:spcPts val="0"/>
              </a:spcBef>
              <a:spcAft>
                <a:spcPts val="0"/>
              </a:spcAft>
              <a:buClrTx/>
              <a:buSzPts val="1400"/>
              <a:buFontTx/>
              <a:buNone/>
              <a:tabLst/>
              <a:defRPr/>
            </a:pPr>
            <a:endParaRPr lang="en-US" dirty="0"/>
          </a:p>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dirty="0"/>
              <a:t>We’ve already mentioned deployment difficulties, and they get even more complex when you need to orchestrate data and models across your entire network – edge, gateway, and central. This requires specific engineering knowledge and expertise, of which some companies may not have to resources to supply.</a:t>
            </a:r>
          </a:p>
          <a:p>
            <a:pPr marL="0" marR="0" lvl="0" indent="0" algn="l" defTabSz="914400" rtl="0" eaLnBrk="0" fontAlgn="base" latinLnBrk="0" hangingPunct="0">
              <a:lnSpc>
                <a:spcPct val="100000"/>
              </a:lnSpc>
              <a:spcBef>
                <a:spcPts val="0"/>
              </a:spcBef>
              <a:spcAft>
                <a:spcPts val="0"/>
              </a:spcAft>
              <a:buClrTx/>
              <a:buSzPts val="1400"/>
              <a:buFontTx/>
              <a:buNone/>
              <a:tabLst/>
              <a:defRPr/>
            </a:pPr>
            <a:endParaRPr lang="en-US" dirty="0"/>
          </a:p>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dirty="0"/>
              <a:t>And speaking of models, we continue to use more and more complex models in production deployments. Just look at the emerging trend of viewing cybersecurity as a natural language problem. But how do you get these more complex models into a production environment and keep them updated?</a:t>
            </a:r>
          </a:p>
          <a:p>
            <a:pPr marL="0" marR="0" lvl="0" indent="0" algn="l" defTabSz="914400" rtl="0" eaLnBrk="0" fontAlgn="base" latinLnBrk="0" hangingPunct="0">
              <a:lnSpc>
                <a:spcPct val="100000"/>
              </a:lnSpc>
              <a:spcBef>
                <a:spcPts val="0"/>
              </a:spcBef>
              <a:spcAft>
                <a:spcPts val="0"/>
              </a:spcAft>
              <a:buClrTx/>
              <a:buSzPts val="1400"/>
              <a:buFontTx/>
              <a:buNone/>
              <a:tabLst/>
              <a:defRPr/>
            </a:pPr>
            <a:endParaRPr lang="en-US" dirty="0"/>
          </a:p>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dirty="0"/>
              <a:t>We at NVIDIA have expertise in these hard engineering challenges. Along with our cybersecurity partners, we believe the Morpheus framework addresses these challenges for both today and tomorrow.</a:t>
            </a:r>
          </a:p>
        </p:txBody>
      </p:sp>
      <p:sp>
        <p:nvSpPr>
          <p:cNvPr id="333" name="Google Shape;333;ged5e47dae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924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72755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d2742daa98_3_3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gd2742daa98_3_33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550"/>
              </a:spcBef>
              <a:spcAft>
                <a:spcPts val="0"/>
              </a:spcAft>
              <a:buSzPts val="1400"/>
              <a:buNone/>
            </a:pPr>
            <a:r>
              <a:rPr lang="en-US" dirty="0"/>
              <a:t>With containers and microservices, 85% of traffic is now East West.  </a:t>
            </a:r>
            <a:endParaRPr dirty="0"/>
          </a:p>
          <a:p>
            <a:pPr marL="457200" marR="0" lvl="0" indent="-228600" algn="l" rtl="0">
              <a:lnSpc>
                <a:spcPct val="100000"/>
              </a:lnSpc>
              <a:spcBef>
                <a:spcPts val="550"/>
              </a:spcBef>
              <a:spcAft>
                <a:spcPts val="0"/>
              </a:spcAft>
              <a:buSzPts val="1400"/>
              <a:buNone/>
            </a:pPr>
            <a:endParaRPr dirty="0"/>
          </a:p>
          <a:p>
            <a:pPr marL="457200" marR="0" lvl="0" indent="-228600" algn="l" rtl="0">
              <a:lnSpc>
                <a:spcPct val="100000"/>
              </a:lnSpc>
              <a:spcBef>
                <a:spcPts val="550"/>
              </a:spcBef>
              <a:spcAft>
                <a:spcPts val="0"/>
              </a:spcAft>
              <a:buSzPts val="1400"/>
              <a:buNone/>
            </a:pPr>
            <a:r>
              <a:rPr lang="en-US" dirty="0"/>
              <a:t>It’s not good enough to just secure your perimeter since security is now distributed.  </a:t>
            </a:r>
            <a:endParaRPr dirty="0"/>
          </a:p>
          <a:p>
            <a:pPr marL="457200" marR="0" lvl="0" indent="-228600" algn="l" rtl="0">
              <a:lnSpc>
                <a:spcPct val="100000"/>
              </a:lnSpc>
              <a:spcBef>
                <a:spcPts val="550"/>
              </a:spcBef>
              <a:spcAft>
                <a:spcPts val="0"/>
              </a:spcAft>
              <a:buSzPts val="1400"/>
              <a:buNone/>
            </a:pPr>
            <a:endParaRPr dirty="0"/>
          </a:p>
          <a:p>
            <a:pPr marL="457200" marR="0" lvl="0" indent="-228600" algn="l" rtl="0">
              <a:lnSpc>
                <a:spcPct val="100000"/>
              </a:lnSpc>
              <a:spcBef>
                <a:spcPts val="550"/>
              </a:spcBef>
              <a:spcAft>
                <a:spcPts val="0"/>
              </a:spcAft>
              <a:buSzPts val="1400"/>
              <a:buNone/>
            </a:pPr>
            <a:r>
              <a:rPr lang="en-US" dirty="0"/>
              <a:t>In fact, 50% of attacks that have happened are from insiders.  The intruder is already inside and protecting each compute node is more critical than ever. </a:t>
            </a:r>
            <a:endParaRPr dirty="0"/>
          </a:p>
        </p:txBody>
      </p:sp>
      <p:sp>
        <p:nvSpPr>
          <p:cNvPr id="1023" name="Google Shape;1023;gd2742daa98_3_33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dirty="0">
              <a:solidFill>
                <a:srgbClr val="000000"/>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this general three-step process as our reference as we walk through Morpheus – perceive, infer, and act. </a:t>
            </a:r>
          </a:p>
          <a:p>
            <a:r>
              <a:rPr lang="en-US" dirty="0"/>
              <a:t>Much like we saw with smart cities, perception requires a collection of sensors, inference is computation-heavy, and an action is completed after a result is given from inferencing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176646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solidFill>
                  <a:schemeClr val="accent4"/>
                </a:solidFill>
                <a:latin typeface="Trebuchet MS" panose="020B0603020202020204" pitchFamily="34" charset="0"/>
              </a:rPr>
              <a:t>Invent IP &amp; offer differentiated services that change the game for customers</a:t>
            </a:r>
          </a:p>
          <a:p>
            <a:endParaRPr lang="en-US" dirty="0"/>
          </a:p>
          <a:p>
            <a:r>
              <a:rPr lang="en-US" dirty="0"/>
              <a:t>Develop and deploy novel capabilities that change the game for cyber defense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305934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048758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0580" y="1229043"/>
            <a:ext cx="16627000" cy="9850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6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33" name="Google Shape;33;p5"/>
          <p:cNvSpPr txBox="1">
            <a:spLocks noGrp="1"/>
          </p:cNvSpPr>
          <p:nvPr>
            <p:ph type="body" idx="1"/>
          </p:nvPr>
        </p:nvSpPr>
        <p:spPr>
          <a:xfrm>
            <a:off x="861250" y="3505058"/>
            <a:ext cx="16581000" cy="6198000"/>
          </a:xfrm>
          <a:prstGeom prst="rect">
            <a:avLst/>
          </a:prstGeom>
          <a:noFill/>
          <a:ln>
            <a:noFill/>
          </a:ln>
        </p:spPr>
        <p:txBody>
          <a:bodyPr spcFirstLastPara="1" wrap="square" lIns="91425" tIns="45700" rIns="91425" bIns="45700" anchor="t" anchorCtr="0">
            <a:noAutofit/>
          </a:bodyPr>
          <a:lstStyle>
            <a:lvl1pPr marL="762015" marR="0" lvl="0" indent="-523885" algn="l" rtl="0">
              <a:lnSpc>
                <a:spcPct val="90000"/>
              </a:lnSpc>
              <a:spcBef>
                <a:spcPts val="1500"/>
              </a:spcBef>
              <a:spcAft>
                <a:spcPts val="0"/>
              </a:spcAft>
              <a:buClr>
                <a:schemeClr val="dk1"/>
              </a:buClr>
              <a:buSzPts val="1350"/>
              <a:buFont typeface="Trebuchet MS"/>
              <a:buChar char="•"/>
              <a:defRPr sz="3000" b="0" i="0" u="none" strike="noStrike" cap="none">
                <a:solidFill>
                  <a:schemeClr val="dk2"/>
                </a:solidFill>
                <a:latin typeface="Trebuchet MS"/>
                <a:ea typeface="Trebuchet MS"/>
                <a:cs typeface="Trebuchet MS"/>
                <a:sym typeface="Trebuchet MS"/>
              </a:defRPr>
            </a:lvl1pPr>
            <a:lvl2pPr marL="1524030" marR="0" lvl="1" indent="-508010" algn="l" rtl="0">
              <a:lnSpc>
                <a:spcPct val="90000"/>
              </a:lnSpc>
              <a:spcBef>
                <a:spcPts val="1500"/>
              </a:spcBef>
              <a:spcAft>
                <a:spcPts val="0"/>
              </a:spcAft>
              <a:buClr>
                <a:schemeClr val="dk1"/>
              </a:buClr>
              <a:buSzPts val="1200"/>
              <a:buFont typeface="Trebuchet MS"/>
              <a:buChar char="•"/>
              <a:defRPr sz="2667" b="0" i="0" u="none" strike="noStrike" cap="none">
                <a:solidFill>
                  <a:schemeClr val="dk2"/>
                </a:solidFill>
                <a:latin typeface="Trebuchet MS"/>
                <a:ea typeface="Trebuchet MS"/>
                <a:cs typeface="Trebuchet MS"/>
                <a:sym typeface="Trebuchet MS"/>
              </a:defRPr>
            </a:lvl2pPr>
            <a:lvl3pPr marL="2286046" marR="0" lvl="2" indent="-492135" algn="l" rtl="0">
              <a:lnSpc>
                <a:spcPct val="90000"/>
              </a:lnSpc>
              <a:spcBef>
                <a:spcPts val="1500"/>
              </a:spcBef>
              <a:spcAft>
                <a:spcPts val="0"/>
              </a:spcAft>
              <a:buClr>
                <a:schemeClr val="dk1"/>
              </a:buClr>
              <a:buSzPts val="1050"/>
              <a:buFont typeface="Trebuchet MS"/>
              <a:buChar char="•"/>
              <a:defRPr sz="2333" b="0" i="0" u="none" strike="noStrike" cap="none">
                <a:solidFill>
                  <a:schemeClr val="dk2"/>
                </a:solidFill>
                <a:latin typeface="Trebuchet MS"/>
                <a:ea typeface="Trebuchet MS"/>
                <a:cs typeface="Trebuchet MS"/>
                <a:sym typeface="Trebuchet MS"/>
              </a:defRPr>
            </a:lvl3pPr>
            <a:lvl4pPr marL="3048061" marR="0" lvl="3" indent="-571511" algn="l" rtl="0">
              <a:spcBef>
                <a:spcPts val="1500"/>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10076" marR="0" lvl="4" indent="-592679" algn="l" rtl="0">
              <a:spcBef>
                <a:spcPts val="667"/>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2091" marR="0" lvl="5"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34" name="Google Shape;34;p5"/>
          <p:cNvSpPr txBox="1">
            <a:spLocks noGrp="1"/>
          </p:cNvSpPr>
          <p:nvPr>
            <p:ph type="body" idx="2"/>
          </p:nvPr>
        </p:nvSpPr>
        <p:spPr>
          <a:xfrm>
            <a:off x="830580" y="2099222"/>
            <a:ext cx="16627000" cy="876000"/>
          </a:xfrm>
          <a:prstGeom prst="rect">
            <a:avLst/>
          </a:prstGeom>
          <a:noFill/>
          <a:ln>
            <a:noFill/>
          </a:ln>
        </p:spPr>
        <p:txBody>
          <a:bodyPr spcFirstLastPara="1" wrap="square" lIns="91425" tIns="45700" rIns="91425" bIns="45700" anchor="t" anchorCtr="0">
            <a:noAutofit/>
          </a:bodyPr>
          <a:lstStyle>
            <a:lvl1pPr marL="762015" marR="0" lvl="0" indent="-381008" algn="ctr" rtl="0">
              <a:lnSpc>
                <a:spcPct val="90000"/>
              </a:lnSpc>
              <a:spcBef>
                <a:spcPts val="1500"/>
              </a:spcBef>
              <a:spcAft>
                <a:spcPts val="0"/>
              </a:spcAft>
              <a:buClr>
                <a:schemeClr val="dk1"/>
              </a:buClr>
              <a:buSzPts val="2400"/>
              <a:buFont typeface="Trebuchet MS"/>
              <a:buNone/>
              <a:defRPr sz="4000" b="0" i="0" u="none" strike="noStrike" cap="none">
                <a:solidFill>
                  <a:schemeClr val="lt2"/>
                </a:solidFill>
                <a:latin typeface="Trebuchet MS"/>
                <a:ea typeface="Trebuchet MS"/>
                <a:cs typeface="Trebuchet MS"/>
                <a:sym typeface="Trebuchet MS"/>
              </a:defRPr>
            </a:lvl1pPr>
            <a:lvl2pPr marL="1524030" marR="0" lvl="1" indent="-381008" algn="ctr" rtl="0">
              <a:lnSpc>
                <a:spcPct val="90000"/>
              </a:lnSpc>
              <a:spcBef>
                <a:spcPts val="1500"/>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6046" marR="0" lvl="2" indent="-381008" algn="ctr" rtl="0">
              <a:lnSpc>
                <a:spcPct val="90000"/>
              </a:lnSpc>
              <a:spcBef>
                <a:spcPts val="1500"/>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8061" marR="0" lvl="3" indent="-381008" algn="ctr" rtl="0">
              <a:spcBef>
                <a:spcPts val="1500"/>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10076" marR="0" lvl="4" indent="-381008" algn="ctr" rtl="0">
              <a:spcBef>
                <a:spcPts val="933"/>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2091" marR="0" lvl="5"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rtl="0">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39146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601"/>
        <p:cNvGrpSpPr/>
        <p:nvPr/>
      </p:nvGrpSpPr>
      <p:grpSpPr>
        <a:xfrm>
          <a:off x="0" y="0"/>
          <a:ext cx="0" cy="0"/>
          <a:chOff x="0" y="0"/>
          <a:chExt cx="0" cy="0"/>
        </a:xfrm>
      </p:grpSpPr>
      <p:sp>
        <p:nvSpPr>
          <p:cNvPr id="602" name="Google Shape;602;p80"/>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3" name="Google Shape;603;p80"/>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333"/>
              <a:buFont typeface="Trebuchet MS"/>
              <a:buNone/>
              <a:defRPr sz="2333">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04" name="Google Shape;604;p80"/>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81656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Panel-ALT">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20" name="Picture Placeholder 2">
            <a:extLst>
              <a:ext uri="{FF2B5EF4-FFF2-40B4-BE49-F238E27FC236}">
                <a16:creationId xmlns:a16="http://schemas.microsoft.com/office/drawing/2014/main" id="{788F3AFA-0429-4497-8A11-16564E09BD93}"/>
              </a:ext>
            </a:extLst>
          </p:cNvPr>
          <p:cNvSpPr>
            <a:spLocks noGrp="1"/>
          </p:cNvSpPr>
          <p:nvPr>
            <p:ph type="pic" sz="quarter" idx="11"/>
          </p:nvPr>
        </p:nvSpPr>
        <p:spPr>
          <a:xfrm>
            <a:off x="689512" y="3817752"/>
            <a:ext cx="4023360" cy="3626035"/>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dirty="0"/>
              <a:t>Click icon to add picture</a:t>
            </a:r>
          </a:p>
        </p:txBody>
      </p:sp>
      <p:sp>
        <p:nvSpPr>
          <p:cNvPr id="21" name="SmartArt Placeholder 11">
            <a:extLst>
              <a:ext uri="{FF2B5EF4-FFF2-40B4-BE49-F238E27FC236}">
                <a16:creationId xmlns:a16="http://schemas.microsoft.com/office/drawing/2014/main" id="{DBD4B6FD-75C1-41B0-80C9-4EBB5C6EAB30}"/>
              </a:ext>
            </a:extLst>
          </p:cNvPr>
          <p:cNvSpPr>
            <a:spLocks noGrp="1"/>
          </p:cNvSpPr>
          <p:nvPr>
            <p:ph type="dgm" sz="quarter" idx="15"/>
          </p:nvPr>
        </p:nvSpPr>
        <p:spPr>
          <a:xfrm>
            <a:off x="689512" y="3817752"/>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7" dirty="0">
                <a:solidFill>
                  <a:schemeClr val="tx1"/>
                </a:solidFill>
                <a:latin typeface="Trebuchet MS" panose="020B0603020202020204" pitchFamily="34" charset="0"/>
              </a:defRPr>
            </a:lvl1pPr>
          </a:lstStyle>
          <a:p>
            <a:pPr marL="0" lvl="0" indent="0" algn="ctr" defTabSz="831220">
              <a:spcBef>
                <a:spcPct val="0"/>
              </a:spcBef>
              <a:buNone/>
            </a:pPr>
            <a:r>
              <a:rPr lang="en-US" dirty="0"/>
              <a:t>Click icon to add SmartArt graphic</a:t>
            </a:r>
          </a:p>
        </p:txBody>
      </p:sp>
      <p:sp>
        <p:nvSpPr>
          <p:cNvPr id="22" name="Text Placeholder 7">
            <a:extLst>
              <a:ext uri="{FF2B5EF4-FFF2-40B4-BE49-F238E27FC236}">
                <a16:creationId xmlns:a16="http://schemas.microsoft.com/office/drawing/2014/main" id="{C2A5E841-5393-4BA0-8373-BA3C7A14A79B}"/>
              </a:ext>
            </a:extLst>
          </p:cNvPr>
          <p:cNvSpPr>
            <a:spLocks noGrp="1"/>
          </p:cNvSpPr>
          <p:nvPr>
            <p:ph type="body" sz="quarter" idx="12" hasCustomPrompt="1"/>
          </p:nvPr>
        </p:nvSpPr>
        <p:spPr>
          <a:xfrm>
            <a:off x="885088" y="4000567"/>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23" name="Text Placeholder 7">
            <a:extLst>
              <a:ext uri="{FF2B5EF4-FFF2-40B4-BE49-F238E27FC236}">
                <a16:creationId xmlns:a16="http://schemas.microsoft.com/office/drawing/2014/main" id="{98FB3A01-518B-4543-A31C-D78BE9FE195A}"/>
              </a:ext>
            </a:extLst>
          </p:cNvPr>
          <p:cNvSpPr>
            <a:spLocks noGrp="1"/>
          </p:cNvSpPr>
          <p:nvPr>
            <p:ph type="body" sz="quarter" idx="13"/>
          </p:nvPr>
        </p:nvSpPr>
        <p:spPr>
          <a:xfrm>
            <a:off x="885088" y="427149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24" name="Picture Placeholder 2">
            <a:extLst>
              <a:ext uri="{FF2B5EF4-FFF2-40B4-BE49-F238E27FC236}">
                <a16:creationId xmlns:a16="http://schemas.microsoft.com/office/drawing/2014/main" id="{DA04B2B7-0D15-40CE-8B0E-2D175120BEFC}"/>
              </a:ext>
            </a:extLst>
          </p:cNvPr>
          <p:cNvSpPr>
            <a:spLocks noGrp="1"/>
          </p:cNvSpPr>
          <p:nvPr>
            <p:ph type="pic" sz="quarter" idx="16"/>
          </p:nvPr>
        </p:nvSpPr>
        <p:spPr>
          <a:xfrm>
            <a:off x="4974249" y="3817752"/>
            <a:ext cx="4044163" cy="3626035"/>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dirty="0"/>
              <a:t>Click icon to add picture</a:t>
            </a:r>
          </a:p>
        </p:txBody>
      </p:sp>
      <p:sp>
        <p:nvSpPr>
          <p:cNvPr id="25" name="SmartArt Placeholder 11">
            <a:extLst>
              <a:ext uri="{FF2B5EF4-FFF2-40B4-BE49-F238E27FC236}">
                <a16:creationId xmlns:a16="http://schemas.microsoft.com/office/drawing/2014/main" id="{2C572409-298D-4B1A-AB35-A68BF97001F2}"/>
              </a:ext>
            </a:extLst>
          </p:cNvPr>
          <p:cNvSpPr>
            <a:spLocks noGrp="1"/>
          </p:cNvSpPr>
          <p:nvPr>
            <p:ph type="dgm" sz="quarter" idx="17"/>
          </p:nvPr>
        </p:nvSpPr>
        <p:spPr>
          <a:xfrm>
            <a:off x="4974249" y="3817752"/>
            <a:ext cx="4044163"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7" dirty="0">
                <a:solidFill>
                  <a:schemeClr val="tx1"/>
                </a:solidFill>
                <a:latin typeface="Trebuchet MS" panose="020B0603020202020204" pitchFamily="34" charset="0"/>
              </a:defRPr>
            </a:lvl1pPr>
          </a:lstStyle>
          <a:p>
            <a:pPr marL="0" lvl="0" indent="0" algn="ctr" defTabSz="831220">
              <a:spcBef>
                <a:spcPct val="0"/>
              </a:spcBef>
              <a:buNone/>
            </a:pPr>
            <a:r>
              <a:rPr lang="en-US" dirty="0"/>
              <a:t>Click icon to add SmartArt graphic</a:t>
            </a:r>
          </a:p>
        </p:txBody>
      </p:sp>
      <p:sp>
        <p:nvSpPr>
          <p:cNvPr id="26" name="Text Placeholder 7">
            <a:extLst>
              <a:ext uri="{FF2B5EF4-FFF2-40B4-BE49-F238E27FC236}">
                <a16:creationId xmlns:a16="http://schemas.microsoft.com/office/drawing/2014/main" id="{5886C589-A10F-4986-9D23-7583BB3F6D37}"/>
              </a:ext>
            </a:extLst>
          </p:cNvPr>
          <p:cNvSpPr>
            <a:spLocks noGrp="1"/>
          </p:cNvSpPr>
          <p:nvPr>
            <p:ph type="body" sz="quarter" idx="18" hasCustomPrompt="1"/>
          </p:nvPr>
        </p:nvSpPr>
        <p:spPr>
          <a:xfrm>
            <a:off x="5174887" y="4000567"/>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27" name="Text Placeholder 7">
            <a:extLst>
              <a:ext uri="{FF2B5EF4-FFF2-40B4-BE49-F238E27FC236}">
                <a16:creationId xmlns:a16="http://schemas.microsoft.com/office/drawing/2014/main" id="{BA4751DB-3B4E-4DB3-85C7-D5D38696FDEE}"/>
              </a:ext>
            </a:extLst>
          </p:cNvPr>
          <p:cNvSpPr>
            <a:spLocks noGrp="1"/>
          </p:cNvSpPr>
          <p:nvPr>
            <p:ph type="body" sz="quarter" idx="19"/>
          </p:nvPr>
        </p:nvSpPr>
        <p:spPr>
          <a:xfrm>
            <a:off x="5174887" y="427149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51EE2403-906C-401F-B671-2A98D1F3E6CF}"/>
              </a:ext>
            </a:extLst>
          </p:cNvPr>
          <p:cNvSpPr>
            <a:spLocks noGrp="1"/>
          </p:cNvSpPr>
          <p:nvPr>
            <p:ph type="pic" sz="quarter" idx="20"/>
          </p:nvPr>
        </p:nvSpPr>
        <p:spPr>
          <a:xfrm>
            <a:off x="9268942" y="3817752"/>
            <a:ext cx="4023360" cy="3626035"/>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dirty="0"/>
              <a:t>Click icon to add picture</a:t>
            </a:r>
          </a:p>
        </p:txBody>
      </p:sp>
      <p:sp>
        <p:nvSpPr>
          <p:cNvPr id="41" name="SmartArt Placeholder 11">
            <a:extLst>
              <a:ext uri="{FF2B5EF4-FFF2-40B4-BE49-F238E27FC236}">
                <a16:creationId xmlns:a16="http://schemas.microsoft.com/office/drawing/2014/main" id="{CDBB8854-7F94-4C72-88F9-B38617C12179}"/>
              </a:ext>
            </a:extLst>
          </p:cNvPr>
          <p:cNvSpPr>
            <a:spLocks noGrp="1"/>
          </p:cNvSpPr>
          <p:nvPr>
            <p:ph type="dgm" sz="quarter" idx="21"/>
          </p:nvPr>
        </p:nvSpPr>
        <p:spPr>
          <a:xfrm>
            <a:off x="9268942" y="3817752"/>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7" dirty="0">
                <a:solidFill>
                  <a:schemeClr val="tx1"/>
                </a:solidFill>
                <a:latin typeface="Trebuchet MS" panose="020B0603020202020204" pitchFamily="34" charset="0"/>
              </a:defRPr>
            </a:lvl1pPr>
          </a:lstStyle>
          <a:p>
            <a:pPr marL="0" lvl="0" indent="0" algn="ctr" defTabSz="831220">
              <a:spcBef>
                <a:spcPct val="0"/>
              </a:spcBef>
              <a:buNone/>
            </a:pPr>
            <a:r>
              <a:rPr lang="en-US" dirty="0"/>
              <a:t>Click icon to add SmartArt graphic</a:t>
            </a:r>
          </a:p>
        </p:txBody>
      </p:sp>
      <p:sp>
        <p:nvSpPr>
          <p:cNvPr id="42" name="Text Placeholder 7">
            <a:extLst>
              <a:ext uri="{FF2B5EF4-FFF2-40B4-BE49-F238E27FC236}">
                <a16:creationId xmlns:a16="http://schemas.microsoft.com/office/drawing/2014/main" id="{8551EF1B-E95F-4004-ACA3-8DA15D9AE50B}"/>
              </a:ext>
            </a:extLst>
          </p:cNvPr>
          <p:cNvSpPr>
            <a:spLocks noGrp="1"/>
          </p:cNvSpPr>
          <p:nvPr>
            <p:ph type="body" sz="quarter" idx="22" hasCustomPrompt="1"/>
          </p:nvPr>
        </p:nvSpPr>
        <p:spPr>
          <a:xfrm>
            <a:off x="9464518" y="4000567"/>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43" name="Text Placeholder 7">
            <a:extLst>
              <a:ext uri="{FF2B5EF4-FFF2-40B4-BE49-F238E27FC236}">
                <a16:creationId xmlns:a16="http://schemas.microsoft.com/office/drawing/2014/main" id="{85F72041-B406-41FB-8388-4BC9C35F5378}"/>
              </a:ext>
            </a:extLst>
          </p:cNvPr>
          <p:cNvSpPr>
            <a:spLocks noGrp="1"/>
          </p:cNvSpPr>
          <p:nvPr>
            <p:ph type="body" sz="quarter" idx="23"/>
          </p:nvPr>
        </p:nvSpPr>
        <p:spPr>
          <a:xfrm>
            <a:off x="9464518" y="427149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44" name="Picture Placeholder 2">
            <a:extLst>
              <a:ext uri="{FF2B5EF4-FFF2-40B4-BE49-F238E27FC236}">
                <a16:creationId xmlns:a16="http://schemas.microsoft.com/office/drawing/2014/main" id="{DD4986A8-9043-43BE-AF5E-DE4E1BF0A1D5}"/>
              </a:ext>
            </a:extLst>
          </p:cNvPr>
          <p:cNvSpPr>
            <a:spLocks noGrp="1"/>
          </p:cNvSpPr>
          <p:nvPr>
            <p:ph type="pic" sz="quarter" idx="24"/>
          </p:nvPr>
        </p:nvSpPr>
        <p:spPr>
          <a:xfrm>
            <a:off x="13557207" y="3817752"/>
            <a:ext cx="4023360" cy="3626035"/>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dirty="0"/>
              <a:t>Click icon to add picture</a:t>
            </a:r>
          </a:p>
        </p:txBody>
      </p:sp>
      <p:sp>
        <p:nvSpPr>
          <p:cNvPr id="45" name="SmartArt Placeholder 11">
            <a:extLst>
              <a:ext uri="{FF2B5EF4-FFF2-40B4-BE49-F238E27FC236}">
                <a16:creationId xmlns:a16="http://schemas.microsoft.com/office/drawing/2014/main" id="{08E24DCC-AD7E-4DB3-8E83-9C7FE46E65A8}"/>
              </a:ext>
            </a:extLst>
          </p:cNvPr>
          <p:cNvSpPr>
            <a:spLocks noGrp="1"/>
          </p:cNvSpPr>
          <p:nvPr>
            <p:ph type="dgm" sz="quarter" idx="25"/>
          </p:nvPr>
        </p:nvSpPr>
        <p:spPr>
          <a:xfrm>
            <a:off x="13557207" y="3817752"/>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7" dirty="0">
                <a:solidFill>
                  <a:schemeClr val="tx1"/>
                </a:solidFill>
                <a:latin typeface="Trebuchet MS" panose="020B0603020202020204" pitchFamily="34" charset="0"/>
              </a:defRPr>
            </a:lvl1pPr>
          </a:lstStyle>
          <a:p>
            <a:pPr marL="0" lvl="0" indent="0" algn="ctr" defTabSz="831220">
              <a:spcBef>
                <a:spcPct val="0"/>
              </a:spcBef>
              <a:buNone/>
            </a:pPr>
            <a:r>
              <a:rPr lang="en-US" dirty="0"/>
              <a:t>Click icon to add SmartArt graphic</a:t>
            </a:r>
          </a:p>
        </p:txBody>
      </p:sp>
      <p:sp>
        <p:nvSpPr>
          <p:cNvPr id="46" name="Text Placeholder 7">
            <a:extLst>
              <a:ext uri="{FF2B5EF4-FFF2-40B4-BE49-F238E27FC236}">
                <a16:creationId xmlns:a16="http://schemas.microsoft.com/office/drawing/2014/main" id="{3E178201-E8AD-4D08-A1D4-130695578185}"/>
              </a:ext>
            </a:extLst>
          </p:cNvPr>
          <p:cNvSpPr>
            <a:spLocks noGrp="1"/>
          </p:cNvSpPr>
          <p:nvPr>
            <p:ph type="body" sz="quarter" idx="26" hasCustomPrompt="1"/>
          </p:nvPr>
        </p:nvSpPr>
        <p:spPr>
          <a:xfrm>
            <a:off x="13752783" y="4000567"/>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47" name="Text Placeholder 7">
            <a:extLst>
              <a:ext uri="{FF2B5EF4-FFF2-40B4-BE49-F238E27FC236}">
                <a16:creationId xmlns:a16="http://schemas.microsoft.com/office/drawing/2014/main" id="{7616E642-F1C0-4C26-B935-481B3E678375}"/>
              </a:ext>
            </a:extLst>
          </p:cNvPr>
          <p:cNvSpPr>
            <a:spLocks noGrp="1"/>
          </p:cNvSpPr>
          <p:nvPr>
            <p:ph type="body" sz="quarter" idx="27"/>
          </p:nvPr>
        </p:nvSpPr>
        <p:spPr>
          <a:xfrm>
            <a:off x="13752783" y="427149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421" indent="0">
              <a:buFontTx/>
              <a:buNone/>
              <a:defRPr sz="2000" b="1">
                <a:solidFill>
                  <a:schemeClr val="tx1"/>
                </a:solidFill>
                <a:latin typeface="Trebuchet MS" panose="020B0603020202020204" pitchFamily="34" charset="0"/>
              </a:defRPr>
            </a:lvl2pPr>
            <a:lvl3pPr marL="2441841" indent="0">
              <a:buFontTx/>
              <a:buNone/>
              <a:defRPr sz="2000" b="1">
                <a:solidFill>
                  <a:schemeClr val="tx1"/>
                </a:solidFill>
                <a:latin typeface="Trebuchet MS" panose="020B0603020202020204" pitchFamily="34" charset="0"/>
              </a:defRPr>
            </a:lvl3pPr>
            <a:lvl4pPr marL="3466934" indent="0">
              <a:buFontTx/>
              <a:buNone/>
              <a:defRPr sz="2000" b="1">
                <a:solidFill>
                  <a:schemeClr val="tx1"/>
                </a:solidFill>
                <a:latin typeface="Trebuchet MS" panose="020B0603020202020204" pitchFamily="34" charset="0"/>
              </a:defRPr>
            </a:lvl4pPr>
            <a:lvl5pPr marL="4235790" indent="0">
              <a:buFontTx/>
              <a:buNone/>
              <a:defRPr sz="2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97695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 Slide_SUBTITLE_">
    <p:spTree>
      <p:nvGrpSpPr>
        <p:cNvPr id="1" name=""/>
        <p:cNvGrpSpPr/>
        <p:nvPr/>
      </p:nvGrpSpPr>
      <p:grpSpPr>
        <a:xfrm>
          <a:off x="0" y="0"/>
          <a:ext cx="0" cy="0"/>
          <a:chOff x="0" y="0"/>
          <a:chExt cx="0" cy="0"/>
        </a:xfrm>
      </p:grpSpPr>
      <p:sp>
        <p:nvSpPr>
          <p:cNvPr id="2" name="Title 1"/>
          <p:cNvSpPr>
            <a:spLocks noGrp="1"/>
          </p:cNvSpPr>
          <p:nvPr>
            <p:ph type="title"/>
          </p:nvPr>
        </p:nvSpPr>
        <p:spPr>
          <a:xfrm>
            <a:off x="1631021" y="1264707"/>
            <a:ext cx="15023592" cy="655533"/>
          </a:xfrm>
          <a:prstGeom prst="rect">
            <a:avLst/>
          </a:prstGeom>
        </p:spPr>
        <p:txBody>
          <a:bodyPr/>
          <a:lstStyle>
            <a:lvl1pPr algn="ctr">
              <a:defRPr>
                <a:solidFill>
                  <a:schemeClr val="bg1"/>
                </a:solidFill>
              </a:defRPr>
            </a:lvl1pPr>
          </a:lstStyle>
          <a:p>
            <a:r>
              <a:rPr lang="en-US"/>
              <a:t>Click to edit Master title style</a:t>
            </a:r>
          </a:p>
        </p:txBody>
      </p:sp>
      <p:sp>
        <p:nvSpPr>
          <p:cNvPr id="4" name="Text Placeholder 4">
            <a:extLst>
              <a:ext uri="{FF2B5EF4-FFF2-40B4-BE49-F238E27FC236}">
                <a16:creationId xmlns:a16="http://schemas.microsoft.com/office/drawing/2014/main" id="{C7287D93-1CC1-42BE-A9C5-6AFEDDF37F73}"/>
              </a:ext>
            </a:extLst>
          </p:cNvPr>
          <p:cNvSpPr>
            <a:spLocks noGrp="1"/>
          </p:cNvSpPr>
          <p:nvPr>
            <p:ph type="body" sz="quarter" idx="10" hasCustomPrompt="1"/>
          </p:nvPr>
        </p:nvSpPr>
        <p:spPr>
          <a:xfrm>
            <a:off x="1631021" y="1904339"/>
            <a:ext cx="15023592" cy="701672"/>
          </a:xfrm>
          <a:prstGeom prst="rect">
            <a:avLst/>
          </a:prstGeom>
        </p:spPr>
        <p:txBody>
          <a:bodyPr/>
          <a:lstStyle>
            <a:lvl1pPr marL="0" indent="0" algn="ctr">
              <a:lnSpc>
                <a:spcPct val="90000"/>
              </a:lnSpc>
              <a:buFontTx/>
              <a:buNone/>
              <a:defRPr sz="2400" cap="none" baseline="0">
                <a:solidFill>
                  <a:schemeClr val="bg1">
                    <a:lumMod val="75000"/>
                    <a:lumOff val="25000"/>
                  </a:schemeClr>
                </a:solidFill>
                <a:latin typeface="DINPro-Regular" panose="02000503030000020004" pitchFamily="50" charset="0"/>
              </a:defRPr>
            </a:lvl1pPr>
            <a:lvl2pPr marL="951934" indent="0" algn="l">
              <a:lnSpc>
                <a:spcPct val="90000"/>
              </a:lnSpc>
              <a:buFontTx/>
              <a:buNone/>
              <a:defRPr sz="2800" cap="all" baseline="0">
                <a:solidFill>
                  <a:schemeClr val="tx2"/>
                </a:solidFill>
                <a:latin typeface="DINPro-Medium" panose="02000503030000020004" pitchFamily="50" charset="0"/>
              </a:defRPr>
            </a:lvl2pPr>
            <a:lvl3pPr marL="1813978" indent="0" algn="l">
              <a:lnSpc>
                <a:spcPct val="90000"/>
              </a:lnSpc>
              <a:buFontTx/>
              <a:buNone/>
              <a:defRPr sz="2800" cap="all" baseline="0">
                <a:solidFill>
                  <a:schemeClr val="tx2"/>
                </a:solidFill>
                <a:latin typeface="DINPro-Medium" panose="02000503030000020004" pitchFamily="50" charset="0"/>
              </a:defRPr>
            </a:lvl3pPr>
            <a:lvl4pPr marL="2575493" indent="0">
              <a:buNone/>
              <a:defRPr/>
            </a:lvl4pPr>
          </a:lstStyle>
          <a:p>
            <a:pPr lvl="0"/>
            <a:r>
              <a:rPr lang="en-US"/>
              <a:t>Edit Master Text Style</a:t>
            </a:r>
          </a:p>
        </p:txBody>
      </p:sp>
    </p:spTree>
    <p:extLst>
      <p:ext uri="{BB962C8B-B14F-4D97-AF65-F5344CB8AC3E}">
        <p14:creationId xmlns:p14="http://schemas.microsoft.com/office/powerpoint/2010/main" val="45371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dirty="0"/>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dirty="0"/>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dirty="0">
                <a:solidFill>
                  <a:schemeClr val="accent5"/>
                </a:solidFill>
                <a:latin typeface="Trebuchet MS" panose="020B0603020202020204" pitchFamily="34" charset="0"/>
              </a:rPr>
              <a:t> </a:t>
            </a:r>
            <a:endParaRPr lang="en-US" sz="1200" cap="none" dirty="0">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4"/>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 id="2147484000" r:id="rId21"/>
    <p:sldLayoutId id="214748400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rapidsai/clx/tree/branch-0.20/notebooks"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8" Type="http://schemas.openxmlformats.org/officeDocument/2006/relationships/hyperlink" Target="https://reg.rainfocus.com/flow/nvidia/gtcspring2022/aplive/page/ap/session/1641835520290001im5i" TargetMode="External"/><Relationship Id="rId3" Type="http://schemas.openxmlformats.org/officeDocument/2006/relationships/hyperlink" Target="https://reg.rainfocus.com/flow/nvidia/gtcspring2022/aplive/page/ap?tab.scheduledorondemand=1583520458947001NJiE&amp;search=morpheus" TargetMode="External"/><Relationship Id="rId7" Type="http://schemas.openxmlformats.org/officeDocument/2006/relationships/hyperlink" Target="https://reg.rainfocus.com/flow/nvidia/gtcspring2022/aplive/page/ap/session/1638238575684001CmK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reg.rainfocus.com/flow/nvidia/gtcspring2022/aplive/page/ap/session/16385171610910013D0i" TargetMode="External"/><Relationship Id="rId5" Type="http://schemas.openxmlformats.org/officeDocument/2006/relationships/hyperlink" Target="https://reg.rainfocus.com/flow/nvidia/gtcspring2022/aplive/page/ap/session/1638238330115001Ucz7" TargetMode="External"/><Relationship Id="rId10" Type="http://schemas.openxmlformats.org/officeDocument/2006/relationships/hyperlink" Target="https://reg.rainfocus.com/flow/nvidia/gtcspring2022/aplive/page/ap?search=morpheus&amp;tab.scheduledorondemand=1583520458947001NJiE" TargetMode="External"/><Relationship Id="rId4" Type="http://schemas.openxmlformats.org/officeDocument/2006/relationships/hyperlink" Target="https://reg.rainfocus.com/flow/nvidia/gtcspring2022/aplive/page/ap/session/16385491715380011llS" TargetMode="External"/><Relationship Id="rId9" Type="http://schemas.openxmlformats.org/officeDocument/2006/relationships/hyperlink" Target="https://reg.rainfocus.com/flow/nvidia/gtcspring2022/aplive/page/ap/session/163854824575000116Tv"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chart" Target="../charts/chart1.xml"/><Relationship Id="rId5" Type="http://schemas.openxmlformats.org/officeDocument/2006/relationships/image" Target="../media/image33.png"/><Relationship Id="rId10" Type="http://schemas.openxmlformats.org/officeDocument/2006/relationships/image" Target="../media/image51.png"/><Relationship Id="rId4" Type="http://schemas.openxmlformats.org/officeDocument/2006/relationships/image" Target="../media/image46.tiff"/><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0" Type="http://schemas.microsoft.com/office/2007/relationships/hdphoto" Target="../media/hdphoto2.wdp"/><Relationship Id="rId4" Type="http://schemas.openxmlformats.org/officeDocument/2006/relationships/image" Target="../media/image55.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hyperlink" Target="https://faun.pub/kafka-with-elk-stack-deployment-the-logging-nightmare-relieved-part-1-d99ba4bd8166" TargetMode="External"/><Relationship Id="rId4" Type="http://schemas.openxmlformats.org/officeDocument/2006/relationships/hyperlink" Target="https://www.elastic.co/blog/just-enough-kafka-for-the-elastic-stack-part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7.sv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hyperlink" Target="https://www.splunk.com/en_us/blog/it/how-splunk-is-parsing-machine-logs-with-machine-learning-on-nvidia-s-triton-and-morpheus.html" TargetMode="Externa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nvidia.com/en-us/on-demand/session/gtcfall20-a22438/"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nvidia.com/en-us/on-demand/session/gtcfall20-a22438/"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nvidia.com/en-us/on-demand/session/gtcfall20-a22438/"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s://zookeeper.apache.org/" TargetMode="External"/><Relationship Id="rId13" Type="http://schemas.openxmlformats.org/officeDocument/2006/relationships/hyperlink" Target="https://github.com/cupy/cupy" TargetMode="External"/><Relationship Id="rId18" Type="http://schemas.openxmlformats.org/officeDocument/2006/relationships/hyperlink" Target="https://medium.com/rapids-ai/preprocess-your-training-data-at-lightspeed-with-our-gpu-based-tokenizer-for-bert-language-models-561cf9c46e15" TargetMode="External"/><Relationship Id="rId3" Type="http://schemas.openxmlformats.org/officeDocument/2006/relationships/hyperlink" Target="https://docs.nvidia.com/deeplearning/triton-inference-server/release-notes/rel_21-03.html" TargetMode="External"/><Relationship Id="rId21" Type="http://schemas.openxmlformats.org/officeDocument/2006/relationships/hyperlink" Target="https://ngc.nvidia.com/catalog/containers/nvidia:tritonserver" TargetMode="External"/><Relationship Id="rId7" Type="http://schemas.openxmlformats.org/officeDocument/2006/relationships/hyperlink" Target="https://docs.confluent.io/platform/current/quickstart/ce-docker-quickstart.html" TargetMode="External"/><Relationship Id="rId12" Type="http://schemas.openxmlformats.org/officeDocument/2006/relationships/hyperlink" Target="https://rapids.ai/start.html" TargetMode="External"/><Relationship Id="rId17" Type="http://schemas.openxmlformats.org/officeDocument/2006/relationships/hyperlink" Target="https://medium.com/rapids-ai/cybert-28b35a4c81c4#cid=av01_so-twit_en-us" TargetMode="External"/><Relationship Id="rId2" Type="http://schemas.openxmlformats.org/officeDocument/2006/relationships/notesSlide" Target="../notesSlides/notesSlide29.xml"/><Relationship Id="rId16" Type="http://schemas.openxmlformats.org/officeDocument/2006/relationships/hyperlink" Target="https://www.splunk.com/en_us/blog/it/how-splunk-is-parsing-machine-logs-with-machine-learning-on-nvidia-s-triton-and-morpheus.html" TargetMode="External"/><Relationship Id="rId20" Type="http://schemas.openxmlformats.org/officeDocument/2006/relationships/hyperlink" Target="https://ngc.nvidia.com/" TargetMode="External"/><Relationship Id="rId1" Type="http://schemas.openxmlformats.org/officeDocument/2006/relationships/slideLayout" Target="../slideLayouts/slideLayout3.xml"/><Relationship Id="rId6" Type="http://schemas.openxmlformats.org/officeDocument/2006/relationships/hyperlink" Target="https://developer.nvidia.com/morpheus-cybersecurity" TargetMode="External"/><Relationship Id="rId11" Type="http://schemas.openxmlformats.org/officeDocument/2006/relationships/hyperlink" Target="https://arxiv.org/pdf/1810.04805.pdf" TargetMode="External"/><Relationship Id="rId24" Type="http://schemas.openxmlformats.org/officeDocument/2006/relationships/hyperlink" Target="https://github.com/rapidsai" TargetMode="External"/><Relationship Id="rId5" Type="http://schemas.openxmlformats.org/officeDocument/2006/relationships/hyperlink" Target="https://nvidianews.nvidia.com/news/nvidia-launches-morpheus-to-bring-ai-driven-automation-to-cybersecurity-industry" TargetMode="External"/><Relationship Id="rId15" Type="http://schemas.openxmlformats.org/officeDocument/2006/relationships/hyperlink" Target="https://github.com/rapidsai/clx" TargetMode="External"/><Relationship Id="rId23" Type="http://schemas.openxmlformats.org/officeDocument/2006/relationships/hyperlink" Target="https://github.com/triton-inference-server/server" TargetMode="External"/><Relationship Id="rId10" Type="http://schemas.openxmlformats.org/officeDocument/2006/relationships/hyperlink" Target="https://docs.rapids.ai/api/clx/stable/10min-clx.html" TargetMode="External"/><Relationship Id="rId19" Type="http://schemas.openxmlformats.org/officeDocument/2006/relationships/hyperlink" Target="https://medium.com/rapids-ai/cyber-log-accelerators-clx-400c20b1b055" TargetMode="External"/><Relationship Id="rId4" Type="http://schemas.openxmlformats.org/officeDocument/2006/relationships/hyperlink" Target="https://hub.docker.com/r/prom/prometheus/tags?page=1&amp;ordering=last_updated" TargetMode="External"/><Relationship Id="rId9" Type="http://schemas.openxmlformats.org/officeDocument/2006/relationships/hyperlink" Target="https://info.nvidia.com/optimizing-cybersecurity-workflows-with-clx-reg-page.html?ondemandrgt=yes" TargetMode="External"/><Relationship Id="rId14" Type="http://schemas.openxmlformats.org/officeDocument/2006/relationships/hyperlink" Target="https://github.com/rapidsai/clx/tree/branch-21.10/notebooks" TargetMode="External"/><Relationship Id="rId22" Type="http://schemas.openxmlformats.org/officeDocument/2006/relationships/hyperlink" Target="https://ngc.nvidia.com/catalog/mode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p:txBody>
          <a:bodyPr/>
          <a:lstStyle/>
          <a:p>
            <a:r>
              <a:rPr lang="en-US" dirty="0"/>
              <a:t>From Accelerated Cyber to an AI Framework</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7FBB-2C5A-4A7B-98CC-4089C54F33E9}"/>
              </a:ext>
            </a:extLst>
          </p:cNvPr>
          <p:cNvSpPr>
            <a:spLocks noGrp="1"/>
          </p:cNvSpPr>
          <p:nvPr>
            <p:ph type="title"/>
          </p:nvPr>
        </p:nvSpPr>
        <p:spPr/>
        <p:txBody>
          <a:bodyPr/>
          <a:lstStyle/>
          <a:p>
            <a:r>
              <a:rPr lang="en-US" dirty="0"/>
              <a:t>Lots to do with little time!</a:t>
            </a:r>
          </a:p>
        </p:txBody>
      </p:sp>
      <p:sp>
        <p:nvSpPr>
          <p:cNvPr id="4" name="Text Placeholder 3">
            <a:extLst>
              <a:ext uri="{FF2B5EF4-FFF2-40B4-BE49-F238E27FC236}">
                <a16:creationId xmlns:a16="http://schemas.microsoft.com/office/drawing/2014/main" id="{FE251D1F-BEF5-4E2C-994F-7713AE355984}"/>
              </a:ext>
            </a:extLst>
          </p:cNvPr>
          <p:cNvSpPr>
            <a:spLocks noGrp="1"/>
          </p:cNvSpPr>
          <p:nvPr>
            <p:ph type="body" sz="quarter" idx="10"/>
          </p:nvPr>
        </p:nvSpPr>
        <p:spPr/>
        <p:txBody>
          <a:bodyPr/>
          <a:lstStyle/>
          <a:p>
            <a:r>
              <a:rPr lang="en-US" dirty="0"/>
              <a:t>With the right tools, ETL does not have to take forever</a:t>
            </a:r>
          </a:p>
        </p:txBody>
      </p:sp>
      <p:pic>
        <p:nvPicPr>
          <p:cNvPr id="5" name="Picture 4">
            <a:extLst>
              <a:ext uri="{FF2B5EF4-FFF2-40B4-BE49-F238E27FC236}">
                <a16:creationId xmlns:a16="http://schemas.microsoft.com/office/drawing/2014/main" id="{A990B3F1-0013-43A9-A971-684225B1DDF6}"/>
              </a:ext>
            </a:extLst>
          </p:cNvPr>
          <p:cNvPicPr>
            <a:picLocks noChangeAspect="1"/>
          </p:cNvPicPr>
          <p:nvPr/>
        </p:nvPicPr>
        <p:blipFill>
          <a:blip r:embed="rId2"/>
          <a:stretch>
            <a:fillRect/>
          </a:stretch>
        </p:blipFill>
        <p:spPr>
          <a:xfrm>
            <a:off x="1509200" y="2798446"/>
            <a:ext cx="15269599" cy="7168020"/>
          </a:xfrm>
          <a:prstGeom prst="rect">
            <a:avLst/>
          </a:prstGeom>
        </p:spPr>
      </p:pic>
    </p:spTree>
    <p:extLst>
      <p:ext uri="{BB962C8B-B14F-4D97-AF65-F5344CB8AC3E}">
        <p14:creationId xmlns:p14="http://schemas.microsoft.com/office/powerpoint/2010/main" val="27936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B35638-4501-4413-BC45-8E1D2686F70D}"/>
              </a:ext>
            </a:extLst>
          </p:cNvPr>
          <p:cNvSpPr txBox="1"/>
          <p:nvPr/>
        </p:nvSpPr>
        <p:spPr>
          <a:xfrm>
            <a:off x="3862873" y="4770150"/>
            <a:ext cx="13697337" cy="30839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bg2"/>
                </a:solidFill>
                <a:latin typeface="Trebuchet MS" panose="020B0603020202020204" pitchFamily="34" charset="0"/>
              </a:rPr>
              <a:t>How can we leverage the expertise of data scientists and fast GPU compute while maintaining interoperability with current SOC tools and platforms?</a:t>
            </a:r>
          </a:p>
        </p:txBody>
      </p:sp>
    </p:spTree>
    <p:extLst>
      <p:ext uri="{BB962C8B-B14F-4D97-AF65-F5344CB8AC3E}">
        <p14:creationId xmlns:p14="http://schemas.microsoft.com/office/powerpoint/2010/main" val="315497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3B-4F40-4D82-9FEB-E90ED9DA6C6B}"/>
              </a:ext>
            </a:extLst>
          </p:cNvPr>
          <p:cNvSpPr>
            <a:spLocks noGrp="1"/>
          </p:cNvSpPr>
          <p:nvPr>
            <p:ph type="title"/>
          </p:nvPr>
        </p:nvSpPr>
        <p:spPr/>
        <p:txBody>
          <a:bodyPr/>
          <a:lstStyle/>
          <a:p>
            <a:r>
              <a:rPr lang="en-US" dirty="0"/>
              <a:t>Clx components</a:t>
            </a:r>
          </a:p>
        </p:txBody>
      </p:sp>
      <p:sp>
        <p:nvSpPr>
          <p:cNvPr id="3" name="Content Placeholder 2">
            <a:extLst>
              <a:ext uri="{FF2B5EF4-FFF2-40B4-BE49-F238E27FC236}">
                <a16:creationId xmlns:a16="http://schemas.microsoft.com/office/drawing/2014/main" id="{5A7C6DAE-60F0-41B5-B36A-5DA7591C2961}"/>
              </a:ext>
            </a:extLst>
          </p:cNvPr>
          <p:cNvSpPr>
            <a:spLocks noGrp="1"/>
          </p:cNvSpPr>
          <p:nvPr>
            <p:ph idx="1"/>
          </p:nvPr>
        </p:nvSpPr>
        <p:spPr/>
        <p:txBody>
          <a:bodyPr/>
          <a:lstStyle/>
          <a:p>
            <a:pPr marL="476260" indent="-476260">
              <a:buFont typeface="Arial" panose="020B0604020202020204" pitchFamily="34" charset="0"/>
              <a:buChar char="•"/>
            </a:pPr>
            <a:r>
              <a:rPr lang="en-US" sz="3000" b="1" dirty="0">
                <a:solidFill>
                  <a:schemeClr val="tx2"/>
                </a:solidFill>
              </a:rPr>
              <a:t>Notebooks</a:t>
            </a:r>
            <a:r>
              <a:rPr lang="en-US" sz="3000" dirty="0"/>
              <a:t> geared towards InfoSec and cybersecurity data scientists and data engineers</a:t>
            </a:r>
          </a:p>
          <a:p>
            <a:pPr marL="1428779" lvl="1" indent="-476260">
              <a:spcBef>
                <a:spcPts val="1000"/>
              </a:spcBef>
              <a:spcAft>
                <a:spcPts val="1000"/>
              </a:spcAft>
              <a:buFont typeface="Trebuchet MS" panose="020B0603020202020204" pitchFamily="34" charset="0"/>
              <a:buChar char="−"/>
            </a:pPr>
            <a:r>
              <a:rPr lang="en-US" sz="2667" dirty="0"/>
              <a:t>Network use case</a:t>
            </a:r>
          </a:p>
          <a:p>
            <a:pPr marL="1428779" lvl="1" indent="-476260">
              <a:spcBef>
                <a:spcPts val="1000"/>
              </a:spcBef>
              <a:spcAft>
                <a:spcPts val="1000"/>
              </a:spcAft>
              <a:buFont typeface="Trebuchet MS" panose="020B0603020202020204" pitchFamily="34" charset="0"/>
              <a:buChar char="−"/>
            </a:pPr>
            <a:r>
              <a:rPr lang="en-US" sz="2667" dirty="0"/>
              <a:t>Log parsing</a:t>
            </a:r>
          </a:p>
          <a:p>
            <a:pPr marL="476260" indent="-476260">
              <a:buFont typeface="Arial" panose="020B0604020202020204" pitchFamily="34" charset="0"/>
              <a:buChar char="•"/>
            </a:pPr>
            <a:r>
              <a:rPr lang="en-US" sz="3000" b="1" dirty="0">
                <a:solidFill>
                  <a:schemeClr val="tx2"/>
                </a:solidFill>
              </a:rPr>
              <a:t>SIEM integrations </a:t>
            </a:r>
            <a:r>
              <a:rPr lang="en-US" sz="3000" dirty="0"/>
              <a:t>that enable easy data import/export and data access</a:t>
            </a:r>
          </a:p>
          <a:p>
            <a:pPr marL="1428779" lvl="1" indent="-476260">
              <a:spcBef>
                <a:spcPts val="1000"/>
              </a:spcBef>
              <a:spcAft>
                <a:spcPts val="1000"/>
              </a:spcAft>
              <a:buFont typeface="Trebuchet MS" panose="020B0603020202020204" pitchFamily="34" charset="0"/>
              <a:buChar char="−"/>
            </a:pPr>
            <a:r>
              <a:rPr lang="en-US" sz="2667" dirty="0"/>
              <a:t>Splunk integration</a:t>
            </a:r>
          </a:p>
          <a:p>
            <a:pPr marL="1428779" lvl="1" indent="-476260">
              <a:spcBef>
                <a:spcPts val="1000"/>
              </a:spcBef>
              <a:spcAft>
                <a:spcPts val="1000"/>
              </a:spcAft>
              <a:buFont typeface="Trebuchet MS" panose="020B0603020202020204" pitchFamily="34" charset="0"/>
              <a:buChar char="−"/>
            </a:pPr>
            <a:r>
              <a:rPr lang="en-US" sz="2667" dirty="0"/>
              <a:t>Direct query</a:t>
            </a:r>
          </a:p>
          <a:p>
            <a:pPr marL="476260" indent="-476260">
              <a:buFont typeface="Arial" panose="020B0604020202020204" pitchFamily="34" charset="0"/>
              <a:buChar char="•"/>
            </a:pPr>
            <a:r>
              <a:rPr lang="en-US" sz="3000" dirty="0"/>
              <a:t>Workflow and I/O </a:t>
            </a:r>
            <a:r>
              <a:rPr lang="en-US" sz="3000" b="1" dirty="0">
                <a:solidFill>
                  <a:schemeClr val="tx2"/>
                </a:solidFill>
              </a:rPr>
              <a:t>components</a:t>
            </a:r>
            <a:r>
              <a:rPr lang="en-US" sz="3000" dirty="0"/>
              <a:t> that enable users to instantiate new use cases</a:t>
            </a:r>
          </a:p>
          <a:p>
            <a:pPr marL="476260" indent="-476260">
              <a:buFont typeface="Arial" panose="020B0604020202020204" pitchFamily="34" charset="0"/>
              <a:buChar char="•"/>
            </a:pPr>
            <a:r>
              <a:rPr lang="en-US" sz="3000" dirty="0"/>
              <a:t>Cyber-specific </a:t>
            </a:r>
            <a:r>
              <a:rPr lang="en-US" sz="3000" b="1" dirty="0">
                <a:solidFill>
                  <a:schemeClr val="tx2"/>
                </a:solidFill>
              </a:rPr>
              <a:t>primitives</a:t>
            </a:r>
            <a:r>
              <a:rPr lang="en-US" sz="3000" dirty="0"/>
              <a:t> that provide accelerated functions across cyber datatypes</a:t>
            </a:r>
          </a:p>
          <a:p>
            <a:endParaRPr lang="en-US" sz="3000" dirty="0"/>
          </a:p>
          <a:p>
            <a:endParaRPr lang="en-US" dirty="0"/>
          </a:p>
        </p:txBody>
      </p:sp>
      <p:sp>
        <p:nvSpPr>
          <p:cNvPr id="4" name="Text Placeholder 3">
            <a:extLst>
              <a:ext uri="{FF2B5EF4-FFF2-40B4-BE49-F238E27FC236}">
                <a16:creationId xmlns:a16="http://schemas.microsoft.com/office/drawing/2014/main" id="{F7B10463-E34D-4F13-9C04-0CF529EE6BEE}"/>
              </a:ext>
            </a:extLst>
          </p:cNvPr>
          <p:cNvSpPr>
            <a:spLocks noGrp="1"/>
          </p:cNvSpPr>
          <p:nvPr>
            <p:ph type="body" sz="quarter" idx="10"/>
          </p:nvPr>
        </p:nvSpPr>
        <p:spPr/>
        <p:txBody>
          <a:bodyPr/>
          <a:lstStyle/>
          <a:p>
            <a:r>
              <a:rPr lang="en-US" dirty="0"/>
              <a:t>Notebook Examples, SIEM Integrations, Workflows, Primitives</a:t>
            </a:r>
          </a:p>
          <a:p>
            <a:endParaRPr lang="en-US" dirty="0"/>
          </a:p>
        </p:txBody>
      </p:sp>
      <p:pic>
        <p:nvPicPr>
          <p:cNvPr id="5" name="Picture 4">
            <a:extLst>
              <a:ext uri="{FF2B5EF4-FFF2-40B4-BE49-F238E27FC236}">
                <a16:creationId xmlns:a16="http://schemas.microsoft.com/office/drawing/2014/main" id="{277DCF4F-08D5-4428-B1DC-764CD698AD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98635" y="4763020"/>
            <a:ext cx="1687353" cy="1035842"/>
          </a:xfrm>
          <a:prstGeom prst="rect">
            <a:avLst/>
          </a:prstGeom>
        </p:spPr>
      </p:pic>
      <p:pic>
        <p:nvPicPr>
          <p:cNvPr id="1028" name="Picture 4" descr="RAPIDS | NVIDIA Developer">
            <a:extLst>
              <a:ext uri="{FF2B5EF4-FFF2-40B4-BE49-F238E27FC236}">
                <a16:creationId xmlns:a16="http://schemas.microsoft.com/office/drawing/2014/main" id="{B69929AF-12DD-44B8-91BD-256FF2067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6296" y="5939792"/>
            <a:ext cx="2876316" cy="115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5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E60A0-87B1-425D-BDCE-4E4FF2ACA3A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66579" y="221304"/>
            <a:ext cx="5284303" cy="4313222"/>
          </a:xfrm>
          <a:prstGeom prst="rect">
            <a:avLst/>
          </a:prstGeom>
        </p:spPr>
      </p:pic>
      <p:pic>
        <p:nvPicPr>
          <p:cNvPr id="3" name="Picture 2">
            <a:extLst>
              <a:ext uri="{FF2B5EF4-FFF2-40B4-BE49-F238E27FC236}">
                <a16:creationId xmlns:a16="http://schemas.microsoft.com/office/drawing/2014/main" id="{CFA2EAF8-A2D9-4CCD-AE55-FEE703EA780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6488" y="1720020"/>
            <a:ext cx="5013938" cy="3854223"/>
          </a:xfrm>
          <a:prstGeom prst="rect">
            <a:avLst/>
          </a:prstGeom>
        </p:spPr>
      </p:pic>
      <p:pic>
        <p:nvPicPr>
          <p:cNvPr id="4" name="Picture 3">
            <a:extLst>
              <a:ext uri="{FF2B5EF4-FFF2-40B4-BE49-F238E27FC236}">
                <a16:creationId xmlns:a16="http://schemas.microsoft.com/office/drawing/2014/main" id="{415B16EF-2859-425D-B020-67020A4606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49701" y="2796298"/>
            <a:ext cx="5013938" cy="5273545"/>
          </a:xfrm>
          <a:prstGeom prst="rect">
            <a:avLst/>
          </a:prstGeom>
        </p:spPr>
      </p:pic>
      <p:pic>
        <p:nvPicPr>
          <p:cNvPr id="5" name="Picture 4">
            <a:extLst>
              <a:ext uri="{FF2B5EF4-FFF2-40B4-BE49-F238E27FC236}">
                <a16:creationId xmlns:a16="http://schemas.microsoft.com/office/drawing/2014/main" id="{5E6079B3-C30B-4285-BFE9-711D0A9F90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983799" y="5288583"/>
            <a:ext cx="5013938" cy="4541335"/>
          </a:xfrm>
          <a:prstGeom prst="rect">
            <a:avLst/>
          </a:prstGeom>
        </p:spPr>
      </p:pic>
      <p:pic>
        <p:nvPicPr>
          <p:cNvPr id="6" name="Picture 5">
            <a:extLst>
              <a:ext uri="{FF2B5EF4-FFF2-40B4-BE49-F238E27FC236}">
                <a16:creationId xmlns:a16="http://schemas.microsoft.com/office/drawing/2014/main" id="{66402B77-D1E2-419B-BCDA-885B6D84527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983798" y="221305"/>
            <a:ext cx="5013940" cy="4962103"/>
          </a:xfrm>
          <a:prstGeom prst="rect">
            <a:avLst/>
          </a:prstGeom>
        </p:spPr>
      </p:pic>
      <p:pic>
        <p:nvPicPr>
          <p:cNvPr id="7" name="Picture 6">
            <a:extLst>
              <a:ext uri="{FF2B5EF4-FFF2-40B4-BE49-F238E27FC236}">
                <a16:creationId xmlns:a16="http://schemas.microsoft.com/office/drawing/2014/main" id="{DE91B9D0-838C-4106-A2A8-7949FAA1B72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10122" y="5829710"/>
            <a:ext cx="4288747" cy="4000208"/>
          </a:xfrm>
          <a:prstGeom prst="rect">
            <a:avLst/>
          </a:prstGeom>
        </p:spPr>
      </p:pic>
      <p:sp>
        <p:nvSpPr>
          <p:cNvPr id="8" name="Title 1">
            <a:extLst>
              <a:ext uri="{FF2B5EF4-FFF2-40B4-BE49-F238E27FC236}">
                <a16:creationId xmlns:a16="http://schemas.microsoft.com/office/drawing/2014/main" id="{320AD987-E041-4559-A426-777004869209}"/>
              </a:ext>
            </a:extLst>
          </p:cNvPr>
          <p:cNvSpPr txBox="1">
            <a:spLocks/>
          </p:cNvSpPr>
          <p:nvPr/>
        </p:nvSpPr>
        <p:spPr>
          <a:xfrm>
            <a:off x="1444532" y="6751727"/>
            <a:ext cx="4652748" cy="1615046"/>
          </a:xfrm>
          <a:prstGeom prst="rect">
            <a:avLst/>
          </a:prstGeom>
        </p:spPr>
        <p:txBody>
          <a:bodyPr/>
          <a:lst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sz="5400" kern="0" dirty="0">
                <a:solidFill>
                  <a:srgbClr val="F8F8F8"/>
                </a:solidFill>
                <a:hlinkClick r:id="rId8"/>
              </a:rPr>
              <a:t>EXAMPLE NOTEBOOKS</a:t>
            </a:r>
            <a:endParaRPr lang="en-US" sz="5400" kern="0" dirty="0">
              <a:solidFill>
                <a:srgbClr val="F8F8F8"/>
              </a:solidFill>
            </a:endParaRPr>
          </a:p>
        </p:txBody>
      </p:sp>
    </p:spTree>
    <p:extLst>
      <p:ext uri="{BB962C8B-B14F-4D97-AF65-F5344CB8AC3E}">
        <p14:creationId xmlns:p14="http://schemas.microsoft.com/office/powerpoint/2010/main" val="7674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440D-4A28-472A-9035-B6112F7F66BA}"/>
              </a:ext>
            </a:extLst>
          </p:cNvPr>
          <p:cNvSpPr>
            <a:spLocks noGrp="1"/>
          </p:cNvSpPr>
          <p:nvPr>
            <p:ph type="title"/>
          </p:nvPr>
        </p:nvSpPr>
        <p:spPr/>
        <p:txBody>
          <a:bodyPr/>
          <a:lstStyle/>
          <a:p>
            <a:r>
              <a:rPr lang="en-US" dirty="0"/>
              <a:t>Deploying Cyber AI with Morpheus</a:t>
            </a:r>
          </a:p>
        </p:txBody>
      </p:sp>
    </p:spTree>
    <p:extLst>
      <p:ext uri="{BB962C8B-B14F-4D97-AF65-F5344CB8AC3E}">
        <p14:creationId xmlns:p14="http://schemas.microsoft.com/office/powerpoint/2010/main" val="207789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22"/>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THE MODERN DATA CENTER HAS NO BOUNDARIES</a:t>
            </a:r>
            <a:endParaRPr dirty="0"/>
          </a:p>
        </p:txBody>
      </p:sp>
      <p:sp>
        <p:nvSpPr>
          <p:cNvPr id="1026" name="Google Shape;1026;p122"/>
          <p:cNvSpPr/>
          <p:nvPr/>
        </p:nvSpPr>
        <p:spPr>
          <a:xfrm>
            <a:off x="1048011" y="3455301"/>
            <a:ext cx="4101352" cy="47961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000" b="0" i="0" u="none" strike="noStrike" cap="none" dirty="0">
              <a:solidFill>
                <a:srgbClr val="FFFFFF"/>
              </a:solidFill>
              <a:latin typeface="Trebuchet MS"/>
              <a:ea typeface="Trebuchet MS"/>
              <a:cs typeface="Trebuchet MS"/>
              <a:sym typeface="Trebuchet MS"/>
            </a:endParaRPr>
          </a:p>
        </p:txBody>
      </p:sp>
      <p:sp>
        <p:nvSpPr>
          <p:cNvPr id="1027" name="Google Shape;1027;p122"/>
          <p:cNvSpPr/>
          <p:nvPr/>
        </p:nvSpPr>
        <p:spPr>
          <a:xfrm>
            <a:off x="6975424" y="3455299"/>
            <a:ext cx="4101352" cy="47961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000" b="0" i="0" u="none" strike="noStrike" cap="none" dirty="0">
              <a:solidFill>
                <a:srgbClr val="FFFFFF"/>
              </a:solidFill>
              <a:latin typeface="Trebuchet MS"/>
              <a:ea typeface="Trebuchet MS"/>
              <a:cs typeface="Trebuchet MS"/>
              <a:sym typeface="Trebuchet MS"/>
            </a:endParaRPr>
          </a:p>
        </p:txBody>
      </p:sp>
      <p:grpSp>
        <p:nvGrpSpPr>
          <p:cNvPr id="1028" name="Google Shape;1028;p122"/>
          <p:cNvGrpSpPr/>
          <p:nvPr/>
        </p:nvGrpSpPr>
        <p:grpSpPr>
          <a:xfrm>
            <a:off x="1328158" y="3819694"/>
            <a:ext cx="3541058" cy="3815598"/>
            <a:chOff x="971971" y="2412216"/>
            <a:chExt cx="2124635" cy="2289359"/>
          </a:xfrm>
        </p:grpSpPr>
        <p:sp>
          <p:nvSpPr>
            <p:cNvPr id="1029" name="Google Shape;1029;p122"/>
            <p:cNvSpPr txBox="1"/>
            <p:nvPr/>
          </p:nvSpPr>
          <p:spPr>
            <a:xfrm>
              <a:off x="971971" y="4424538"/>
              <a:ext cx="2124635" cy="27703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667" b="0" i="0" u="none" strike="noStrike" cap="none" dirty="0">
                  <a:solidFill>
                    <a:srgbClr val="000000"/>
                  </a:solidFill>
                  <a:latin typeface="Trebuchet MS"/>
                  <a:ea typeface="Trebuchet MS"/>
                  <a:cs typeface="Trebuchet MS"/>
                  <a:sym typeface="Trebuchet MS"/>
                </a:rPr>
                <a:t>MICROSERVICES</a:t>
              </a:r>
              <a:endParaRPr sz="2667" b="0" i="0" u="none" strike="noStrike" cap="none" dirty="0">
                <a:solidFill>
                  <a:srgbClr val="8C8C8C"/>
                </a:solidFill>
                <a:latin typeface="Trebuchet MS"/>
                <a:ea typeface="Trebuchet MS"/>
                <a:cs typeface="Trebuchet MS"/>
                <a:sym typeface="Trebuchet MS"/>
              </a:endParaRPr>
            </a:p>
          </p:txBody>
        </p:sp>
        <p:pic>
          <p:nvPicPr>
            <p:cNvPr id="1030" name="Google Shape;1030;p122"/>
            <p:cNvPicPr preferRelativeResize="0"/>
            <p:nvPr/>
          </p:nvPicPr>
          <p:blipFill rotWithShape="1">
            <a:blip r:embed="rId3">
              <a:alphaModFix/>
            </a:blip>
            <a:srcRect/>
            <a:stretch/>
          </p:blipFill>
          <p:spPr>
            <a:xfrm>
              <a:off x="1111675" y="2412216"/>
              <a:ext cx="1845226" cy="1509100"/>
            </a:xfrm>
            <a:prstGeom prst="rect">
              <a:avLst/>
            </a:prstGeom>
            <a:noFill/>
            <a:ln>
              <a:noFill/>
            </a:ln>
          </p:spPr>
        </p:pic>
      </p:grpSp>
      <p:grpSp>
        <p:nvGrpSpPr>
          <p:cNvPr id="1031" name="Google Shape;1031;p122"/>
          <p:cNvGrpSpPr/>
          <p:nvPr/>
        </p:nvGrpSpPr>
        <p:grpSpPr>
          <a:xfrm>
            <a:off x="7062153" y="3762352"/>
            <a:ext cx="3927890" cy="3930283"/>
            <a:chOff x="4302884" y="2343405"/>
            <a:chExt cx="2356734" cy="2358170"/>
          </a:xfrm>
        </p:grpSpPr>
        <p:sp>
          <p:nvSpPr>
            <p:cNvPr id="1032" name="Google Shape;1032;p122"/>
            <p:cNvSpPr txBox="1"/>
            <p:nvPr/>
          </p:nvSpPr>
          <p:spPr>
            <a:xfrm>
              <a:off x="4302884" y="4424538"/>
              <a:ext cx="2356734" cy="27703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667" b="0" i="0" u="none" strike="noStrike" cap="none" dirty="0">
                  <a:solidFill>
                    <a:srgbClr val="000000"/>
                  </a:solidFill>
                  <a:latin typeface="Trebuchet MS"/>
                  <a:ea typeface="Trebuchet MS"/>
                  <a:cs typeface="Trebuchet MS"/>
                  <a:sym typeface="Trebuchet MS"/>
                </a:rPr>
                <a:t>EAST-WEST TRAFFIC</a:t>
              </a:r>
              <a:endParaRPr sz="2667" b="0" i="0" u="none" strike="noStrike" cap="none" dirty="0">
                <a:solidFill>
                  <a:srgbClr val="8C8C8C"/>
                </a:solidFill>
                <a:latin typeface="Trebuchet MS"/>
                <a:ea typeface="Trebuchet MS"/>
                <a:cs typeface="Trebuchet MS"/>
                <a:sym typeface="Trebuchet MS"/>
              </a:endParaRPr>
            </a:p>
          </p:txBody>
        </p:sp>
        <p:pic>
          <p:nvPicPr>
            <p:cNvPr id="1033" name="Google Shape;1033;p122"/>
            <p:cNvPicPr preferRelativeResize="0"/>
            <p:nvPr/>
          </p:nvPicPr>
          <p:blipFill rotWithShape="1">
            <a:blip r:embed="rId4">
              <a:alphaModFix/>
            </a:blip>
            <a:srcRect/>
            <a:stretch/>
          </p:blipFill>
          <p:spPr>
            <a:xfrm>
              <a:off x="4655832" y="2343405"/>
              <a:ext cx="1650838" cy="1646722"/>
            </a:xfrm>
            <a:prstGeom prst="rect">
              <a:avLst/>
            </a:prstGeom>
            <a:noFill/>
            <a:ln>
              <a:noFill/>
            </a:ln>
          </p:spPr>
        </p:pic>
      </p:grpSp>
      <p:sp>
        <p:nvSpPr>
          <p:cNvPr id="1034" name="Google Shape;1034;p122"/>
          <p:cNvSpPr/>
          <p:nvPr/>
        </p:nvSpPr>
        <p:spPr>
          <a:xfrm>
            <a:off x="12723746" y="3455298"/>
            <a:ext cx="4101352" cy="47961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000" b="0" i="0" u="none" strike="noStrike" cap="none" dirty="0">
              <a:solidFill>
                <a:srgbClr val="FFFFFF"/>
              </a:solidFill>
              <a:latin typeface="Trebuchet MS"/>
              <a:ea typeface="Trebuchet MS"/>
              <a:cs typeface="Trebuchet MS"/>
              <a:sym typeface="Trebuchet MS"/>
            </a:endParaRPr>
          </a:p>
        </p:txBody>
      </p:sp>
      <p:grpSp>
        <p:nvGrpSpPr>
          <p:cNvPr id="1035" name="Google Shape;1035;p122"/>
          <p:cNvGrpSpPr/>
          <p:nvPr/>
        </p:nvGrpSpPr>
        <p:grpSpPr>
          <a:xfrm>
            <a:off x="12810475" y="3818229"/>
            <a:ext cx="3927890" cy="3818528"/>
            <a:chOff x="7761589" y="2410458"/>
            <a:chExt cx="2356734" cy="2291117"/>
          </a:xfrm>
        </p:grpSpPr>
        <p:sp>
          <p:nvSpPr>
            <p:cNvPr id="1036" name="Google Shape;1036;p122"/>
            <p:cNvSpPr txBox="1"/>
            <p:nvPr/>
          </p:nvSpPr>
          <p:spPr>
            <a:xfrm>
              <a:off x="7761589" y="4424538"/>
              <a:ext cx="2356734" cy="27703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667" b="0" i="0" u="none" strike="noStrike" cap="none" dirty="0">
                  <a:solidFill>
                    <a:srgbClr val="000000"/>
                  </a:solidFill>
                  <a:latin typeface="Trebuchet MS"/>
                  <a:ea typeface="Trebuchet MS"/>
                  <a:cs typeface="Trebuchet MS"/>
                  <a:sym typeface="Trebuchet MS"/>
                </a:rPr>
                <a:t>ZERO TRUST SECURITY</a:t>
              </a:r>
              <a:endParaRPr sz="2667" b="0" i="0" u="none" strike="noStrike" cap="none" dirty="0">
                <a:solidFill>
                  <a:srgbClr val="8C8C8C"/>
                </a:solidFill>
                <a:latin typeface="Trebuchet MS"/>
                <a:ea typeface="Trebuchet MS"/>
                <a:cs typeface="Trebuchet MS"/>
                <a:sym typeface="Trebuchet MS"/>
              </a:endParaRPr>
            </a:p>
          </p:txBody>
        </p:sp>
        <p:pic>
          <p:nvPicPr>
            <p:cNvPr id="1037" name="Google Shape;1037;p122"/>
            <p:cNvPicPr preferRelativeResize="0"/>
            <p:nvPr/>
          </p:nvPicPr>
          <p:blipFill rotWithShape="1">
            <a:blip r:embed="rId5">
              <a:alphaModFix/>
            </a:blip>
            <a:srcRect/>
            <a:stretch/>
          </p:blipFill>
          <p:spPr>
            <a:xfrm>
              <a:off x="8399736" y="2410458"/>
              <a:ext cx="1080440" cy="151261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5E28-AA5F-0C44-9F7B-BD1E368B5860}"/>
              </a:ext>
            </a:extLst>
          </p:cNvPr>
          <p:cNvSpPr>
            <a:spLocks noGrp="1"/>
          </p:cNvSpPr>
          <p:nvPr>
            <p:ph type="title"/>
          </p:nvPr>
        </p:nvSpPr>
        <p:spPr/>
        <p:txBody>
          <a:bodyPr/>
          <a:lstStyle/>
          <a:p>
            <a:r>
              <a:rPr lang="en-US" dirty="0"/>
              <a:t>FLOW OF AN AI ENGINE</a:t>
            </a:r>
          </a:p>
        </p:txBody>
      </p:sp>
      <p:sp>
        <p:nvSpPr>
          <p:cNvPr id="3" name="Rectangle 2">
            <a:extLst>
              <a:ext uri="{FF2B5EF4-FFF2-40B4-BE49-F238E27FC236}">
                <a16:creationId xmlns:a16="http://schemas.microsoft.com/office/drawing/2014/main" id="{9E17937B-277B-A948-B264-FE07B023C62C}"/>
              </a:ext>
            </a:extLst>
          </p:cNvPr>
          <p:cNvSpPr/>
          <p:nvPr/>
        </p:nvSpPr>
        <p:spPr>
          <a:xfrm>
            <a:off x="830581" y="3255822"/>
            <a:ext cx="4768184" cy="53617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dirty="0">
              <a:latin typeface="DIN Pro Regular" panose="020B0504020101020102" pitchFamily="34" charset="0"/>
              <a:cs typeface="DIN Pro Regular" panose="020B0504020101020102" pitchFamily="34" charset="0"/>
            </a:endParaRPr>
          </a:p>
          <a:p>
            <a:pPr algn="ctr"/>
            <a:r>
              <a:rPr lang="en-US" sz="3600" dirty="0">
                <a:latin typeface="DIN Pro Regular" panose="020B0504020101020102" pitchFamily="34" charset="0"/>
                <a:cs typeface="DIN Pro Regular" panose="020B0504020101020102" pitchFamily="34" charset="0"/>
              </a:rPr>
              <a:t>PERCEIVE</a:t>
            </a:r>
            <a:endParaRPr lang="en-US" sz="2400" dirty="0">
              <a:latin typeface="DIN Pro Regular" panose="020B0504020101020102" pitchFamily="34" charset="0"/>
              <a:cs typeface="DIN Pro Regular" panose="020B0504020101020102" pitchFamily="34" charset="0"/>
            </a:endParaRPr>
          </a:p>
        </p:txBody>
      </p:sp>
      <p:sp>
        <p:nvSpPr>
          <p:cNvPr id="49" name="Rectangle 48">
            <a:extLst>
              <a:ext uri="{FF2B5EF4-FFF2-40B4-BE49-F238E27FC236}">
                <a16:creationId xmlns:a16="http://schemas.microsoft.com/office/drawing/2014/main" id="{17A0F1B1-C850-184B-A06E-680B2E0174C2}"/>
              </a:ext>
            </a:extLst>
          </p:cNvPr>
          <p:cNvSpPr/>
          <p:nvPr/>
        </p:nvSpPr>
        <p:spPr>
          <a:xfrm>
            <a:off x="6759908" y="3255822"/>
            <a:ext cx="4768184" cy="53617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dirty="0">
              <a:latin typeface="DIN Pro Regular" panose="020B0504020101020102" pitchFamily="34" charset="0"/>
              <a:cs typeface="DIN Pro Regular" panose="020B0504020101020102" pitchFamily="34" charset="0"/>
            </a:endParaRPr>
          </a:p>
          <a:p>
            <a:pPr algn="ctr"/>
            <a:r>
              <a:rPr lang="en-US" sz="3600" dirty="0">
                <a:latin typeface="DIN Pro Regular" panose="020B0504020101020102" pitchFamily="34" charset="0"/>
                <a:cs typeface="DIN Pro Regular" panose="020B0504020101020102" pitchFamily="34" charset="0"/>
              </a:rPr>
              <a:t>INFER</a:t>
            </a:r>
          </a:p>
        </p:txBody>
      </p:sp>
      <p:sp>
        <p:nvSpPr>
          <p:cNvPr id="50" name="Rectangle 49">
            <a:extLst>
              <a:ext uri="{FF2B5EF4-FFF2-40B4-BE49-F238E27FC236}">
                <a16:creationId xmlns:a16="http://schemas.microsoft.com/office/drawing/2014/main" id="{E0DEA2DC-7923-E143-8486-417141598467}"/>
              </a:ext>
            </a:extLst>
          </p:cNvPr>
          <p:cNvSpPr/>
          <p:nvPr/>
        </p:nvSpPr>
        <p:spPr>
          <a:xfrm>
            <a:off x="12689235" y="3255822"/>
            <a:ext cx="4768184" cy="53617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dirty="0">
              <a:latin typeface="DIN Pro Regular" panose="020B0504020101020102" pitchFamily="34" charset="0"/>
              <a:cs typeface="DIN Pro Regular" panose="020B0504020101020102" pitchFamily="34" charset="0"/>
            </a:endParaRPr>
          </a:p>
          <a:p>
            <a:pPr algn="ctr"/>
            <a:r>
              <a:rPr lang="en-US" sz="3600" dirty="0">
                <a:latin typeface="DIN Pro Regular" panose="020B0504020101020102" pitchFamily="34" charset="0"/>
                <a:cs typeface="DIN Pro Regular" panose="020B0504020101020102" pitchFamily="34" charset="0"/>
              </a:rPr>
              <a:t>ACT</a:t>
            </a:r>
            <a:endParaRPr lang="en-US" sz="2400" dirty="0">
              <a:latin typeface="DIN Pro Regular" panose="020B0504020101020102" pitchFamily="34" charset="0"/>
              <a:cs typeface="DIN Pro Regular" panose="020B0504020101020102" pitchFamily="34" charset="0"/>
            </a:endParaRPr>
          </a:p>
        </p:txBody>
      </p:sp>
      <p:cxnSp>
        <p:nvCxnSpPr>
          <p:cNvPr id="14" name="Straight Arrow Connector 13">
            <a:extLst>
              <a:ext uri="{FF2B5EF4-FFF2-40B4-BE49-F238E27FC236}">
                <a16:creationId xmlns:a16="http://schemas.microsoft.com/office/drawing/2014/main" id="{FE9E4E58-BC54-5543-8C2A-576646D9536D}"/>
              </a:ext>
            </a:extLst>
          </p:cNvPr>
          <p:cNvCxnSpPr>
            <a:cxnSpLocks/>
          </p:cNvCxnSpPr>
          <p:nvPr/>
        </p:nvCxnSpPr>
        <p:spPr>
          <a:xfrm>
            <a:off x="5787189" y="5936675"/>
            <a:ext cx="84913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A545FE-E65B-0E4E-8BC3-07303F3597F8}"/>
              </a:ext>
            </a:extLst>
          </p:cNvPr>
          <p:cNvCxnSpPr>
            <a:cxnSpLocks/>
          </p:cNvCxnSpPr>
          <p:nvPr/>
        </p:nvCxnSpPr>
        <p:spPr>
          <a:xfrm>
            <a:off x="11689226" y="5936675"/>
            <a:ext cx="84913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2A764F1-4640-6946-9277-6A072B812661}"/>
              </a:ext>
            </a:extLst>
          </p:cNvPr>
          <p:cNvPicPr>
            <a:picLocks noChangeAspect="1"/>
          </p:cNvPicPr>
          <p:nvPr/>
        </p:nvPicPr>
        <p:blipFill>
          <a:blip r:embed="rId3"/>
          <a:stretch>
            <a:fillRect/>
          </a:stretch>
        </p:blipFill>
        <p:spPr>
          <a:xfrm>
            <a:off x="1383664" y="5143500"/>
            <a:ext cx="3662017" cy="2410351"/>
          </a:xfrm>
          <a:prstGeom prst="rect">
            <a:avLst/>
          </a:prstGeom>
        </p:spPr>
      </p:pic>
      <p:pic>
        <p:nvPicPr>
          <p:cNvPr id="11" name="Picture 10">
            <a:extLst>
              <a:ext uri="{FF2B5EF4-FFF2-40B4-BE49-F238E27FC236}">
                <a16:creationId xmlns:a16="http://schemas.microsoft.com/office/drawing/2014/main" id="{D8CBBD57-93F9-2A4D-8F0E-5950CA571402}"/>
              </a:ext>
            </a:extLst>
          </p:cNvPr>
          <p:cNvPicPr>
            <a:picLocks noChangeAspect="1"/>
          </p:cNvPicPr>
          <p:nvPr/>
        </p:nvPicPr>
        <p:blipFill>
          <a:blip r:embed="rId4">
            <a:biLevel thresh="75000"/>
          </a:blip>
          <a:stretch>
            <a:fillRect/>
          </a:stretch>
        </p:blipFill>
        <p:spPr>
          <a:xfrm>
            <a:off x="7465330" y="5467560"/>
            <a:ext cx="3432313" cy="1762230"/>
          </a:xfrm>
          <a:prstGeom prst="rect">
            <a:avLst/>
          </a:prstGeom>
        </p:spPr>
      </p:pic>
      <p:pic>
        <p:nvPicPr>
          <p:cNvPr id="15" name="Picture 14">
            <a:extLst>
              <a:ext uri="{FF2B5EF4-FFF2-40B4-BE49-F238E27FC236}">
                <a16:creationId xmlns:a16="http://schemas.microsoft.com/office/drawing/2014/main" id="{F1B96C2B-4F7C-BB45-87A3-C57C413ED1C5}"/>
              </a:ext>
            </a:extLst>
          </p:cNvPr>
          <p:cNvPicPr>
            <a:picLocks noChangeAspect="1"/>
          </p:cNvPicPr>
          <p:nvPr/>
        </p:nvPicPr>
        <p:blipFill>
          <a:blip r:embed="rId5"/>
          <a:stretch>
            <a:fillRect/>
          </a:stretch>
        </p:blipFill>
        <p:spPr>
          <a:xfrm>
            <a:off x="13654895" y="4930243"/>
            <a:ext cx="2836863" cy="2836863"/>
          </a:xfrm>
          <a:prstGeom prst="rect">
            <a:avLst/>
          </a:prstGeom>
        </p:spPr>
      </p:pic>
    </p:spTree>
    <p:extLst>
      <p:ext uri="{BB962C8B-B14F-4D97-AF65-F5344CB8AC3E}">
        <p14:creationId xmlns:p14="http://schemas.microsoft.com/office/powerpoint/2010/main" val="6163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2">
            <a:extLst>
              <a:ext uri="{FF2B5EF4-FFF2-40B4-BE49-F238E27FC236}">
                <a16:creationId xmlns:a16="http://schemas.microsoft.com/office/drawing/2014/main" id="{C7B93BF9-C9F1-4134-847F-974C59948290}"/>
              </a:ext>
            </a:extLst>
          </p:cNvPr>
          <p:cNvSpPr>
            <a:spLocks noGrp="1"/>
          </p:cNvSpPr>
          <p:nvPr>
            <p:ph type="title"/>
          </p:nvPr>
        </p:nvSpPr>
        <p:spPr>
          <a:xfrm>
            <a:off x="830580" y="868681"/>
            <a:ext cx="16626840" cy="984885"/>
          </a:xfrm>
        </p:spPr>
        <p:txBody>
          <a:bodyPr/>
          <a:lstStyle/>
          <a:p>
            <a:r>
              <a:rPr lang="en-US" sz="4667" dirty="0">
                <a:latin typeface="Trebuchet MS"/>
                <a:ea typeface="Trebuchet MS"/>
                <a:cs typeface="Trebuchet MS"/>
                <a:sym typeface="Trebuchet MS"/>
              </a:rPr>
              <a:t>Nvidia Morpheus cybersecurity ai framework</a:t>
            </a:r>
            <a:endParaRPr lang="en-US" sz="4667" dirty="0"/>
          </a:p>
        </p:txBody>
      </p:sp>
      <p:sp>
        <p:nvSpPr>
          <p:cNvPr id="3" name="TextBox 2">
            <a:extLst>
              <a:ext uri="{FF2B5EF4-FFF2-40B4-BE49-F238E27FC236}">
                <a16:creationId xmlns:a16="http://schemas.microsoft.com/office/drawing/2014/main" id="{7904F470-0288-4E15-AAC5-8F354626A774}"/>
              </a:ext>
            </a:extLst>
          </p:cNvPr>
          <p:cNvSpPr txBox="1"/>
          <p:nvPr/>
        </p:nvSpPr>
        <p:spPr>
          <a:xfrm>
            <a:off x="11935900" y="3971745"/>
            <a:ext cx="566299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i="1" dirty="0">
                <a:solidFill>
                  <a:schemeClr val="tx2"/>
                </a:solidFill>
                <a:latin typeface="Trebuchet MS" panose="020B0603020202020204" pitchFamily="34" charset="0"/>
              </a:rPr>
              <a:t>Morpheus is the framework that makes AI a viable cybersecurity asset</a:t>
            </a:r>
          </a:p>
        </p:txBody>
      </p:sp>
      <p:pic>
        <p:nvPicPr>
          <p:cNvPr id="4" name="Picture 3">
            <a:extLst>
              <a:ext uri="{FF2B5EF4-FFF2-40B4-BE49-F238E27FC236}">
                <a16:creationId xmlns:a16="http://schemas.microsoft.com/office/drawing/2014/main" id="{E2641E65-E60B-4543-A5D6-9D6A263B28F9}"/>
              </a:ext>
            </a:extLst>
          </p:cNvPr>
          <p:cNvPicPr>
            <a:picLocks noChangeAspect="1"/>
          </p:cNvPicPr>
          <p:nvPr/>
        </p:nvPicPr>
        <p:blipFill rotWithShape="1">
          <a:blip r:embed="rId3"/>
          <a:srcRect l="8693" t="4299" r="9516" b="4178"/>
          <a:stretch/>
        </p:blipFill>
        <p:spPr>
          <a:xfrm>
            <a:off x="371063" y="2335159"/>
            <a:ext cx="11025807" cy="7300502"/>
          </a:xfrm>
          <a:prstGeom prst="rect">
            <a:avLst/>
          </a:prstGeom>
        </p:spPr>
      </p:pic>
      <p:sp>
        <p:nvSpPr>
          <p:cNvPr id="11" name="TextBox 10">
            <a:extLst>
              <a:ext uri="{FF2B5EF4-FFF2-40B4-BE49-F238E27FC236}">
                <a16:creationId xmlns:a16="http://schemas.microsoft.com/office/drawing/2014/main" id="{5FE98734-AF84-44AE-AF7E-58DD8E55AB74}"/>
              </a:ext>
            </a:extLst>
          </p:cNvPr>
          <p:cNvSpPr txBox="1"/>
          <p:nvPr/>
        </p:nvSpPr>
        <p:spPr>
          <a:xfrm>
            <a:off x="12188707" y="6788661"/>
            <a:ext cx="541018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i="1" dirty="0">
                <a:solidFill>
                  <a:schemeClr val="accent4"/>
                </a:solidFill>
                <a:latin typeface="Trebuchet MS" panose="020B0603020202020204" pitchFamily="34" charset="0"/>
              </a:rPr>
              <a:t>Develop and deploy novel capabilities that change the game for cyber defense</a:t>
            </a:r>
          </a:p>
        </p:txBody>
      </p:sp>
    </p:spTree>
    <p:extLst>
      <p:ext uri="{BB962C8B-B14F-4D97-AF65-F5344CB8AC3E}">
        <p14:creationId xmlns:p14="http://schemas.microsoft.com/office/powerpoint/2010/main" val="237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p:txBody>
          <a:bodyPr/>
          <a:lstStyle/>
          <a:p>
            <a:r>
              <a:rPr lang="en-US" dirty="0"/>
              <a:t>Cybersecurity sessions at GTC</a:t>
            </a:r>
          </a:p>
        </p:txBody>
      </p:sp>
      <p:sp>
        <p:nvSpPr>
          <p:cNvPr id="3" name="Content Placeholder 2">
            <a:extLst>
              <a:ext uri="{FF2B5EF4-FFF2-40B4-BE49-F238E27FC236}">
                <a16:creationId xmlns:a16="http://schemas.microsoft.com/office/drawing/2014/main" id="{EA6451E8-9A4A-0940-93A9-AABABAEAEF5E}"/>
              </a:ext>
            </a:extLst>
          </p:cNvPr>
          <p:cNvSpPr>
            <a:spLocks noGrp="1"/>
          </p:cNvSpPr>
          <p:nvPr>
            <p:ph idx="1"/>
          </p:nvPr>
        </p:nvSpPr>
        <p:spPr/>
        <p:txBody>
          <a:bodyPr/>
          <a:lstStyle/>
          <a:p>
            <a:r>
              <a:rPr lang="en-US" dirty="0">
                <a:hlinkClick r:id="rId3"/>
              </a:rPr>
              <a:t>Search GTC sessions for “Morpheus”</a:t>
            </a:r>
            <a:endParaRPr lang="en-US" dirty="0"/>
          </a:p>
          <a:p>
            <a:r>
              <a:rPr lang="en-US" dirty="0">
                <a:hlinkClick r:id="rId4"/>
              </a:rPr>
              <a:t>The Edge Meets Massive Compute: Leveraging DOCA and Morpheus for a Complete End-to-end Detection and Mitigation Pipeline [S41728]</a:t>
            </a:r>
            <a:endParaRPr lang="en-US" dirty="0"/>
          </a:p>
          <a:p>
            <a:r>
              <a:rPr lang="en-US" dirty="0">
                <a:hlinkClick r:id="rId5"/>
              </a:rPr>
              <a:t>Build AI-Enhanced, Next-Generation Cybersecurity Solutions with NVIDIA Morpheus</a:t>
            </a:r>
            <a:endParaRPr lang="en-US" dirty="0"/>
          </a:p>
          <a:p>
            <a:r>
              <a:rPr lang="en-US" dirty="0">
                <a:hlinkClick r:id="rId6"/>
              </a:rPr>
              <a:t>Copilot for Splunk: Using Massive Language Models for Query Generation on Morpheus</a:t>
            </a:r>
            <a:endParaRPr lang="en-US" dirty="0"/>
          </a:p>
          <a:p>
            <a:r>
              <a:rPr lang="en-US" dirty="0">
                <a:hlinkClick r:id="rId7"/>
              </a:rPr>
              <a:t>Transform Cybersecurity with Accelerated Data Science</a:t>
            </a:r>
            <a:endParaRPr lang="en-US" dirty="0"/>
          </a:p>
          <a:p>
            <a:r>
              <a:rPr lang="en-US" dirty="0">
                <a:hlinkClick r:id="rId8"/>
              </a:rPr>
              <a:t>Cybersecurity: Real-time AI-enabled SOAR for Edge Networks</a:t>
            </a:r>
            <a:endParaRPr lang="en-US" dirty="0"/>
          </a:p>
          <a:p>
            <a:r>
              <a:rPr lang="en-US" dirty="0">
                <a:hlinkClick r:id="rId9"/>
              </a:rPr>
              <a:t>Leveraging AI to Modernize Cybersecurity</a:t>
            </a:r>
            <a:endParaRPr lang="en-US" dirty="0"/>
          </a:p>
          <a:p>
            <a:r>
              <a:rPr lang="en-US" dirty="0"/>
              <a:t>And </a:t>
            </a:r>
            <a:r>
              <a:rPr lang="en-US" dirty="0">
                <a:hlinkClick r:id="rId10"/>
              </a:rPr>
              <a:t>many more</a:t>
            </a:r>
            <a:endParaRPr lang="en-US" dirty="0"/>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p:txBody>
          <a:bodyPr/>
          <a:lstStyle/>
          <a:p>
            <a:r>
              <a:rPr lang="en-US" dirty="0"/>
              <a:t>Be sure to check out the many cybersecurity-related sessions at GTC</a:t>
            </a:r>
          </a:p>
        </p:txBody>
      </p:sp>
    </p:spTree>
    <p:extLst>
      <p:ext uri="{BB962C8B-B14F-4D97-AF65-F5344CB8AC3E}">
        <p14:creationId xmlns:p14="http://schemas.microsoft.com/office/powerpoint/2010/main" val="22004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p:txBody>
          <a:bodyPr/>
          <a:lstStyle/>
          <a:p>
            <a:r>
              <a:rPr lang="en-US" dirty="0"/>
              <a:t>MORPHEUS PIPELINE</a:t>
            </a:r>
          </a:p>
        </p:txBody>
      </p:sp>
      <p:sp>
        <p:nvSpPr>
          <p:cNvPr id="3" name="Content Placeholder 2">
            <a:extLst>
              <a:ext uri="{FF2B5EF4-FFF2-40B4-BE49-F238E27FC236}">
                <a16:creationId xmlns:a16="http://schemas.microsoft.com/office/drawing/2014/main" id="{EA6451E8-9A4A-0940-93A9-AABABAEAEF5E}"/>
              </a:ext>
            </a:extLst>
          </p:cNvPr>
          <p:cNvSpPr>
            <a:spLocks noGrp="1"/>
          </p:cNvSpPr>
          <p:nvPr>
            <p:ph idx="1"/>
          </p:nvPr>
        </p:nvSpPr>
        <p:spPr/>
        <p:txBody>
          <a:bodyPr/>
          <a:lstStyle/>
          <a:p>
            <a:r>
              <a:rPr lang="en-US" dirty="0"/>
              <a:t>High performance throughput is required, with the ability to achieve at least 10Gb/s throughput on single GPU deployments</a:t>
            </a:r>
          </a:p>
          <a:p>
            <a:r>
              <a:rPr lang="en-US" dirty="0"/>
              <a:t>Implements async computation and mitigation of I/O and GPU blocking via Boost fibers</a:t>
            </a:r>
          </a:p>
          <a:p>
            <a:r>
              <a:rPr lang="en-US" dirty="0"/>
              <a:t>Backpressure support implemented with concurrent blocking queues between stages </a:t>
            </a:r>
          </a:p>
          <a:p>
            <a:r>
              <a:rPr lang="en-US" dirty="0"/>
              <a:t>Support for distributed computation, which is required for larger pipelines with higher data volumes and velocities, via message transfers over RDMA using UCX</a:t>
            </a:r>
          </a:p>
          <a:p>
            <a:r>
              <a:rPr lang="en-US" dirty="0"/>
              <a:t>Support for dynamic reconfiguration that allows scale up and scale out at runtime via a centralized orchestration service</a:t>
            </a:r>
          </a:p>
          <a:p>
            <a:r>
              <a:rPr lang="en-US" dirty="0"/>
              <a:t>Organized into multiple layers: operator, node, segment, and orchestration</a:t>
            </a:r>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p:txBody>
          <a:bodyPr/>
          <a:lstStyle/>
          <a:p>
            <a:r>
              <a:rPr lang="en-US" dirty="0"/>
              <a:t>New pipeline engineered specifically for cybersecurity needs</a:t>
            </a:r>
          </a:p>
        </p:txBody>
      </p:sp>
    </p:spTree>
    <p:extLst>
      <p:ext uri="{BB962C8B-B14F-4D97-AF65-F5344CB8AC3E}">
        <p14:creationId xmlns:p14="http://schemas.microsoft.com/office/powerpoint/2010/main" val="193178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1942476241"/>
              </p:ext>
            </p:extLst>
          </p:nvPr>
        </p:nvGraphicFramePr>
        <p:xfrm>
          <a:off x="7478233" y="3825240"/>
          <a:ext cx="8541487" cy="56083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1869440">
                <a:tc>
                  <a:txBody>
                    <a:bodyPr/>
                    <a:lstStyle/>
                    <a:p>
                      <a:pPr algn="l">
                        <a:lnSpc>
                          <a:spcPct val="90000"/>
                        </a:lnSpc>
                        <a:spcAft>
                          <a:spcPts val="1200"/>
                        </a:spcAft>
                      </a:pPr>
                      <a:r>
                        <a:rPr lang="en-US" sz="2700" b="0" dirty="0">
                          <a:solidFill>
                            <a:schemeClr val="tx2"/>
                          </a:solidFill>
                          <a:latin typeface="Trebuchet MS" panose="020B0603020202020204" pitchFamily="34" charset="0"/>
                        </a:rPr>
                        <a:t>Cybersecurity is a Data Problem</a:t>
                      </a:r>
                    </a:p>
                    <a:p>
                      <a:pPr algn="l">
                        <a:lnSpc>
                          <a:spcPct val="90000"/>
                        </a:lnSpc>
                        <a:spcAft>
                          <a:spcPts val="1200"/>
                        </a:spcAft>
                      </a:pPr>
                      <a:r>
                        <a:rPr lang="en-US" sz="2300" b="0" dirty="0">
                          <a:solidFill>
                            <a:schemeClr val="tx1"/>
                          </a:solidFill>
                          <a:latin typeface="Trebuchet MS" panose="020B0603020202020204" pitchFamily="34" charset="0"/>
                        </a:rPr>
                        <a:t>Cybersecurity challenges are complex and data are vast</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1869440">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History of GPU Accelerated Cybersecurity</a:t>
                      </a:r>
                    </a:p>
                    <a:p>
                      <a:pPr algn="l">
                        <a:lnSpc>
                          <a:spcPct val="90000"/>
                        </a:lnSpc>
                        <a:spcAft>
                          <a:spcPts val="1200"/>
                        </a:spcAft>
                      </a:pPr>
                      <a:r>
                        <a:rPr lang="en-US" sz="2300" dirty="0">
                          <a:solidFill>
                            <a:schemeClr val="tx1"/>
                          </a:solidFill>
                          <a:latin typeface="Trebuchet MS" panose="020B0603020202020204" pitchFamily="34" charset="0"/>
                        </a:rPr>
                        <a:t>Morpheus is the result of a body of work performed by NVIDIA cybersecurity engineering and research</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1869440">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Deploying Cyber AI with Morpheus</a:t>
                      </a:r>
                    </a:p>
                    <a:p>
                      <a:pPr algn="l">
                        <a:lnSpc>
                          <a:spcPct val="90000"/>
                        </a:lnSpc>
                        <a:spcAft>
                          <a:spcPts val="1200"/>
                        </a:spcAft>
                      </a:pPr>
                      <a:r>
                        <a:rPr lang="en-US" sz="2300" dirty="0">
                          <a:solidFill>
                            <a:schemeClr val="tx1"/>
                          </a:solidFill>
                          <a:latin typeface="Trebuchet MS" panose="020B0603020202020204" pitchFamily="34" charset="0"/>
                        </a:rPr>
                        <a:t>Introduce Morpheus and its ability to convert the network fabric into a distributed network of sensors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332206" y="2728259"/>
            <a:ext cx="205216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dirty="0">
                <a:solidFill>
                  <a:schemeClr val="tx1"/>
                </a:solidFill>
                <a:latin typeface="Trebuchet MS" panose="020B0603020202020204" pitchFamily="34" charset="0"/>
              </a:rPr>
              <a:t>AGENDA</a:t>
            </a:r>
          </a:p>
        </p:txBody>
      </p:sp>
    </p:spTree>
    <p:extLst>
      <p:ext uri="{BB962C8B-B14F-4D97-AF65-F5344CB8AC3E}">
        <p14:creationId xmlns:p14="http://schemas.microsoft.com/office/powerpoint/2010/main" val="309705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8A0E4-AD79-2B42-A8EC-B5DB7D9CBC21}"/>
              </a:ext>
            </a:extLst>
          </p:cNvPr>
          <p:cNvSpPr>
            <a:spLocks noGrp="1"/>
          </p:cNvSpPr>
          <p:nvPr>
            <p:ph type="title"/>
          </p:nvPr>
        </p:nvSpPr>
        <p:spPr/>
        <p:txBody>
          <a:bodyPr/>
          <a:lstStyle/>
          <a:p>
            <a:r>
              <a:rPr lang="en-US" dirty="0"/>
              <a:t>Morpheus Pipeline</a:t>
            </a:r>
          </a:p>
        </p:txBody>
      </p:sp>
      <p:sp>
        <p:nvSpPr>
          <p:cNvPr id="4" name="Text Placeholder 3">
            <a:extLst>
              <a:ext uri="{FF2B5EF4-FFF2-40B4-BE49-F238E27FC236}">
                <a16:creationId xmlns:a16="http://schemas.microsoft.com/office/drawing/2014/main" id="{F31FBFA4-53AB-624D-B297-C93FDC09A2BE}"/>
              </a:ext>
            </a:extLst>
          </p:cNvPr>
          <p:cNvSpPr>
            <a:spLocks noGrp="1"/>
          </p:cNvSpPr>
          <p:nvPr>
            <p:ph type="body" sz="quarter" idx="10"/>
          </p:nvPr>
        </p:nvSpPr>
        <p:spPr/>
        <p:txBody>
          <a:bodyPr/>
          <a:lstStyle/>
          <a:p>
            <a:r>
              <a:rPr lang="en-US" dirty="0"/>
              <a:t>Organized into four levels with responsibilities distributed throughout the levels</a:t>
            </a:r>
          </a:p>
        </p:txBody>
      </p:sp>
      <p:grpSp>
        <p:nvGrpSpPr>
          <p:cNvPr id="13" name="Group 12">
            <a:extLst>
              <a:ext uri="{FF2B5EF4-FFF2-40B4-BE49-F238E27FC236}">
                <a16:creationId xmlns:a16="http://schemas.microsoft.com/office/drawing/2014/main" id="{47144A33-FB32-6344-97B1-7FAB452850A9}"/>
              </a:ext>
            </a:extLst>
          </p:cNvPr>
          <p:cNvGrpSpPr/>
          <p:nvPr/>
        </p:nvGrpSpPr>
        <p:grpSpPr>
          <a:xfrm>
            <a:off x="861250" y="7923014"/>
            <a:ext cx="16565498" cy="1139798"/>
            <a:chOff x="861251" y="2847163"/>
            <a:chExt cx="16565498" cy="1139798"/>
          </a:xfrm>
        </p:grpSpPr>
        <p:sp>
          <p:nvSpPr>
            <p:cNvPr id="5" name="Rectangle 4">
              <a:extLst>
                <a:ext uri="{FF2B5EF4-FFF2-40B4-BE49-F238E27FC236}">
                  <a16:creationId xmlns:a16="http://schemas.microsoft.com/office/drawing/2014/main" id="{FECBD202-B94D-DE46-BACA-94C82FD7691B}"/>
                </a:ext>
              </a:extLst>
            </p:cNvPr>
            <p:cNvSpPr/>
            <p:nvPr/>
          </p:nvSpPr>
          <p:spPr>
            <a:xfrm>
              <a:off x="861251" y="2847163"/>
              <a:ext cx="4392068" cy="1139798"/>
            </a:xfrm>
            <a:prstGeom prst="rect">
              <a:avLst/>
            </a:prstGeom>
            <a:solidFill>
              <a:schemeClr val="accent5"/>
            </a:solidFill>
            <a:ln w="9525" cap="flat" cmpd="sng" algn="ctr">
              <a:noFill/>
              <a:prstDash val="solid"/>
            </a:ln>
            <a:effectLst/>
          </p:spPr>
          <p:txBody>
            <a:bodyPr rtlCol="0" anchor="ctr"/>
            <a:lstStyle/>
            <a:p>
              <a:pPr algn="ctr" defTabSz="1524030" fontAlgn="auto">
                <a:spcBef>
                  <a:spcPts val="0"/>
                </a:spcBef>
                <a:spcAft>
                  <a:spcPts val="0"/>
                </a:spcAft>
                <a:buClr>
                  <a:srgbClr val="000000"/>
                </a:buClr>
                <a:defRPr/>
              </a:pPr>
              <a:r>
                <a:rPr lang="en-US" sz="2800" b="1" kern="0" dirty="0">
                  <a:solidFill>
                    <a:srgbClr val="FFFFFF"/>
                  </a:solidFill>
                  <a:latin typeface="+mn-lt"/>
                  <a:sym typeface="Arial"/>
                </a:rPr>
                <a:t>Operator Level</a:t>
              </a:r>
            </a:p>
          </p:txBody>
        </p:sp>
        <p:sp>
          <p:nvSpPr>
            <p:cNvPr id="6" name="TextBox 5">
              <a:extLst>
                <a:ext uri="{FF2B5EF4-FFF2-40B4-BE49-F238E27FC236}">
                  <a16:creationId xmlns:a16="http://schemas.microsoft.com/office/drawing/2014/main" id="{44C37671-3AD7-8145-93EB-A5F1B648D4D1}"/>
                </a:ext>
              </a:extLst>
            </p:cNvPr>
            <p:cNvSpPr txBox="1"/>
            <p:nvPr/>
          </p:nvSpPr>
          <p:spPr>
            <a:xfrm>
              <a:off x="5737412" y="2872298"/>
              <a:ext cx="1168933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accent4"/>
                  </a:solidFill>
                  <a:latin typeface="Trebuchet MS" panose="020B0603020202020204" pitchFamily="34" charset="0"/>
                </a:rPr>
                <a:t>Lowest level, data flows via direct memory passing. Operators are very small, single function objects (e.g., filter, map, reduce). Operators free to mutate. ReactiveX used to implement operators.</a:t>
              </a:r>
            </a:p>
          </p:txBody>
        </p:sp>
      </p:grpSp>
      <p:grpSp>
        <p:nvGrpSpPr>
          <p:cNvPr id="14" name="Group 13">
            <a:extLst>
              <a:ext uri="{FF2B5EF4-FFF2-40B4-BE49-F238E27FC236}">
                <a16:creationId xmlns:a16="http://schemas.microsoft.com/office/drawing/2014/main" id="{FF2A2A07-2F5A-1D42-B4F9-198E2D1924C0}"/>
              </a:ext>
            </a:extLst>
          </p:cNvPr>
          <p:cNvGrpSpPr/>
          <p:nvPr/>
        </p:nvGrpSpPr>
        <p:grpSpPr>
          <a:xfrm>
            <a:off x="845915" y="6303448"/>
            <a:ext cx="16596169" cy="1139798"/>
            <a:chOff x="861251" y="4244912"/>
            <a:chExt cx="16596169" cy="1139798"/>
          </a:xfrm>
        </p:grpSpPr>
        <p:sp>
          <p:nvSpPr>
            <p:cNvPr id="7" name="Rectangle 6">
              <a:extLst>
                <a:ext uri="{FF2B5EF4-FFF2-40B4-BE49-F238E27FC236}">
                  <a16:creationId xmlns:a16="http://schemas.microsoft.com/office/drawing/2014/main" id="{75FDD2DE-E943-D24D-84AD-DCE90915DBFC}"/>
                </a:ext>
              </a:extLst>
            </p:cNvPr>
            <p:cNvSpPr/>
            <p:nvPr/>
          </p:nvSpPr>
          <p:spPr>
            <a:xfrm>
              <a:off x="861251" y="4244912"/>
              <a:ext cx="4392068" cy="1139798"/>
            </a:xfrm>
            <a:prstGeom prst="rect">
              <a:avLst/>
            </a:prstGeom>
            <a:solidFill>
              <a:schemeClr val="accent5"/>
            </a:solidFill>
            <a:ln w="9525" cap="flat" cmpd="sng" algn="ctr">
              <a:noFill/>
              <a:prstDash val="solid"/>
            </a:ln>
            <a:effectLst/>
          </p:spPr>
          <p:txBody>
            <a:bodyPr rtlCol="0" anchor="ctr"/>
            <a:lstStyle/>
            <a:p>
              <a:pPr algn="ctr" defTabSz="1524030" fontAlgn="auto">
                <a:spcBef>
                  <a:spcPts val="0"/>
                </a:spcBef>
                <a:spcAft>
                  <a:spcPts val="0"/>
                </a:spcAft>
                <a:buClr>
                  <a:srgbClr val="000000"/>
                </a:buClr>
                <a:defRPr/>
              </a:pPr>
              <a:r>
                <a:rPr lang="en-US" sz="2800" b="1" kern="0" dirty="0">
                  <a:solidFill>
                    <a:srgbClr val="FFFFFF"/>
                  </a:solidFill>
                  <a:latin typeface="+mn-lt"/>
                  <a:sym typeface="Arial"/>
                </a:rPr>
                <a:t>Node Level</a:t>
              </a:r>
            </a:p>
          </p:txBody>
        </p:sp>
        <p:sp>
          <p:nvSpPr>
            <p:cNvPr id="8" name="TextBox 7">
              <a:extLst>
                <a:ext uri="{FF2B5EF4-FFF2-40B4-BE49-F238E27FC236}">
                  <a16:creationId xmlns:a16="http://schemas.microsoft.com/office/drawing/2014/main" id="{B6B3FC76-4086-C841-8C7C-4D10C4948688}"/>
                </a:ext>
              </a:extLst>
            </p:cNvPr>
            <p:cNvSpPr txBox="1"/>
            <p:nvPr/>
          </p:nvSpPr>
          <p:spPr>
            <a:xfrm>
              <a:off x="5768083" y="4270047"/>
              <a:ext cx="1168933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accent4"/>
                  </a:solidFill>
                  <a:latin typeface="Trebuchet MS" panose="020B0603020202020204" pitchFamily="34" charset="0"/>
                </a:rPr>
                <a:t>Nodes contain operator chains that are executed for every object pulled off input queue. Data flows via fiber-aware blocking concurrent queues. Nodes may run multiple instances of operator chain simultaneously in separate fibers.</a:t>
              </a:r>
            </a:p>
          </p:txBody>
        </p:sp>
      </p:grpSp>
      <p:grpSp>
        <p:nvGrpSpPr>
          <p:cNvPr id="15" name="Group 14">
            <a:extLst>
              <a:ext uri="{FF2B5EF4-FFF2-40B4-BE49-F238E27FC236}">
                <a16:creationId xmlns:a16="http://schemas.microsoft.com/office/drawing/2014/main" id="{FEDA1136-CB8C-EE49-BB5E-AE5760B06E8C}"/>
              </a:ext>
            </a:extLst>
          </p:cNvPr>
          <p:cNvGrpSpPr/>
          <p:nvPr/>
        </p:nvGrpSpPr>
        <p:grpSpPr>
          <a:xfrm>
            <a:off x="845915" y="4683881"/>
            <a:ext cx="16596169" cy="1139798"/>
            <a:chOff x="861251" y="5825626"/>
            <a:chExt cx="16596169" cy="1139798"/>
          </a:xfrm>
        </p:grpSpPr>
        <p:sp>
          <p:nvSpPr>
            <p:cNvPr id="9" name="Rectangle 8">
              <a:extLst>
                <a:ext uri="{FF2B5EF4-FFF2-40B4-BE49-F238E27FC236}">
                  <a16:creationId xmlns:a16="http://schemas.microsoft.com/office/drawing/2014/main" id="{A206F646-688E-9D44-8DC3-10F8C864A2F4}"/>
                </a:ext>
              </a:extLst>
            </p:cNvPr>
            <p:cNvSpPr/>
            <p:nvPr/>
          </p:nvSpPr>
          <p:spPr>
            <a:xfrm>
              <a:off x="861251" y="5825626"/>
              <a:ext cx="4392068" cy="1139798"/>
            </a:xfrm>
            <a:prstGeom prst="rect">
              <a:avLst/>
            </a:prstGeom>
            <a:solidFill>
              <a:schemeClr val="accent5"/>
            </a:solidFill>
            <a:ln w="9525" cap="flat" cmpd="sng" algn="ctr">
              <a:noFill/>
              <a:prstDash val="solid"/>
            </a:ln>
            <a:effectLst/>
          </p:spPr>
          <p:txBody>
            <a:bodyPr rtlCol="0" anchor="ctr"/>
            <a:lstStyle/>
            <a:p>
              <a:pPr algn="ctr" defTabSz="1524030" fontAlgn="auto">
                <a:spcBef>
                  <a:spcPts val="0"/>
                </a:spcBef>
                <a:spcAft>
                  <a:spcPts val="0"/>
                </a:spcAft>
                <a:buClr>
                  <a:srgbClr val="000000"/>
                </a:buClr>
                <a:defRPr/>
              </a:pPr>
              <a:r>
                <a:rPr lang="en-US" sz="2800" b="1" kern="0" dirty="0">
                  <a:solidFill>
                    <a:srgbClr val="FFFFFF"/>
                  </a:solidFill>
                  <a:latin typeface="+mn-lt"/>
                  <a:sym typeface="Arial"/>
                </a:rPr>
                <a:t>Segment Level</a:t>
              </a:r>
            </a:p>
          </p:txBody>
        </p:sp>
        <p:sp>
          <p:nvSpPr>
            <p:cNvPr id="10" name="TextBox 9">
              <a:extLst>
                <a:ext uri="{FF2B5EF4-FFF2-40B4-BE49-F238E27FC236}">
                  <a16:creationId xmlns:a16="http://schemas.microsoft.com/office/drawing/2014/main" id="{14F7C89A-3B65-B04F-A5D1-38056228593E}"/>
                </a:ext>
              </a:extLst>
            </p:cNvPr>
            <p:cNvSpPr txBox="1"/>
            <p:nvPr/>
          </p:nvSpPr>
          <p:spPr>
            <a:xfrm>
              <a:off x="5768083" y="5850761"/>
              <a:ext cx="1168933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accent4"/>
                  </a:solidFill>
                  <a:latin typeface="Trebuchet MS" panose="020B0603020202020204" pitchFamily="34" charset="0"/>
                </a:rPr>
                <a:t>Segments are composed of one or more nodes. Data flows between segments via channels, and channels can connect segments in 1:1, 1:M, or M:N architectures. Channels can be reconfigured at runtime to add/remove connections dynamically.</a:t>
              </a:r>
            </a:p>
          </p:txBody>
        </p:sp>
      </p:grpSp>
      <p:grpSp>
        <p:nvGrpSpPr>
          <p:cNvPr id="16" name="Group 15">
            <a:extLst>
              <a:ext uri="{FF2B5EF4-FFF2-40B4-BE49-F238E27FC236}">
                <a16:creationId xmlns:a16="http://schemas.microsoft.com/office/drawing/2014/main" id="{B1DDD587-3BA9-7842-861B-830CD638133F}"/>
              </a:ext>
            </a:extLst>
          </p:cNvPr>
          <p:cNvGrpSpPr/>
          <p:nvPr/>
        </p:nvGrpSpPr>
        <p:grpSpPr>
          <a:xfrm>
            <a:off x="845915" y="3064314"/>
            <a:ext cx="16596169" cy="1139798"/>
            <a:chOff x="861251" y="7333641"/>
            <a:chExt cx="16596169" cy="1139798"/>
          </a:xfrm>
        </p:grpSpPr>
        <p:sp>
          <p:nvSpPr>
            <p:cNvPr id="11" name="Rectangle 10">
              <a:extLst>
                <a:ext uri="{FF2B5EF4-FFF2-40B4-BE49-F238E27FC236}">
                  <a16:creationId xmlns:a16="http://schemas.microsoft.com/office/drawing/2014/main" id="{197F45F4-E70A-A64A-B0DC-EC12E9D76D1A}"/>
                </a:ext>
              </a:extLst>
            </p:cNvPr>
            <p:cNvSpPr/>
            <p:nvPr/>
          </p:nvSpPr>
          <p:spPr>
            <a:xfrm>
              <a:off x="861251" y="7333641"/>
              <a:ext cx="4392068" cy="1139798"/>
            </a:xfrm>
            <a:prstGeom prst="rect">
              <a:avLst/>
            </a:prstGeom>
            <a:solidFill>
              <a:schemeClr val="accent5"/>
            </a:solidFill>
            <a:ln w="9525" cap="flat" cmpd="sng" algn="ctr">
              <a:noFill/>
              <a:prstDash val="solid"/>
            </a:ln>
            <a:effectLst/>
          </p:spPr>
          <p:txBody>
            <a:bodyPr rtlCol="0" anchor="ctr"/>
            <a:lstStyle/>
            <a:p>
              <a:pPr algn="ctr" defTabSz="1524030" fontAlgn="auto">
                <a:spcBef>
                  <a:spcPts val="0"/>
                </a:spcBef>
                <a:spcAft>
                  <a:spcPts val="0"/>
                </a:spcAft>
                <a:buClr>
                  <a:srgbClr val="000000"/>
                </a:buClr>
                <a:defRPr/>
              </a:pPr>
              <a:r>
                <a:rPr lang="en-US" sz="2800" b="1" kern="0" dirty="0">
                  <a:solidFill>
                    <a:srgbClr val="FFFFFF"/>
                  </a:solidFill>
                  <a:latin typeface="+mn-lt"/>
                  <a:sym typeface="Arial"/>
                </a:rPr>
                <a:t>Orchestration Level</a:t>
              </a:r>
            </a:p>
          </p:txBody>
        </p:sp>
        <p:sp>
          <p:nvSpPr>
            <p:cNvPr id="12" name="TextBox 11">
              <a:extLst>
                <a:ext uri="{FF2B5EF4-FFF2-40B4-BE49-F238E27FC236}">
                  <a16:creationId xmlns:a16="http://schemas.microsoft.com/office/drawing/2014/main" id="{16ABEC15-B341-6845-A7D1-78F4FEF383F1}"/>
                </a:ext>
              </a:extLst>
            </p:cNvPr>
            <p:cNvSpPr txBox="1"/>
            <p:nvPr/>
          </p:nvSpPr>
          <p:spPr>
            <a:xfrm>
              <a:off x="5768083" y="7358776"/>
              <a:ext cx="1168933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dirty="0">
                  <a:solidFill>
                    <a:schemeClr val="accent4"/>
                  </a:solidFill>
                  <a:latin typeface="Trebuchet MS" panose="020B0603020202020204" pitchFamily="34" charset="0"/>
                </a:rPr>
                <a:t>Single service that manages and connect pipelines. Channels use orchestration to discover and connect multiple pipelines together. Can start/stop pipelines dynamically. Multiple instances of a segment can be distributed.</a:t>
              </a:r>
            </a:p>
          </p:txBody>
        </p:sp>
      </p:grpSp>
    </p:spTree>
    <p:extLst>
      <p:ext uri="{BB962C8B-B14F-4D97-AF65-F5344CB8AC3E}">
        <p14:creationId xmlns:p14="http://schemas.microsoft.com/office/powerpoint/2010/main" val="15561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p:txBody>
          <a:bodyPr/>
          <a:lstStyle/>
          <a:p>
            <a:r>
              <a:rPr lang="en-US" dirty="0"/>
              <a:t>MORPHEUS PIPELINE</a:t>
            </a:r>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p:txBody>
          <a:bodyPr/>
          <a:lstStyle/>
          <a:p>
            <a:r>
              <a:rPr lang="en-US" dirty="0"/>
              <a:t>Multi-level parallelization and encapsulation</a:t>
            </a:r>
          </a:p>
        </p:txBody>
      </p:sp>
      <p:grpSp>
        <p:nvGrpSpPr>
          <p:cNvPr id="81" name="Group 80">
            <a:extLst>
              <a:ext uri="{FF2B5EF4-FFF2-40B4-BE49-F238E27FC236}">
                <a16:creationId xmlns:a16="http://schemas.microsoft.com/office/drawing/2014/main" id="{594B5E3A-56C0-5F44-8534-7EFAE0A9FD2C}"/>
              </a:ext>
            </a:extLst>
          </p:cNvPr>
          <p:cNvGrpSpPr/>
          <p:nvPr/>
        </p:nvGrpSpPr>
        <p:grpSpPr>
          <a:xfrm>
            <a:off x="5323468" y="3147373"/>
            <a:ext cx="7576003" cy="1791263"/>
            <a:chOff x="4367758" y="4373867"/>
            <a:chExt cx="7576003" cy="1791263"/>
          </a:xfrm>
        </p:grpSpPr>
        <p:grpSp>
          <p:nvGrpSpPr>
            <p:cNvPr id="79" name="Group 78">
              <a:extLst>
                <a:ext uri="{FF2B5EF4-FFF2-40B4-BE49-F238E27FC236}">
                  <a16:creationId xmlns:a16="http://schemas.microsoft.com/office/drawing/2014/main" id="{76FB4513-208F-F441-BDD7-CDB1A88640AF}"/>
                </a:ext>
              </a:extLst>
            </p:cNvPr>
            <p:cNvGrpSpPr/>
            <p:nvPr/>
          </p:nvGrpSpPr>
          <p:grpSpPr>
            <a:xfrm>
              <a:off x="4568718" y="4733965"/>
              <a:ext cx="7176914" cy="1233411"/>
              <a:chOff x="4625842" y="3041313"/>
              <a:chExt cx="7176914" cy="1233411"/>
            </a:xfrm>
          </p:grpSpPr>
          <p:grpSp>
            <p:nvGrpSpPr>
              <p:cNvPr id="39" name="Group 38">
                <a:extLst>
                  <a:ext uri="{FF2B5EF4-FFF2-40B4-BE49-F238E27FC236}">
                    <a16:creationId xmlns:a16="http://schemas.microsoft.com/office/drawing/2014/main" id="{A185234F-2080-6041-80A1-B09ADD5D474A}"/>
                  </a:ext>
                </a:extLst>
              </p:cNvPr>
              <p:cNvGrpSpPr/>
              <p:nvPr/>
            </p:nvGrpSpPr>
            <p:grpSpPr>
              <a:xfrm>
                <a:off x="4625842" y="3279070"/>
                <a:ext cx="3241671" cy="995654"/>
                <a:chOff x="6086997" y="3346515"/>
                <a:chExt cx="3241671" cy="995654"/>
              </a:xfrm>
            </p:grpSpPr>
            <p:grpSp>
              <p:nvGrpSpPr>
                <p:cNvPr id="38" name="Group 37">
                  <a:extLst>
                    <a:ext uri="{FF2B5EF4-FFF2-40B4-BE49-F238E27FC236}">
                      <a16:creationId xmlns:a16="http://schemas.microsoft.com/office/drawing/2014/main" id="{2FAF9ADD-B3A1-654C-BF9E-EE48CE31F5E2}"/>
                    </a:ext>
                  </a:extLst>
                </p:cNvPr>
                <p:cNvGrpSpPr/>
                <p:nvPr/>
              </p:nvGrpSpPr>
              <p:grpSpPr>
                <a:xfrm>
                  <a:off x="6223709" y="3445838"/>
                  <a:ext cx="2968247" cy="706875"/>
                  <a:chOff x="5429737" y="3278958"/>
                  <a:chExt cx="2968247" cy="706875"/>
                </a:xfrm>
              </p:grpSpPr>
              <p:grpSp>
                <p:nvGrpSpPr>
                  <p:cNvPr id="19" name="Group 18">
                    <a:extLst>
                      <a:ext uri="{FF2B5EF4-FFF2-40B4-BE49-F238E27FC236}">
                        <a16:creationId xmlns:a16="http://schemas.microsoft.com/office/drawing/2014/main" id="{0E05DE29-FFD2-7842-B144-67CA4A792318}"/>
                      </a:ext>
                    </a:extLst>
                  </p:cNvPr>
                  <p:cNvGrpSpPr/>
                  <p:nvPr/>
                </p:nvGrpSpPr>
                <p:grpSpPr>
                  <a:xfrm>
                    <a:off x="5429737" y="3278958"/>
                    <a:ext cx="820133" cy="703241"/>
                    <a:chOff x="7079427" y="3156617"/>
                    <a:chExt cx="820133" cy="703241"/>
                  </a:xfrm>
                </p:grpSpPr>
                <p:grpSp>
                  <p:nvGrpSpPr>
                    <p:cNvPr id="17" name="Group 16">
                      <a:extLst>
                        <a:ext uri="{FF2B5EF4-FFF2-40B4-BE49-F238E27FC236}">
                          <a16:creationId xmlns:a16="http://schemas.microsoft.com/office/drawing/2014/main" id="{15EA36C3-6FD4-F542-99E6-F438F9BB0B38}"/>
                        </a:ext>
                      </a:extLst>
                    </p:cNvPr>
                    <p:cNvGrpSpPr/>
                    <p:nvPr/>
                  </p:nvGrpSpPr>
                  <p:grpSpPr>
                    <a:xfrm>
                      <a:off x="7079427" y="3408568"/>
                      <a:ext cx="820133" cy="451290"/>
                      <a:chOff x="7767686" y="3460834"/>
                      <a:chExt cx="820133" cy="451290"/>
                    </a:xfrm>
                  </p:grpSpPr>
                  <p:grpSp>
                    <p:nvGrpSpPr>
                      <p:cNvPr id="16" name="Group 15">
                        <a:extLst>
                          <a:ext uri="{FF2B5EF4-FFF2-40B4-BE49-F238E27FC236}">
                            <a16:creationId xmlns:a16="http://schemas.microsoft.com/office/drawing/2014/main" id="{8A3DFEBD-C50A-584D-9D46-B2C733564E3C}"/>
                          </a:ext>
                        </a:extLst>
                      </p:cNvPr>
                      <p:cNvGrpSpPr/>
                      <p:nvPr/>
                    </p:nvGrpSpPr>
                    <p:grpSpPr>
                      <a:xfrm>
                        <a:off x="7886224" y="3590352"/>
                        <a:ext cx="583055" cy="192253"/>
                        <a:chOff x="7473651" y="4851179"/>
                        <a:chExt cx="583055" cy="192253"/>
                      </a:xfrm>
                    </p:grpSpPr>
                    <p:sp>
                      <p:nvSpPr>
                        <p:cNvPr id="10" name="Diamond 9">
                          <a:extLst>
                            <a:ext uri="{FF2B5EF4-FFF2-40B4-BE49-F238E27FC236}">
                              <a16:creationId xmlns:a16="http://schemas.microsoft.com/office/drawing/2014/main" id="{FABEFF71-F7B7-2847-BE9D-7D567A71D70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B923B11-2172-0E46-A7F9-616F5CF0782B}"/>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gular Pentagon 11">
                          <a:extLst>
                            <a:ext uri="{FF2B5EF4-FFF2-40B4-BE49-F238E27FC236}">
                              <a16:creationId xmlns:a16="http://schemas.microsoft.com/office/drawing/2014/main" id="{21A9D8AD-2FFA-9D40-9E70-F0BD2D82B505}"/>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965FA002-50BE-5247-AB1B-9327170F0973}"/>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054862BF-DE7B-B34D-BE18-138A2F3245B8}"/>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1</a:t>
                      </a:r>
                    </a:p>
                  </p:txBody>
                </p:sp>
              </p:grpSp>
              <p:grpSp>
                <p:nvGrpSpPr>
                  <p:cNvPr id="20" name="Group 19">
                    <a:extLst>
                      <a:ext uri="{FF2B5EF4-FFF2-40B4-BE49-F238E27FC236}">
                        <a16:creationId xmlns:a16="http://schemas.microsoft.com/office/drawing/2014/main" id="{19FC38E1-9D13-D84D-B34F-F4EF43D1461A}"/>
                      </a:ext>
                    </a:extLst>
                  </p:cNvPr>
                  <p:cNvGrpSpPr/>
                  <p:nvPr/>
                </p:nvGrpSpPr>
                <p:grpSpPr>
                  <a:xfrm>
                    <a:off x="6368408" y="3278958"/>
                    <a:ext cx="820133" cy="703241"/>
                    <a:chOff x="7079427" y="3156617"/>
                    <a:chExt cx="820133" cy="703241"/>
                  </a:xfrm>
                </p:grpSpPr>
                <p:grpSp>
                  <p:nvGrpSpPr>
                    <p:cNvPr id="21" name="Group 20">
                      <a:extLst>
                        <a:ext uri="{FF2B5EF4-FFF2-40B4-BE49-F238E27FC236}">
                          <a16:creationId xmlns:a16="http://schemas.microsoft.com/office/drawing/2014/main" id="{A632D595-42F8-4544-955A-C16C696A46D7}"/>
                        </a:ext>
                      </a:extLst>
                    </p:cNvPr>
                    <p:cNvGrpSpPr/>
                    <p:nvPr/>
                  </p:nvGrpSpPr>
                  <p:grpSpPr>
                    <a:xfrm>
                      <a:off x="7079427" y="3408568"/>
                      <a:ext cx="820133" cy="451290"/>
                      <a:chOff x="7767686" y="3460834"/>
                      <a:chExt cx="820133" cy="451290"/>
                    </a:xfrm>
                  </p:grpSpPr>
                  <p:grpSp>
                    <p:nvGrpSpPr>
                      <p:cNvPr id="23" name="Group 22">
                        <a:extLst>
                          <a:ext uri="{FF2B5EF4-FFF2-40B4-BE49-F238E27FC236}">
                            <a16:creationId xmlns:a16="http://schemas.microsoft.com/office/drawing/2014/main" id="{8637AD93-C122-B344-9872-A6B151AFCFC6}"/>
                          </a:ext>
                        </a:extLst>
                      </p:cNvPr>
                      <p:cNvGrpSpPr/>
                      <p:nvPr/>
                    </p:nvGrpSpPr>
                    <p:grpSpPr>
                      <a:xfrm>
                        <a:off x="7886224" y="3590352"/>
                        <a:ext cx="583055" cy="192253"/>
                        <a:chOff x="7473651" y="4851179"/>
                        <a:chExt cx="583055" cy="192253"/>
                      </a:xfrm>
                    </p:grpSpPr>
                    <p:sp>
                      <p:nvSpPr>
                        <p:cNvPr id="25" name="Diamond 24">
                          <a:extLst>
                            <a:ext uri="{FF2B5EF4-FFF2-40B4-BE49-F238E27FC236}">
                              <a16:creationId xmlns:a16="http://schemas.microsoft.com/office/drawing/2014/main" id="{634F2815-EB7F-6C4C-9F8C-2319CD120A6B}"/>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1AB515B8-E10A-6C4D-85F0-ABAC107BC446}"/>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gular Pentagon 26">
                          <a:extLst>
                            <a:ext uri="{FF2B5EF4-FFF2-40B4-BE49-F238E27FC236}">
                              <a16:creationId xmlns:a16="http://schemas.microsoft.com/office/drawing/2014/main" id="{241D639B-5BD5-F34A-A1B6-A57E9DCD219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1AD27788-33E3-E147-8A93-32BDD734D70E}"/>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1F612D83-C061-7348-9E26-DDD36098FACB}"/>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2</a:t>
                      </a:r>
                    </a:p>
                  </p:txBody>
                </p:sp>
              </p:grpSp>
              <p:grpSp>
                <p:nvGrpSpPr>
                  <p:cNvPr id="28" name="Group 27">
                    <a:extLst>
                      <a:ext uri="{FF2B5EF4-FFF2-40B4-BE49-F238E27FC236}">
                        <a16:creationId xmlns:a16="http://schemas.microsoft.com/office/drawing/2014/main" id="{BEAE5671-E296-9D45-8A16-01D7BFECAA40}"/>
                      </a:ext>
                    </a:extLst>
                  </p:cNvPr>
                  <p:cNvGrpSpPr/>
                  <p:nvPr/>
                </p:nvGrpSpPr>
                <p:grpSpPr>
                  <a:xfrm>
                    <a:off x="7577851" y="3282592"/>
                    <a:ext cx="820133" cy="703241"/>
                    <a:chOff x="7079427" y="3156617"/>
                    <a:chExt cx="820133" cy="703241"/>
                  </a:xfrm>
                </p:grpSpPr>
                <p:grpSp>
                  <p:nvGrpSpPr>
                    <p:cNvPr id="29" name="Group 28">
                      <a:extLst>
                        <a:ext uri="{FF2B5EF4-FFF2-40B4-BE49-F238E27FC236}">
                          <a16:creationId xmlns:a16="http://schemas.microsoft.com/office/drawing/2014/main" id="{4B97C8AC-CE99-1740-8935-A32BA35F7057}"/>
                        </a:ext>
                      </a:extLst>
                    </p:cNvPr>
                    <p:cNvGrpSpPr/>
                    <p:nvPr/>
                  </p:nvGrpSpPr>
                  <p:grpSpPr>
                    <a:xfrm>
                      <a:off x="7079427" y="3408568"/>
                      <a:ext cx="820133" cy="451290"/>
                      <a:chOff x="7767686" y="3460834"/>
                      <a:chExt cx="820133" cy="451290"/>
                    </a:xfrm>
                  </p:grpSpPr>
                  <p:grpSp>
                    <p:nvGrpSpPr>
                      <p:cNvPr id="31" name="Group 30">
                        <a:extLst>
                          <a:ext uri="{FF2B5EF4-FFF2-40B4-BE49-F238E27FC236}">
                            <a16:creationId xmlns:a16="http://schemas.microsoft.com/office/drawing/2014/main" id="{85F12A52-3A0E-3E4B-AB41-719F7D8CCADE}"/>
                          </a:ext>
                        </a:extLst>
                      </p:cNvPr>
                      <p:cNvGrpSpPr/>
                      <p:nvPr/>
                    </p:nvGrpSpPr>
                    <p:grpSpPr>
                      <a:xfrm>
                        <a:off x="7886224" y="3590352"/>
                        <a:ext cx="583055" cy="192253"/>
                        <a:chOff x="7473651" y="4851179"/>
                        <a:chExt cx="583055" cy="192253"/>
                      </a:xfrm>
                    </p:grpSpPr>
                    <p:sp>
                      <p:nvSpPr>
                        <p:cNvPr id="33" name="Diamond 32">
                          <a:extLst>
                            <a:ext uri="{FF2B5EF4-FFF2-40B4-BE49-F238E27FC236}">
                              <a16:creationId xmlns:a16="http://schemas.microsoft.com/office/drawing/2014/main" id="{DEDEF351-12BE-2147-9E26-4D78B503F1E1}"/>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40C1B39-2E4F-B64A-BD42-CDC7166951A8}"/>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gular Pentagon 34">
                          <a:extLst>
                            <a:ext uri="{FF2B5EF4-FFF2-40B4-BE49-F238E27FC236}">
                              <a16:creationId xmlns:a16="http://schemas.microsoft.com/office/drawing/2014/main" id="{C3FD6387-7396-6349-8201-AEE3F2701EF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Rectangle 31">
                        <a:extLst>
                          <a:ext uri="{FF2B5EF4-FFF2-40B4-BE49-F238E27FC236}">
                            <a16:creationId xmlns:a16="http://schemas.microsoft.com/office/drawing/2014/main" id="{AB1E6B5E-579B-BA49-9482-3994F74D7A0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A024F86A-F3D9-D548-9F14-57CFD5E81AB7}"/>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a:t>
                      </a:r>
                      <a:r>
                        <a:rPr lang="en-US" sz="1050" i="1" dirty="0">
                          <a:solidFill>
                            <a:schemeClr val="accent6"/>
                          </a:solidFill>
                          <a:latin typeface="Trebuchet MS" panose="020B0603020202020204" pitchFamily="34" charset="0"/>
                        </a:rPr>
                        <a:t>n</a:t>
                      </a:r>
                      <a:endParaRPr lang="en-US" sz="1050" dirty="0">
                        <a:solidFill>
                          <a:schemeClr val="accent6"/>
                        </a:solidFill>
                        <a:latin typeface="Trebuchet MS" panose="020B0603020202020204" pitchFamily="34" charset="0"/>
                      </a:endParaRPr>
                    </a:p>
                  </p:txBody>
                </p:sp>
              </p:grpSp>
              <p:sp>
                <p:nvSpPr>
                  <p:cNvPr id="36" name="TextBox 35">
                    <a:extLst>
                      <a:ext uri="{FF2B5EF4-FFF2-40B4-BE49-F238E27FC236}">
                        <a16:creationId xmlns:a16="http://schemas.microsoft.com/office/drawing/2014/main" id="{7D0B829E-3C58-964A-B5F6-857B21FFFB54}"/>
                      </a:ext>
                    </a:extLst>
                  </p:cNvPr>
                  <p:cNvSpPr txBox="1"/>
                  <p:nvPr/>
                </p:nvSpPr>
                <p:spPr>
                  <a:xfrm>
                    <a:off x="7182869" y="3634213"/>
                    <a:ext cx="40632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a:t>
                    </a:r>
                  </a:p>
                </p:txBody>
              </p:sp>
            </p:grpSp>
            <p:sp>
              <p:nvSpPr>
                <p:cNvPr id="37" name="Rectangle 36">
                  <a:extLst>
                    <a:ext uri="{FF2B5EF4-FFF2-40B4-BE49-F238E27FC236}">
                      <a16:creationId xmlns:a16="http://schemas.microsoft.com/office/drawing/2014/main" id="{612BF3F6-917D-3143-A305-A071E1F65FF1}"/>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1E2D97A5-BB5E-2549-9204-60A958466187}"/>
                  </a:ext>
                </a:extLst>
              </p:cNvPr>
              <p:cNvGrpSpPr/>
              <p:nvPr/>
            </p:nvGrpSpPr>
            <p:grpSpPr>
              <a:xfrm>
                <a:off x="8561085" y="3279070"/>
                <a:ext cx="3241671" cy="995654"/>
                <a:chOff x="6086997" y="3346515"/>
                <a:chExt cx="3241671" cy="995654"/>
              </a:xfrm>
            </p:grpSpPr>
            <p:grpSp>
              <p:nvGrpSpPr>
                <p:cNvPr id="41" name="Group 40">
                  <a:extLst>
                    <a:ext uri="{FF2B5EF4-FFF2-40B4-BE49-F238E27FC236}">
                      <a16:creationId xmlns:a16="http://schemas.microsoft.com/office/drawing/2014/main" id="{5F3795BD-D504-DF41-A10E-120398CE82FA}"/>
                    </a:ext>
                  </a:extLst>
                </p:cNvPr>
                <p:cNvGrpSpPr/>
                <p:nvPr/>
              </p:nvGrpSpPr>
              <p:grpSpPr>
                <a:xfrm>
                  <a:off x="6223709" y="3445838"/>
                  <a:ext cx="2968247" cy="706875"/>
                  <a:chOff x="5429737" y="3278958"/>
                  <a:chExt cx="2968247" cy="706875"/>
                </a:xfrm>
              </p:grpSpPr>
              <p:grpSp>
                <p:nvGrpSpPr>
                  <p:cNvPr id="43" name="Group 42">
                    <a:extLst>
                      <a:ext uri="{FF2B5EF4-FFF2-40B4-BE49-F238E27FC236}">
                        <a16:creationId xmlns:a16="http://schemas.microsoft.com/office/drawing/2014/main" id="{67C340FE-62F3-034E-8433-85FBC3C7DCDB}"/>
                      </a:ext>
                    </a:extLst>
                  </p:cNvPr>
                  <p:cNvGrpSpPr/>
                  <p:nvPr/>
                </p:nvGrpSpPr>
                <p:grpSpPr>
                  <a:xfrm>
                    <a:off x="5429737" y="3278958"/>
                    <a:ext cx="820133" cy="703241"/>
                    <a:chOff x="7079427" y="3156617"/>
                    <a:chExt cx="820133" cy="703241"/>
                  </a:xfrm>
                </p:grpSpPr>
                <p:grpSp>
                  <p:nvGrpSpPr>
                    <p:cNvPr id="61" name="Group 60">
                      <a:extLst>
                        <a:ext uri="{FF2B5EF4-FFF2-40B4-BE49-F238E27FC236}">
                          <a16:creationId xmlns:a16="http://schemas.microsoft.com/office/drawing/2014/main" id="{D715FF47-647E-8141-9785-849BEE35E115}"/>
                        </a:ext>
                      </a:extLst>
                    </p:cNvPr>
                    <p:cNvGrpSpPr/>
                    <p:nvPr/>
                  </p:nvGrpSpPr>
                  <p:grpSpPr>
                    <a:xfrm>
                      <a:off x="7079427" y="3408568"/>
                      <a:ext cx="820133" cy="451290"/>
                      <a:chOff x="7767686" y="3460834"/>
                      <a:chExt cx="820133" cy="451290"/>
                    </a:xfrm>
                  </p:grpSpPr>
                  <p:grpSp>
                    <p:nvGrpSpPr>
                      <p:cNvPr id="63" name="Group 62">
                        <a:extLst>
                          <a:ext uri="{FF2B5EF4-FFF2-40B4-BE49-F238E27FC236}">
                            <a16:creationId xmlns:a16="http://schemas.microsoft.com/office/drawing/2014/main" id="{7EE6E3DB-B83A-8849-84CC-AF763B60DD80}"/>
                          </a:ext>
                        </a:extLst>
                      </p:cNvPr>
                      <p:cNvGrpSpPr/>
                      <p:nvPr/>
                    </p:nvGrpSpPr>
                    <p:grpSpPr>
                      <a:xfrm>
                        <a:off x="7886224" y="3590352"/>
                        <a:ext cx="583055" cy="192253"/>
                        <a:chOff x="7473651" y="4851179"/>
                        <a:chExt cx="583055" cy="192253"/>
                      </a:xfrm>
                    </p:grpSpPr>
                    <p:sp>
                      <p:nvSpPr>
                        <p:cNvPr id="65" name="Diamond 64">
                          <a:extLst>
                            <a:ext uri="{FF2B5EF4-FFF2-40B4-BE49-F238E27FC236}">
                              <a16:creationId xmlns:a16="http://schemas.microsoft.com/office/drawing/2014/main" id="{DF9E2D07-0274-2B49-AA64-CD974DD5C711}"/>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44A2FB54-32EB-C940-B58B-B201E280920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gular Pentagon 66">
                          <a:extLst>
                            <a:ext uri="{FF2B5EF4-FFF2-40B4-BE49-F238E27FC236}">
                              <a16:creationId xmlns:a16="http://schemas.microsoft.com/office/drawing/2014/main" id="{81C626DB-41A2-5447-AEA8-8947ECCBA9F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Rectangle 63">
                        <a:extLst>
                          <a:ext uri="{FF2B5EF4-FFF2-40B4-BE49-F238E27FC236}">
                            <a16:creationId xmlns:a16="http://schemas.microsoft.com/office/drawing/2014/main" id="{B893F84E-7256-C347-A08C-4753FFA2CC5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TextBox 61">
                      <a:extLst>
                        <a:ext uri="{FF2B5EF4-FFF2-40B4-BE49-F238E27FC236}">
                          <a16:creationId xmlns:a16="http://schemas.microsoft.com/office/drawing/2014/main" id="{E496FAC1-CFBA-4549-BEA5-217F41A5CFB1}"/>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1</a:t>
                      </a:r>
                    </a:p>
                  </p:txBody>
                </p:sp>
              </p:grpSp>
              <p:grpSp>
                <p:nvGrpSpPr>
                  <p:cNvPr id="44" name="Group 43">
                    <a:extLst>
                      <a:ext uri="{FF2B5EF4-FFF2-40B4-BE49-F238E27FC236}">
                        <a16:creationId xmlns:a16="http://schemas.microsoft.com/office/drawing/2014/main" id="{039003EC-5E1D-2243-A848-13671721304A}"/>
                      </a:ext>
                    </a:extLst>
                  </p:cNvPr>
                  <p:cNvGrpSpPr/>
                  <p:nvPr/>
                </p:nvGrpSpPr>
                <p:grpSpPr>
                  <a:xfrm>
                    <a:off x="6368408" y="3278958"/>
                    <a:ext cx="820133" cy="703241"/>
                    <a:chOff x="7079427" y="3156617"/>
                    <a:chExt cx="820133" cy="703241"/>
                  </a:xfrm>
                </p:grpSpPr>
                <p:grpSp>
                  <p:nvGrpSpPr>
                    <p:cNvPr id="54" name="Group 53">
                      <a:extLst>
                        <a:ext uri="{FF2B5EF4-FFF2-40B4-BE49-F238E27FC236}">
                          <a16:creationId xmlns:a16="http://schemas.microsoft.com/office/drawing/2014/main" id="{7CCE5FF2-259E-8E43-9F86-40F64CB23D4A}"/>
                        </a:ext>
                      </a:extLst>
                    </p:cNvPr>
                    <p:cNvGrpSpPr/>
                    <p:nvPr/>
                  </p:nvGrpSpPr>
                  <p:grpSpPr>
                    <a:xfrm>
                      <a:off x="7079427" y="3408568"/>
                      <a:ext cx="820133" cy="451290"/>
                      <a:chOff x="7767686" y="3460834"/>
                      <a:chExt cx="820133" cy="451290"/>
                    </a:xfrm>
                  </p:grpSpPr>
                  <p:grpSp>
                    <p:nvGrpSpPr>
                      <p:cNvPr id="56" name="Group 55">
                        <a:extLst>
                          <a:ext uri="{FF2B5EF4-FFF2-40B4-BE49-F238E27FC236}">
                            <a16:creationId xmlns:a16="http://schemas.microsoft.com/office/drawing/2014/main" id="{BD8C248C-D3A7-5940-B77A-08E53B931285}"/>
                          </a:ext>
                        </a:extLst>
                      </p:cNvPr>
                      <p:cNvGrpSpPr/>
                      <p:nvPr/>
                    </p:nvGrpSpPr>
                    <p:grpSpPr>
                      <a:xfrm>
                        <a:off x="7886224" y="3590352"/>
                        <a:ext cx="583055" cy="192253"/>
                        <a:chOff x="7473651" y="4851179"/>
                        <a:chExt cx="583055" cy="192253"/>
                      </a:xfrm>
                    </p:grpSpPr>
                    <p:sp>
                      <p:nvSpPr>
                        <p:cNvPr id="58" name="Diamond 57">
                          <a:extLst>
                            <a:ext uri="{FF2B5EF4-FFF2-40B4-BE49-F238E27FC236}">
                              <a16:creationId xmlns:a16="http://schemas.microsoft.com/office/drawing/2014/main" id="{1905BCF2-41DD-E34B-9D35-6C8E21D8ABE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8080F5D-17CC-D845-A319-64C9FC985D71}"/>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gular Pentagon 59">
                          <a:extLst>
                            <a:ext uri="{FF2B5EF4-FFF2-40B4-BE49-F238E27FC236}">
                              <a16:creationId xmlns:a16="http://schemas.microsoft.com/office/drawing/2014/main" id="{768D1287-7BF8-F24B-A63F-B325D6FE87F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Rectangle 56">
                        <a:extLst>
                          <a:ext uri="{FF2B5EF4-FFF2-40B4-BE49-F238E27FC236}">
                            <a16:creationId xmlns:a16="http://schemas.microsoft.com/office/drawing/2014/main" id="{4509CAED-4381-0B48-9DA0-D302EB305BC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extBox 54">
                      <a:extLst>
                        <a:ext uri="{FF2B5EF4-FFF2-40B4-BE49-F238E27FC236}">
                          <a16:creationId xmlns:a16="http://schemas.microsoft.com/office/drawing/2014/main" id="{00808AE4-D699-AD48-9EAB-93AFFF3F908F}"/>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2</a:t>
                      </a:r>
                    </a:p>
                  </p:txBody>
                </p:sp>
              </p:grpSp>
              <p:grpSp>
                <p:nvGrpSpPr>
                  <p:cNvPr id="45" name="Group 44">
                    <a:extLst>
                      <a:ext uri="{FF2B5EF4-FFF2-40B4-BE49-F238E27FC236}">
                        <a16:creationId xmlns:a16="http://schemas.microsoft.com/office/drawing/2014/main" id="{2FD3E436-DFE1-B94C-920B-6DEEA0A19986}"/>
                      </a:ext>
                    </a:extLst>
                  </p:cNvPr>
                  <p:cNvGrpSpPr/>
                  <p:nvPr/>
                </p:nvGrpSpPr>
                <p:grpSpPr>
                  <a:xfrm>
                    <a:off x="7577851" y="3282592"/>
                    <a:ext cx="820133" cy="703241"/>
                    <a:chOff x="7079427" y="3156617"/>
                    <a:chExt cx="820133" cy="703241"/>
                  </a:xfrm>
                </p:grpSpPr>
                <p:grpSp>
                  <p:nvGrpSpPr>
                    <p:cNvPr id="47" name="Group 46">
                      <a:extLst>
                        <a:ext uri="{FF2B5EF4-FFF2-40B4-BE49-F238E27FC236}">
                          <a16:creationId xmlns:a16="http://schemas.microsoft.com/office/drawing/2014/main" id="{8F9BEFE1-9FEC-D740-9D3E-4D370DE068E6}"/>
                        </a:ext>
                      </a:extLst>
                    </p:cNvPr>
                    <p:cNvGrpSpPr/>
                    <p:nvPr/>
                  </p:nvGrpSpPr>
                  <p:grpSpPr>
                    <a:xfrm>
                      <a:off x="7079427" y="3408568"/>
                      <a:ext cx="820133" cy="451290"/>
                      <a:chOff x="7767686" y="3460834"/>
                      <a:chExt cx="820133" cy="451290"/>
                    </a:xfrm>
                  </p:grpSpPr>
                  <p:grpSp>
                    <p:nvGrpSpPr>
                      <p:cNvPr id="49" name="Group 48">
                        <a:extLst>
                          <a:ext uri="{FF2B5EF4-FFF2-40B4-BE49-F238E27FC236}">
                            <a16:creationId xmlns:a16="http://schemas.microsoft.com/office/drawing/2014/main" id="{D101A43F-E5F3-8344-B820-AEE0CAB8C35D}"/>
                          </a:ext>
                        </a:extLst>
                      </p:cNvPr>
                      <p:cNvGrpSpPr/>
                      <p:nvPr/>
                    </p:nvGrpSpPr>
                    <p:grpSpPr>
                      <a:xfrm>
                        <a:off x="7886224" y="3590352"/>
                        <a:ext cx="583055" cy="192253"/>
                        <a:chOff x="7473651" y="4851179"/>
                        <a:chExt cx="583055" cy="192253"/>
                      </a:xfrm>
                    </p:grpSpPr>
                    <p:sp>
                      <p:nvSpPr>
                        <p:cNvPr id="51" name="Diamond 50">
                          <a:extLst>
                            <a:ext uri="{FF2B5EF4-FFF2-40B4-BE49-F238E27FC236}">
                              <a16:creationId xmlns:a16="http://schemas.microsoft.com/office/drawing/2014/main" id="{57DEA0C9-F3EA-344B-B4DF-20F0546EE03A}"/>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491FAE7F-C017-9848-931F-AF881BB1E4B9}"/>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gular Pentagon 52">
                          <a:extLst>
                            <a:ext uri="{FF2B5EF4-FFF2-40B4-BE49-F238E27FC236}">
                              <a16:creationId xmlns:a16="http://schemas.microsoft.com/office/drawing/2014/main" id="{BE7D0F68-208E-1646-8122-3FBE438EB6F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ectangle 49">
                        <a:extLst>
                          <a:ext uri="{FF2B5EF4-FFF2-40B4-BE49-F238E27FC236}">
                            <a16:creationId xmlns:a16="http://schemas.microsoft.com/office/drawing/2014/main" id="{AF19BEBA-9E06-0149-952C-1690DBEA3A2D}"/>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TextBox 47">
                      <a:extLst>
                        <a:ext uri="{FF2B5EF4-FFF2-40B4-BE49-F238E27FC236}">
                          <a16:creationId xmlns:a16="http://schemas.microsoft.com/office/drawing/2014/main" id="{4CE68917-14A5-5E49-AA8E-48EB407AD922}"/>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a:t>
                      </a:r>
                      <a:r>
                        <a:rPr lang="en-US" sz="1050" i="1" dirty="0">
                          <a:solidFill>
                            <a:schemeClr val="accent6"/>
                          </a:solidFill>
                          <a:latin typeface="Trebuchet MS" panose="020B0603020202020204" pitchFamily="34" charset="0"/>
                        </a:rPr>
                        <a:t>n</a:t>
                      </a:r>
                      <a:endParaRPr lang="en-US" sz="1050" dirty="0">
                        <a:solidFill>
                          <a:schemeClr val="accent6"/>
                        </a:solidFill>
                        <a:latin typeface="Trebuchet MS" panose="020B0603020202020204" pitchFamily="34" charset="0"/>
                      </a:endParaRPr>
                    </a:p>
                  </p:txBody>
                </p:sp>
              </p:grpSp>
              <p:sp>
                <p:nvSpPr>
                  <p:cNvPr id="46" name="TextBox 45">
                    <a:extLst>
                      <a:ext uri="{FF2B5EF4-FFF2-40B4-BE49-F238E27FC236}">
                        <a16:creationId xmlns:a16="http://schemas.microsoft.com/office/drawing/2014/main" id="{AAB2EC34-E76A-7D43-8122-3B5587BD06D2}"/>
                      </a:ext>
                    </a:extLst>
                  </p:cNvPr>
                  <p:cNvSpPr txBox="1"/>
                  <p:nvPr/>
                </p:nvSpPr>
                <p:spPr>
                  <a:xfrm>
                    <a:off x="7182869" y="3634213"/>
                    <a:ext cx="40632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a:t>
                    </a:r>
                  </a:p>
                </p:txBody>
              </p:sp>
            </p:grpSp>
            <p:sp>
              <p:nvSpPr>
                <p:cNvPr id="42" name="Rectangle 41">
                  <a:extLst>
                    <a:ext uri="{FF2B5EF4-FFF2-40B4-BE49-F238E27FC236}">
                      <a16:creationId xmlns:a16="http://schemas.microsoft.com/office/drawing/2014/main" id="{EDC0B2F4-9F12-EA43-9096-A7B583B3ABEA}"/>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0" name="Straight Arrow Connector 69">
                <a:extLst>
                  <a:ext uri="{FF2B5EF4-FFF2-40B4-BE49-F238E27FC236}">
                    <a16:creationId xmlns:a16="http://schemas.microsoft.com/office/drawing/2014/main" id="{1D79FABE-7678-A349-90A5-715768ECDCF9}"/>
                  </a:ext>
                </a:extLst>
              </p:cNvPr>
              <p:cNvCxnSpPr>
                <a:cxnSpLocks/>
              </p:cNvCxnSpPr>
              <p:nvPr/>
            </p:nvCxnSpPr>
            <p:spPr>
              <a:xfrm>
                <a:off x="7949575" y="3776897"/>
                <a:ext cx="529448"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C5010BF-5877-1147-8346-94CCEA570BA9}"/>
                  </a:ext>
                </a:extLst>
              </p:cNvPr>
              <p:cNvSpPr txBox="1"/>
              <p:nvPr/>
            </p:nvSpPr>
            <p:spPr>
              <a:xfrm>
                <a:off x="4625842" y="3041313"/>
                <a:ext cx="650232"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accent4"/>
                    </a:solidFill>
                    <a:latin typeface="Trebuchet MS" panose="020B0603020202020204" pitchFamily="34" charset="0"/>
                  </a:rPr>
                  <a:t>Node 1</a:t>
                </a:r>
              </a:p>
            </p:txBody>
          </p:sp>
          <p:sp>
            <p:nvSpPr>
              <p:cNvPr id="76" name="TextBox 75">
                <a:extLst>
                  <a:ext uri="{FF2B5EF4-FFF2-40B4-BE49-F238E27FC236}">
                    <a16:creationId xmlns:a16="http://schemas.microsoft.com/office/drawing/2014/main" id="{B70E147A-3A83-B44F-AE15-C4F1472496A4}"/>
                  </a:ext>
                </a:extLst>
              </p:cNvPr>
              <p:cNvSpPr txBox="1"/>
              <p:nvPr/>
            </p:nvSpPr>
            <p:spPr>
              <a:xfrm>
                <a:off x="8561085" y="3046053"/>
                <a:ext cx="650232"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accent4"/>
                    </a:solidFill>
                    <a:latin typeface="Trebuchet MS" panose="020B0603020202020204" pitchFamily="34" charset="0"/>
                  </a:rPr>
                  <a:t>Node 2</a:t>
                </a:r>
              </a:p>
            </p:txBody>
          </p:sp>
        </p:grpSp>
        <p:sp>
          <p:nvSpPr>
            <p:cNvPr id="78" name="Rectangle 77">
              <a:extLst>
                <a:ext uri="{FF2B5EF4-FFF2-40B4-BE49-F238E27FC236}">
                  <a16:creationId xmlns:a16="http://schemas.microsoft.com/office/drawing/2014/main" id="{6E713C45-4E43-0B40-AE5C-B62BBB7CFC4B}"/>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0" name="TextBox 79">
              <a:extLst>
                <a:ext uri="{FF2B5EF4-FFF2-40B4-BE49-F238E27FC236}">
                  <a16:creationId xmlns:a16="http://schemas.microsoft.com/office/drawing/2014/main" id="{25C0D59A-EECF-C54A-93CC-C84F07EE6FEF}"/>
                </a:ext>
              </a:extLst>
            </p:cNvPr>
            <p:cNvSpPr txBox="1"/>
            <p:nvPr/>
          </p:nvSpPr>
          <p:spPr>
            <a:xfrm>
              <a:off x="4367758" y="4373867"/>
              <a:ext cx="1157805"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 2A</a:t>
              </a:r>
            </a:p>
          </p:txBody>
        </p:sp>
      </p:grpSp>
      <p:grpSp>
        <p:nvGrpSpPr>
          <p:cNvPr id="82" name="Group 81">
            <a:extLst>
              <a:ext uri="{FF2B5EF4-FFF2-40B4-BE49-F238E27FC236}">
                <a16:creationId xmlns:a16="http://schemas.microsoft.com/office/drawing/2014/main" id="{43F5A62A-4DBB-4A48-9FF7-D0C7236991DC}"/>
              </a:ext>
            </a:extLst>
          </p:cNvPr>
          <p:cNvGrpSpPr/>
          <p:nvPr/>
        </p:nvGrpSpPr>
        <p:grpSpPr>
          <a:xfrm>
            <a:off x="5323468" y="7785697"/>
            <a:ext cx="7576003" cy="1791263"/>
            <a:chOff x="4367758" y="4373867"/>
            <a:chExt cx="7576003" cy="1791263"/>
          </a:xfrm>
        </p:grpSpPr>
        <p:grpSp>
          <p:nvGrpSpPr>
            <p:cNvPr id="83" name="Group 82">
              <a:extLst>
                <a:ext uri="{FF2B5EF4-FFF2-40B4-BE49-F238E27FC236}">
                  <a16:creationId xmlns:a16="http://schemas.microsoft.com/office/drawing/2014/main" id="{3AB54E6D-9C1A-3949-AB80-FBD99F6E4178}"/>
                </a:ext>
              </a:extLst>
            </p:cNvPr>
            <p:cNvGrpSpPr/>
            <p:nvPr/>
          </p:nvGrpSpPr>
          <p:grpSpPr>
            <a:xfrm>
              <a:off x="4568718" y="4733965"/>
              <a:ext cx="7176914" cy="1233411"/>
              <a:chOff x="4625842" y="3041313"/>
              <a:chExt cx="7176914" cy="1233411"/>
            </a:xfrm>
          </p:grpSpPr>
          <p:grpSp>
            <p:nvGrpSpPr>
              <p:cNvPr id="86" name="Group 85">
                <a:extLst>
                  <a:ext uri="{FF2B5EF4-FFF2-40B4-BE49-F238E27FC236}">
                    <a16:creationId xmlns:a16="http://schemas.microsoft.com/office/drawing/2014/main" id="{986A2B36-1513-FF4F-85E4-F029872ED86D}"/>
                  </a:ext>
                </a:extLst>
              </p:cNvPr>
              <p:cNvGrpSpPr/>
              <p:nvPr/>
            </p:nvGrpSpPr>
            <p:grpSpPr>
              <a:xfrm>
                <a:off x="4625842" y="3279070"/>
                <a:ext cx="3241671" cy="995654"/>
                <a:chOff x="6086997" y="3346515"/>
                <a:chExt cx="3241671" cy="995654"/>
              </a:xfrm>
            </p:grpSpPr>
            <p:grpSp>
              <p:nvGrpSpPr>
                <p:cNvPr id="118" name="Group 117">
                  <a:extLst>
                    <a:ext uri="{FF2B5EF4-FFF2-40B4-BE49-F238E27FC236}">
                      <a16:creationId xmlns:a16="http://schemas.microsoft.com/office/drawing/2014/main" id="{7895AD24-8604-404C-A44F-D26182C5779B}"/>
                    </a:ext>
                  </a:extLst>
                </p:cNvPr>
                <p:cNvGrpSpPr/>
                <p:nvPr/>
              </p:nvGrpSpPr>
              <p:grpSpPr>
                <a:xfrm>
                  <a:off x="6223709" y="3445838"/>
                  <a:ext cx="2968247" cy="706875"/>
                  <a:chOff x="5429737" y="3278958"/>
                  <a:chExt cx="2968247" cy="706875"/>
                </a:xfrm>
              </p:grpSpPr>
              <p:grpSp>
                <p:nvGrpSpPr>
                  <p:cNvPr id="120" name="Group 119">
                    <a:extLst>
                      <a:ext uri="{FF2B5EF4-FFF2-40B4-BE49-F238E27FC236}">
                        <a16:creationId xmlns:a16="http://schemas.microsoft.com/office/drawing/2014/main" id="{D3EC5D82-092B-E842-A387-FCFC7B12C341}"/>
                      </a:ext>
                    </a:extLst>
                  </p:cNvPr>
                  <p:cNvGrpSpPr/>
                  <p:nvPr/>
                </p:nvGrpSpPr>
                <p:grpSpPr>
                  <a:xfrm>
                    <a:off x="5429737" y="3278958"/>
                    <a:ext cx="820133" cy="703241"/>
                    <a:chOff x="7079427" y="3156617"/>
                    <a:chExt cx="820133" cy="703241"/>
                  </a:xfrm>
                </p:grpSpPr>
                <p:grpSp>
                  <p:nvGrpSpPr>
                    <p:cNvPr id="138" name="Group 137">
                      <a:extLst>
                        <a:ext uri="{FF2B5EF4-FFF2-40B4-BE49-F238E27FC236}">
                          <a16:creationId xmlns:a16="http://schemas.microsoft.com/office/drawing/2014/main" id="{9F73A4CC-99E1-504A-9E19-F8ACF2382AC4}"/>
                        </a:ext>
                      </a:extLst>
                    </p:cNvPr>
                    <p:cNvGrpSpPr/>
                    <p:nvPr/>
                  </p:nvGrpSpPr>
                  <p:grpSpPr>
                    <a:xfrm>
                      <a:off x="7079427" y="3408568"/>
                      <a:ext cx="820133" cy="451290"/>
                      <a:chOff x="7767686" y="3460834"/>
                      <a:chExt cx="820133" cy="451290"/>
                    </a:xfrm>
                  </p:grpSpPr>
                  <p:grpSp>
                    <p:nvGrpSpPr>
                      <p:cNvPr id="140" name="Group 139">
                        <a:extLst>
                          <a:ext uri="{FF2B5EF4-FFF2-40B4-BE49-F238E27FC236}">
                            <a16:creationId xmlns:a16="http://schemas.microsoft.com/office/drawing/2014/main" id="{0308C835-9FBB-3A42-87C0-1A06130D8473}"/>
                          </a:ext>
                        </a:extLst>
                      </p:cNvPr>
                      <p:cNvGrpSpPr/>
                      <p:nvPr/>
                    </p:nvGrpSpPr>
                    <p:grpSpPr>
                      <a:xfrm>
                        <a:off x="7886224" y="3590352"/>
                        <a:ext cx="583055" cy="192253"/>
                        <a:chOff x="7473651" y="4851179"/>
                        <a:chExt cx="583055" cy="192253"/>
                      </a:xfrm>
                    </p:grpSpPr>
                    <p:sp>
                      <p:nvSpPr>
                        <p:cNvPr id="142" name="Diamond 141">
                          <a:extLst>
                            <a:ext uri="{FF2B5EF4-FFF2-40B4-BE49-F238E27FC236}">
                              <a16:creationId xmlns:a16="http://schemas.microsoft.com/office/drawing/2014/main" id="{5CC43A00-F661-184E-A492-C82B25DA0B7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FC70F81B-9BEB-F04A-9EA6-70896AA5D6A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gular Pentagon 143">
                          <a:extLst>
                            <a:ext uri="{FF2B5EF4-FFF2-40B4-BE49-F238E27FC236}">
                              <a16:creationId xmlns:a16="http://schemas.microsoft.com/office/drawing/2014/main" id="{90C3D816-433F-4E46-8B7E-EAE5886908A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1" name="Rectangle 140">
                        <a:extLst>
                          <a:ext uri="{FF2B5EF4-FFF2-40B4-BE49-F238E27FC236}">
                            <a16:creationId xmlns:a16="http://schemas.microsoft.com/office/drawing/2014/main" id="{734EAA62-FCE1-3145-80DA-24C7C83DF92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0A3EB100-28B3-8948-AE0F-BC88635F446C}"/>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1</a:t>
                      </a:r>
                    </a:p>
                  </p:txBody>
                </p:sp>
              </p:grpSp>
              <p:grpSp>
                <p:nvGrpSpPr>
                  <p:cNvPr id="121" name="Group 120">
                    <a:extLst>
                      <a:ext uri="{FF2B5EF4-FFF2-40B4-BE49-F238E27FC236}">
                        <a16:creationId xmlns:a16="http://schemas.microsoft.com/office/drawing/2014/main" id="{4A515EA4-8894-1D40-A51F-F43D568C0F2A}"/>
                      </a:ext>
                    </a:extLst>
                  </p:cNvPr>
                  <p:cNvGrpSpPr/>
                  <p:nvPr/>
                </p:nvGrpSpPr>
                <p:grpSpPr>
                  <a:xfrm>
                    <a:off x="6368408" y="3278958"/>
                    <a:ext cx="820133" cy="703241"/>
                    <a:chOff x="7079427" y="3156617"/>
                    <a:chExt cx="820133" cy="703241"/>
                  </a:xfrm>
                </p:grpSpPr>
                <p:grpSp>
                  <p:nvGrpSpPr>
                    <p:cNvPr id="131" name="Group 130">
                      <a:extLst>
                        <a:ext uri="{FF2B5EF4-FFF2-40B4-BE49-F238E27FC236}">
                          <a16:creationId xmlns:a16="http://schemas.microsoft.com/office/drawing/2014/main" id="{DEDF0448-F16D-7C45-82A7-EC6402738858}"/>
                        </a:ext>
                      </a:extLst>
                    </p:cNvPr>
                    <p:cNvGrpSpPr/>
                    <p:nvPr/>
                  </p:nvGrpSpPr>
                  <p:grpSpPr>
                    <a:xfrm>
                      <a:off x="7079427" y="3408568"/>
                      <a:ext cx="820133" cy="451290"/>
                      <a:chOff x="7767686" y="3460834"/>
                      <a:chExt cx="820133" cy="451290"/>
                    </a:xfrm>
                  </p:grpSpPr>
                  <p:grpSp>
                    <p:nvGrpSpPr>
                      <p:cNvPr id="133" name="Group 132">
                        <a:extLst>
                          <a:ext uri="{FF2B5EF4-FFF2-40B4-BE49-F238E27FC236}">
                            <a16:creationId xmlns:a16="http://schemas.microsoft.com/office/drawing/2014/main" id="{C7B094FC-1EB6-B647-9931-8EFF4F08438B}"/>
                          </a:ext>
                        </a:extLst>
                      </p:cNvPr>
                      <p:cNvGrpSpPr/>
                      <p:nvPr/>
                    </p:nvGrpSpPr>
                    <p:grpSpPr>
                      <a:xfrm>
                        <a:off x="7886224" y="3590352"/>
                        <a:ext cx="583055" cy="192253"/>
                        <a:chOff x="7473651" y="4851179"/>
                        <a:chExt cx="583055" cy="192253"/>
                      </a:xfrm>
                    </p:grpSpPr>
                    <p:sp>
                      <p:nvSpPr>
                        <p:cNvPr id="135" name="Diamond 134">
                          <a:extLst>
                            <a:ext uri="{FF2B5EF4-FFF2-40B4-BE49-F238E27FC236}">
                              <a16:creationId xmlns:a16="http://schemas.microsoft.com/office/drawing/2014/main" id="{38F99DD8-2969-5645-AB3A-D1BEF7672D8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a:extLst>
                            <a:ext uri="{FF2B5EF4-FFF2-40B4-BE49-F238E27FC236}">
                              <a16:creationId xmlns:a16="http://schemas.microsoft.com/office/drawing/2014/main" id="{1F859C1A-7434-0140-8C55-8CAED6C5A38E}"/>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gular Pentagon 136">
                          <a:extLst>
                            <a:ext uri="{FF2B5EF4-FFF2-40B4-BE49-F238E27FC236}">
                              <a16:creationId xmlns:a16="http://schemas.microsoft.com/office/drawing/2014/main" id="{65723431-913E-8C49-A421-2F87A2473440}"/>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 name="Rectangle 133">
                        <a:extLst>
                          <a:ext uri="{FF2B5EF4-FFF2-40B4-BE49-F238E27FC236}">
                            <a16:creationId xmlns:a16="http://schemas.microsoft.com/office/drawing/2014/main" id="{AA0BCD55-D90D-9845-A886-AB335537D70D}"/>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2" name="TextBox 131">
                      <a:extLst>
                        <a:ext uri="{FF2B5EF4-FFF2-40B4-BE49-F238E27FC236}">
                          <a16:creationId xmlns:a16="http://schemas.microsoft.com/office/drawing/2014/main" id="{9BF040A5-D282-414C-8237-D017F5F087A1}"/>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2</a:t>
                      </a:r>
                    </a:p>
                  </p:txBody>
                </p:sp>
              </p:grpSp>
              <p:grpSp>
                <p:nvGrpSpPr>
                  <p:cNvPr id="122" name="Group 121">
                    <a:extLst>
                      <a:ext uri="{FF2B5EF4-FFF2-40B4-BE49-F238E27FC236}">
                        <a16:creationId xmlns:a16="http://schemas.microsoft.com/office/drawing/2014/main" id="{00B8ECC2-1531-E547-AFA9-85682DBD980D}"/>
                      </a:ext>
                    </a:extLst>
                  </p:cNvPr>
                  <p:cNvGrpSpPr/>
                  <p:nvPr/>
                </p:nvGrpSpPr>
                <p:grpSpPr>
                  <a:xfrm>
                    <a:off x="7577851" y="3282592"/>
                    <a:ext cx="820133" cy="703241"/>
                    <a:chOff x="7079427" y="3156617"/>
                    <a:chExt cx="820133" cy="703241"/>
                  </a:xfrm>
                </p:grpSpPr>
                <p:grpSp>
                  <p:nvGrpSpPr>
                    <p:cNvPr id="124" name="Group 123">
                      <a:extLst>
                        <a:ext uri="{FF2B5EF4-FFF2-40B4-BE49-F238E27FC236}">
                          <a16:creationId xmlns:a16="http://schemas.microsoft.com/office/drawing/2014/main" id="{A6898CE4-14F4-1347-B6C3-A018E9D7DC7D}"/>
                        </a:ext>
                      </a:extLst>
                    </p:cNvPr>
                    <p:cNvGrpSpPr/>
                    <p:nvPr/>
                  </p:nvGrpSpPr>
                  <p:grpSpPr>
                    <a:xfrm>
                      <a:off x="7079427" y="3408568"/>
                      <a:ext cx="820133" cy="451290"/>
                      <a:chOff x="7767686" y="3460834"/>
                      <a:chExt cx="820133" cy="451290"/>
                    </a:xfrm>
                  </p:grpSpPr>
                  <p:grpSp>
                    <p:nvGrpSpPr>
                      <p:cNvPr id="126" name="Group 125">
                        <a:extLst>
                          <a:ext uri="{FF2B5EF4-FFF2-40B4-BE49-F238E27FC236}">
                            <a16:creationId xmlns:a16="http://schemas.microsoft.com/office/drawing/2014/main" id="{6C52ABB1-FA88-9049-ACDA-F7670F8231F1}"/>
                          </a:ext>
                        </a:extLst>
                      </p:cNvPr>
                      <p:cNvGrpSpPr/>
                      <p:nvPr/>
                    </p:nvGrpSpPr>
                    <p:grpSpPr>
                      <a:xfrm>
                        <a:off x="7886224" y="3590352"/>
                        <a:ext cx="583055" cy="192253"/>
                        <a:chOff x="7473651" y="4851179"/>
                        <a:chExt cx="583055" cy="192253"/>
                      </a:xfrm>
                    </p:grpSpPr>
                    <p:sp>
                      <p:nvSpPr>
                        <p:cNvPr id="128" name="Diamond 127">
                          <a:extLst>
                            <a:ext uri="{FF2B5EF4-FFF2-40B4-BE49-F238E27FC236}">
                              <a16:creationId xmlns:a16="http://schemas.microsoft.com/office/drawing/2014/main" id="{BDB336F7-6D73-854F-85BE-8C8D4805698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4C27CE1E-6E2A-7D44-9150-D6898A32878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gular Pentagon 129">
                          <a:extLst>
                            <a:ext uri="{FF2B5EF4-FFF2-40B4-BE49-F238E27FC236}">
                              <a16:creationId xmlns:a16="http://schemas.microsoft.com/office/drawing/2014/main" id="{5370CEAC-6714-1649-B9C5-35A53469D13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 name="Rectangle 126">
                        <a:extLst>
                          <a:ext uri="{FF2B5EF4-FFF2-40B4-BE49-F238E27FC236}">
                            <a16:creationId xmlns:a16="http://schemas.microsoft.com/office/drawing/2014/main" id="{EE0CCD7D-94CC-4746-AA4B-7D93A928032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TextBox 124">
                      <a:extLst>
                        <a:ext uri="{FF2B5EF4-FFF2-40B4-BE49-F238E27FC236}">
                          <a16:creationId xmlns:a16="http://schemas.microsoft.com/office/drawing/2014/main" id="{6D6C2B37-5804-0240-89FE-FCA0620EF982}"/>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a:t>
                      </a:r>
                      <a:r>
                        <a:rPr lang="en-US" sz="1050" i="1" dirty="0">
                          <a:solidFill>
                            <a:schemeClr val="accent6"/>
                          </a:solidFill>
                          <a:latin typeface="Trebuchet MS" panose="020B0603020202020204" pitchFamily="34" charset="0"/>
                        </a:rPr>
                        <a:t>n</a:t>
                      </a:r>
                      <a:endParaRPr lang="en-US" sz="1050" dirty="0">
                        <a:solidFill>
                          <a:schemeClr val="accent6"/>
                        </a:solidFill>
                        <a:latin typeface="Trebuchet MS" panose="020B0603020202020204" pitchFamily="34" charset="0"/>
                      </a:endParaRPr>
                    </a:p>
                  </p:txBody>
                </p:sp>
              </p:grpSp>
              <p:sp>
                <p:nvSpPr>
                  <p:cNvPr id="123" name="TextBox 122">
                    <a:extLst>
                      <a:ext uri="{FF2B5EF4-FFF2-40B4-BE49-F238E27FC236}">
                        <a16:creationId xmlns:a16="http://schemas.microsoft.com/office/drawing/2014/main" id="{4A1CD4CF-C4ED-A141-9178-B5713865A7A1}"/>
                      </a:ext>
                    </a:extLst>
                  </p:cNvPr>
                  <p:cNvSpPr txBox="1"/>
                  <p:nvPr/>
                </p:nvSpPr>
                <p:spPr>
                  <a:xfrm>
                    <a:off x="7182869" y="3634213"/>
                    <a:ext cx="40632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a:t>
                    </a:r>
                  </a:p>
                </p:txBody>
              </p:sp>
            </p:grpSp>
            <p:sp>
              <p:nvSpPr>
                <p:cNvPr id="119" name="Rectangle 118">
                  <a:extLst>
                    <a:ext uri="{FF2B5EF4-FFF2-40B4-BE49-F238E27FC236}">
                      <a16:creationId xmlns:a16="http://schemas.microsoft.com/office/drawing/2014/main" id="{1C589923-74EB-8B41-BBEC-C7D965B1D3D0}"/>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a:extLst>
                  <a:ext uri="{FF2B5EF4-FFF2-40B4-BE49-F238E27FC236}">
                    <a16:creationId xmlns:a16="http://schemas.microsoft.com/office/drawing/2014/main" id="{60BB0E56-1A17-6740-A91A-B24ACC6AB448}"/>
                  </a:ext>
                </a:extLst>
              </p:cNvPr>
              <p:cNvGrpSpPr/>
              <p:nvPr/>
            </p:nvGrpSpPr>
            <p:grpSpPr>
              <a:xfrm>
                <a:off x="8561085" y="3279070"/>
                <a:ext cx="3241671" cy="995654"/>
                <a:chOff x="6086997" y="3346515"/>
                <a:chExt cx="3241671" cy="995654"/>
              </a:xfrm>
            </p:grpSpPr>
            <p:grpSp>
              <p:nvGrpSpPr>
                <p:cNvPr id="91" name="Group 90">
                  <a:extLst>
                    <a:ext uri="{FF2B5EF4-FFF2-40B4-BE49-F238E27FC236}">
                      <a16:creationId xmlns:a16="http://schemas.microsoft.com/office/drawing/2014/main" id="{C82706A1-312A-C34F-A723-EFAD34AD4A31}"/>
                    </a:ext>
                  </a:extLst>
                </p:cNvPr>
                <p:cNvGrpSpPr/>
                <p:nvPr/>
              </p:nvGrpSpPr>
              <p:grpSpPr>
                <a:xfrm>
                  <a:off x="6223709" y="3445838"/>
                  <a:ext cx="2968247" cy="706875"/>
                  <a:chOff x="5429737" y="3278958"/>
                  <a:chExt cx="2968247" cy="706875"/>
                </a:xfrm>
              </p:grpSpPr>
              <p:grpSp>
                <p:nvGrpSpPr>
                  <p:cNvPr id="93" name="Group 92">
                    <a:extLst>
                      <a:ext uri="{FF2B5EF4-FFF2-40B4-BE49-F238E27FC236}">
                        <a16:creationId xmlns:a16="http://schemas.microsoft.com/office/drawing/2014/main" id="{3970BE24-B61B-7747-86EE-D7B4F692381A}"/>
                      </a:ext>
                    </a:extLst>
                  </p:cNvPr>
                  <p:cNvGrpSpPr/>
                  <p:nvPr/>
                </p:nvGrpSpPr>
                <p:grpSpPr>
                  <a:xfrm>
                    <a:off x="5429737" y="3278958"/>
                    <a:ext cx="820133" cy="703241"/>
                    <a:chOff x="7079427" y="3156617"/>
                    <a:chExt cx="820133" cy="703241"/>
                  </a:xfrm>
                </p:grpSpPr>
                <p:grpSp>
                  <p:nvGrpSpPr>
                    <p:cNvPr id="111" name="Group 110">
                      <a:extLst>
                        <a:ext uri="{FF2B5EF4-FFF2-40B4-BE49-F238E27FC236}">
                          <a16:creationId xmlns:a16="http://schemas.microsoft.com/office/drawing/2014/main" id="{DA0F75B1-7268-234B-8604-0B0172CEB490}"/>
                        </a:ext>
                      </a:extLst>
                    </p:cNvPr>
                    <p:cNvGrpSpPr/>
                    <p:nvPr/>
                  </p:nvGrpSpPr>
                  <p:grpSpPr>
                    <a:xfrm>
                      <a:off x="7079427" y="3408568"/>
                      <a:ext cx="820133" cy="451290"/>
                      <a:chOff x="7767686" y="3460834"/>
                      <a:chExt cx="820133" cy="451290"/>
                    </a:xfrm>
                  </p:grpSpPr>
                  <p:grpSp>
                    <p:nvGrpSpPr>
                      <p:cNvPr id="113" name="Group 112">
                        <a:extLst>
                          <a:ext uri="{FF2B5EF4-FFF2-40B4-BE49-F238E27FC236}">
                            <a16:creationId xmlns:a16="http://schemas.microsoft.com/office/drawing/2014/main" id="{BA9B444B-8FAE-944C-BF8C-B60C92811621}"/>
                          </a:ext>
                        </a:extLst>
                      </p:cNvPr>
                      <p:cNvGrpSpPr/>
                      <p:nvPr/>
                    </p:nvGrpSpPr>
                    <p:grpSpPr>
                      <a:xfrm>
                        <a:off x="7886224" y="3590352"/>
                        <a:ext cx="583055" cy="192253"/>
                        <a:chOff x="7473651" y="4851179"/>
                        <a:chExt cx="583055" cy="192253"/>
                      </a:xfrm>
                    </p:grpSpPr>
                    <p:sp>
                      <p:nvSpPr>
                        <p:cNvPr id="115" name="Diamond 114">
                          <a:extLst>
                            <a:ext uri="{FF2B5EF4-FFF2-40B4-BE49-F238E27FC236}">
                              <a16:creationId xmlns:a16="http://schemas.microsoft.com/office/drawing/2014/main" id="{AF8A435F-21C5-2E4D-98CE-4CD06F6F561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BF8C74EA-D9BE-BF41-8C92-89DD80120A0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gular Pentagon 116">
                          <a:extLst>
                            <a:ext uri="{FF2B5EF4-FFF2-40B4-BE49-F238E27FC236}">
                              <a16:creationId xmlns:a16="http://schemas.microsoft.com/office/drawing/2014/main" id="{06127DB1-B64E-564E-8AD2-FE38002606EF}"/>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4" name="Rectangle 113">
                        <a:extLst>
                          <a:ext uri="{FF2B5EF4-FFF2-40B4-BE49-F238E27FC236}">
                            <a16:creationId xmlns:a16="http://schemas.microsoft.com/office/drawing/2014/main" id="{8DA34E36-78DE-8843-B9B4-DC04DBCB438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TextBox 111">
                      <a:extLst>
                        <a:ext uri="{FF2B5EF4-FFF2-40B4-BE49-F238E27FC236}">
                          <a16:creationId xmlns:a16="http://schemas.microsoft.com/office/drawing/2014/main" id="{2B43ECAB-35CC-C347-A080-CD2531C918C0}"/>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1</a:t>
                      </a:r>
                    </a:p>
                  </p:txBody>
                </p:sp>
              </p:grpSp>
              <p:grpSp>
                <p:nvGrpSpPr>
                  <p:cNvPr id="94" name="Group 93">
                    <a:extLst>
                      <a:ext uri="{FF2B5EF4-FFF2-40B4-BE49-F238E27FC236}">
                        <a16:creationId xmlns:a16="http://schemas.microsoft.com/office/drawing/2014/main" id="{60C78698-2E4A-CB4B-A810-254EA374A62D}"/>
                      </a:ext>
                    </a:extLst>
                  </p:cNvPr>
                  <p:cNvGrpSpPr/>
                  <p:nvPr/>
                </p:nvGrpSpPr>
                <p:grpSpPr>
                  <a:xfrm>
                    <a:off x="6368408" y="3278958"/>
                    <a:ext cx="820133" cy="703241"/>
                    <a:chOff x="7079427" y="3156617"/>
                    <a:chExt cx="820133" cy="703241"/>
                  </a:xfrm>
                </p:grpSpPr>
                <p:grpSp>
                  <p:nvGrpSpPr>
                    <p:cNvPr id="104" name="Group 103">
                      <a:extLst>
                        <a:ext uri="{FF2B5EF4-FFF2-40B4-BE49-F238E27FC236}">
                          <a16:creationId xmlns:a16="http://schemas.microsoft.com/office/drawing/2014/main" id="{1E9D24D6-A05D-0C43-9284-4D48AB3CFEED}"/>
                        </a:ext>
                      </a:extLst>
                    </p:cNvPr>
                    <p:cNvGrpSpPr/>
                    <p:nvPr/>
                  </p:nvGrpSpPr>
                  <p:grpSpPr>
                    <a:xfrm>
                      <a:off x="7079427" y="3408568"/>
                      <a:ext cx="820133" cy="451290"/>
                      <a:chOff x="7767686" y="3460834"/>
                      <a:chExt cx="820133" cy="451290"/>
                    </a:xfrm>
                  </p:grpSpPr>
                  <p:grpSp>
                    <p:nvGrpSpPr>
                      <p:cNvPr id="106" name="Group 105">
                        <a:extLst>
                          <a:ext uri="{FF2B5EF4-FFF2-40B4-BE49-F238E27FC236}">
                            <a16:creationId xmlns:a16="http://schemas.microsoft.com/office/drawing/2014/main" id="{4D74136E-560B-3943-8BC6-5A5A0DECB480}"/>
                          </a:ext>
                        </a:extLst>
                      </p:cNvPr>
                      <p:cNvGrpSpPr/>
                      <p:nvPr/>
                    </p:nvGrpSpPr>
                    <p:grpSpPr>
                      <a:xfrm>
                        <a:off x="7886224" y="3590352"/>
                        <a:ext cx="583055" cy="192253"/>
                        <a:chOff x="7473651" y="4851179"/>
                        <a:chExt cx="583055" cy="192253"/>
                      </a:xfrm>
                    </p:grpSpPr>
                    <p:sp>
                      <p:nvSpPr>
                        <p:cNvPr id="108" name="Diamond 107">
                          <a:extLst>
                            <a:ext uri="{FF2B5EF4-FFF2-40B4-BE49-F238E27FC236}">
                              <a16:creationId xmlns:a16="http://schemas.microsoft.com/office/drawing/2014/main" id="{90CAD8A4-3857-7F47-938A-358899CC876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0D38689F-82C9-E947-8257-9482D67BA8F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gular Pentagon 109">
                          <a:extLst>
                            <a:ext uri="{FF2B5EF4-FFF2-40B4-BE49-F238E27FC236}">
                              <a16:creationId xmlns:a16="http://schemas.microsoft.com/office/drawing/2014/main" id="{06A089E7-ADB4-4440-85B0-360B61DD1C0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Rectangle 106">
                        <a:extLst>
                          <a:ext uri="{FF2B5EF4-FFF2-40B4-BE49-F238E27FC236}">
                            <a16:creationId xmlns:a16="http://schemas.microsoft.com/office/drawing/2014/main" id="{FAFECBFB-1304-1748-AC83-2F48FEA7D23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5" name="TextBox 104">
                      <a:extLst>
                        <a:ext uri="{FF2B5EF4-FFF2-40B4-BE49-F238E27FC236}">
                          <a16:creationId xmlns:a16="http://schemas.microsoft.com/office/drawing/2014/main" id="{D885BB76-C4F3-0744-B5B1-75FCCE653C35}"/>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2</a:t>
                      </a:r>
                    </a:p>
                  </p:txBody>
                </p:sp>
              </p:grpSp>
              <p:grpSp>
                <p:nvGrpSpPr>
                  <p:cNvPr id="95" name="Group 94">
                    <a:extLst>
                      <a:ext uri="{FF2B5EF4-FFF2-40B4-BE49-F238E27FC236}">
                        <a16:creationId xmlns:a16="http://schemas.microsoft.com/office/drawing/2014/main" id="{0B531CC8-25BD-E94A-99FB-E0B464ED6A7B}"/>
                      </a:ext>
                    </a:extLst>
                  </p:cNvPr>
                  <p:cNvGrpSpPr/>
                  <p:nvPr/>
                </p:nvGrpSpPr>
                <p:grpSpPr>
                  <a:xfrm>
                    <a:off x="7577851" y="3282592"/>
                    <a:ext cx="820133" cy="703241"/>
                    <a:chOff x="7079427" y="3156617"/>
                    <a:chExt cx="820133" cy="703241"/>
                  </a:xfrm>
                </p:grpSpPr>
                <p:grpSp>
                  <p:nvGrpSpPr>
                    <p:cNvPr id="97" name="Group 96">
                      <a:extLst>
                        <a:ext uri="{FF2B5EF4-FFF2-40B4-BE49-F238E27FC236}">
                          <a16:creationId xmlns:a16="http://schemas.microsoft.com/office/drawing/2014/main" id="{9566F566-02CA-5347-91E3-71B85104B76B}"/>
                        </a:ext>
                      </a:extLst>
                    </p:cNvPr>
                    <p:cNvGrpSpPr/>
                    <p:nvPr/>
                  </p:nvGrpSpPr>
                  <p:grpSpPr>
                    <a:xfrm>
                      <a:off x="7079427" y="3408568"/>
                      <a:ext cx="820133" cy="451290"/>
                      <a:chOff x="7767686" y="3460834"/>
                      <a:chExt cx="820133" cy="451290"/>
                    </a:xfrm>
                  </p:grpSpPr>
                  <p:grpSp>
                    <p:nvGrpSpPr>
                      <p:cNvPr id="99" name="Group 98">
                        <a:extLst>
                          <a:ext uri="{FF2B5EF4-FFF2-40B4-BE49-F238E27FC236}">
                            <a16:creationId xmlns:a16="http://schemas.microsoft.com/office/drawing/2014/main" id="{8DC9CCE1-A99B-F142-804A-7049369D33C2}"/>
                          </a:ext>
                        </a:extLst>
                      </p:cNvPr>
                      <p:cNvGrpSpPr/>
                      <p:nvPr/>
                    </p:nvGrpSpPr>
                    <p:grpSpPr>
                      <a:xfrm>
                        <a:off x="7886224" y="3590352"/>
                        <a:ext cx="583055" cy="192253"/>
                        <a:chOff x="7473651" y="4851179"/>
                        <a:chExt cx="583055" cy="192253"/>
                      </a:xfrm>
                    </p:grpSpPr>
                    <p:sp>
                      <p:nvSpPr>
                        <p:cNvPr id="101" name="Diamond 100">
                          <a:extLst>
                            <a:ext uri="{FF2B5EF4-FFF2-40B4-BE49-F238E27FC236}">
                              <a16:creationId xmlns:a16="http://schemas.microsoft.com/office/drawing/2014/main" id="{8BB676E0-61DD-1C46-828D-40C761CC3802}"/>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B9E9FE78-F710-0441-88AB-D1E2A67491BE}"/>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gular Pentagon 102">
                          <a:extLst>
                            <a:ext uri="{FF2B5EF4-FFF2-40B4-BE49-F238E27FC236}">
                              <a16:creationId xmlns:a16="http://schemas.microsoft.com/office/drawing/2014/main" id="{D1239F33-0161-7746-B312-72654B0AAB8E}"/>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0" name="Rectangle 99">
                        <a:extLst>
                          <a:ext uri="{FF2B5EF4-FFF2-40B4-BE49-F238E27FC236}">
                            <a16:creationId xmlns:a16="http://schemas.microsoft.com/office/drawing/2014/main" id="{A748B49D-8E91-C145-8BA3-759098BD804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DEEE9CA5-8E74-7349-9A59-A78441600797}"/>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a:t>
                      </a:r>
                      <a:r>
                        <a:rPr lang="en-US" sz="1050" i="1" dirty="0">
                          <a:solidFill>
                            <a:schemeClr val="accent6"/>
                          </a:solidFill>
                          <a:latin typeface="Trebuchet MS" panose="020B0603020202020204" pitchFamily="34" charset="0"/>
                        </a:rPr>
                        <a:t>n</a:t>
                      </a:r>
                      <a:endParaRPr lang="en-US" sz="1050" dirty="0">
                        <a:solidFill>
                          <a:schemeClr val="accent6"/>
                        </a:solidFill>
                        <a:latin typeface="Trebuchet MS" panose="020B0603020202020204" pitchFamily="34" charset="0"/>
                      </a:endParaRPr>
                    </a:p>
                  </p:txBody>
                </p:sp>
              </p:grpSp>
              <p:sp>
                <p:nvSpPr>
                  <p:cNvPr id="96" name="TextBox 95">
                    <a:extLst>
                      <a:ext uri="{FF2B5EF4-FFF2-40B4-BE49-F238E27FC236}">
                        <a16:creationId xmlns:a16="http://schemas.microsoft.com/office/drawing/2014/main" id="{C64A9B02-F768-2E43-8E43-6DA4ECBC0EE8}"/>
                      </a:ext>
                    </a:extLst>
                  </p:cNvPr>
                  <p:cNvSpPr txBox="1"/>
                  <p:nvPr/>
                </p:nvSpPr>
                <p:spPr>
                  <a:xfrm>
                    <a:off x="7182869" y="3634213"/>
                    <a:ext cx="40632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a:t>
                    </a:r>
                  </a:p>
                </p:txBody>
              </p:sp>
            </p:grpSp>
            <p:sp>
              <p:nvSpPr>
                <p:cNvPr id="92" name="Rectangle 91">
                  <a:extLst>
                    <a:ext uri="{FF2B5EF4-FFF2-40B4-BE49-F238E27FC236}">
                      <a16:creationId xmlns:a16="http://schemas.microsoft.com/office/drawing/2014/main" id="{1D8004E1-A9A3-E04D-8D80-28CEE17A64AA}"/>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8" name="Straight Arrow Connector 87">
                <a:extLst>
                  <a:ext uri="{FF2B5EF4-FFF2-40B4-BE49-F238E27FC236}">
                    <a16:creationId xmlns:a16="http://schemas.microsoft.com/office/drawing/2014/main" id="{25108498-DDD8-A14B-A8E4-19D3EFB776BD}"/>
                  </a:ext>
                </a:extLst>
              </p:cNvPr>
              <p:cNvCxnSpPr>
                <a:cxnSpLocks/>
              </p:cNvCxnSpPr>
              <p:nvPr/>
            </p:nvCxnSpPr>
            <p:spPr>
              <a:xfrm>
                <a:off x="7949575" y="3776897"/>
                <a:ext cx="529448"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827D4BA-B943-A344-B5F3-735BB3177C27}"/>
                  </a:ext>
                </a:extLst>
              </p:cNvPr>
              <p:cNvSpPr txBox="1"/>
              <p:nvPr/>
            </p:nvSpPr>
            <p:spPr>
              <a:xfrm>
                <a:off x="4625842" y="3041313"/>
                <a:ext cx="650232"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accent4"/>
                    </a:solidFill>
                    <a:latin typeface="Trebuchet MS" panose="020B0603020202020204" pitchFamily="34" charset="0"/>
                  </a:rPr>
                  <a:t>Node 1</a:t>
                </a:r>
              </a:p>
            </p:txBody>
          </p:sp>
          <p:sp>
            <p:nvSpPr>
              <p:cNvPr id="90" name="TextBox 89">
                <a:extLst>
                  <a:ext uri="{FF2B5EF4-FFF2-40B4-BE49-F238E27FC236}">
                    <a16:creationId xmlns:a16="http://schemas.microsoft.com/office/drawing/2014/main" id="{48B1D984-1387-DB40-BEE4-F117FE0963C1}"/>
                  </a:ext>
                </a:extLst>
              </p:cNvPr>
              <p:cNvSpPr txBox="1"/>
              <p:nvPr/>
            </p:nvSpPr>
            <p:spPr>
              <a:xfrm>
                <a:off x="8561085" y="3046053"/>
                <a:ext cx="650232"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accent4"/>
                    </a:solidFill>
                    <a:latin typeface="Trebuchet MS" panose="020B0603020202020204" pitchFamily="34" charset="0"/>
                  </a:rPr>
                  <a:t>Node 2</a:t>
                </a:r>
              </a:p>
            </p:txBody>
          </p:sp>
        </p:grpSp>
        <p:sp>
          <p:nvSpPr>
            <p:cNvPr id="84" name="Rectangle 83">
              <a:extLst>
                <a:ext uri="{FF2B5EF4-FFF2-40B4-BE49-F238E27FC236}">
                  <a16:creationId xmlns:a16="http://schemas.microsoft.com/office/drawing/2014/main" id="{7E2A7E67-FC33-8048-B331-0748A5B1A334}"/>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5" name="TextBox 84">
              <a:extLst>
                <a:ext uri="{FF2B5EF4-FFF2-40B4-BE49-F238E27FC236}">
                  <a16:creationId xmlns:a16="http://schemas.microsoft.com/office/drawing/2014/main" id="{8D937BEF-3FB6-B147-B538-6BCA1BBE361A}"/>
                </a:ext>
              </a:extLst>
            </p:cNvPr>
            <p:cNvSpPr txBox="1"/>
            <p:nvPr/>
          </p:nvSpPr>
          <p:spPr>
            <a:xfrm>
              <a:off x="4367758" y="4373867"/>
              <a:ext cx="1039265"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 2B</a:t>
              </a:r>
            </a:p>
          </p:txBody>
        </p:sp>
      </p:grpSp>
      <p:grpSp>
        <p:nvGrpSpPr>
          <p:cNvPr id="210" name="Group 209">
            <a:extLst>
              <a:ext uri="{FF2B5EF4-FFF2-40B4-BE49-F238E27FC236}">
                <a16:creationId xmlns:a16="http://schemas.microsoft.com/office/drawing/2014/main" id="{794DAC6F-CC57-A241-8C17-1D6D25D586A8}"/>
              </a:ext>
            </a:extLst>
          </p:cNvPr>
          <p:cNvGrpSpPr/>
          <p:nvPr/>
        </p:nvGrpSpPr>
        <p:grpSpPr>
          <a:xfrm>
            <a:off x="13858278" y="5466820"/>
            <a:ext cx="3628633" cy="1787232"/>
            <a:chOff x="7848311" y="7867156"/>
            <a:chExt cx="3628633" cy="1787232"/>
          </a:xfrm>
        </p:grpSpPr>
        <p:grpSp>
          <p:nvGrpSpPr>
            <p:cNvPr id="209" name="Group 208">
              <a:extLst>
                <a:ext uri="{FF2B5EF4-FFF2-40B4-BE49-F238E27FC236}">
                  <a16:creationId xmlns:a16="http://schemas.microsoft.com/office/drawing/2014/main" id="{6DA14DEF-F952-CB43-8DE8-219495EB44CC}"/>
                </a:ext>
              </a:extLst>
            </p:cNvPr>
            <p:cNvGrpSpPr/>
            <p:nvPr/>
          </p:nvGrpSpPr>
          <p:grpSpPr>
            <a:xfrm>
              <a:off x="8047918" y="8223223"/>
              <a:ext cx="3241671" cy="1233411"/>
              <a:chOff x="8058689" y="8223223"/>
              <a:chExt cx="3241671" cy="1233411"/>
            </a:xfrm>
          </p:grpSpPr>
          <p:grpSp>
            <p:nvGrpSpPr>
              <p:cNvPr id="149" name="Group 148">
                <a:extLst>
                  <a:ext uri="{FF2B5EF4-FFF2-40B4-BE49-F238E27FC236}">
                    <a16:creationId xmlns:a16="http://schemas.microsoft.com/office/drawing/2014/main" id="{B092BBD7-FF25-0240-AFA6-A87F9F84610D}"/>
                  </a:ext>
                </a:extLst>
              </p:cNvPr>
              <p:cNvGrpSpPr/>
              <p:nvPr/>
            </p:nvGrpSpPr>
            <p:grpSpPr>
              <a:xfrm>
                <a:off x="8058689" y="8460980"/>
                <a:ext cx="3241671" cy="995654"/>
                <a:chOff x="6086997" y="3346515"/>
                <a:chExt cx="3241671" cy="995654"/>
              </a:xfrm>
            </p:grpSpPr>
            <p:grpSp>
              <p:nvGrpSpPr>
                <p:cNvPr id="181" name="Group 180">
                  <a:extLst>
                    <a:ext uri="{FF2B5EF4-FFF2-40B4-BE49-F238E27FC236}">
                      <a16:creationId xmlns:a16="http://schemas.microsoft.com/office/drawing/2014/main" id="{40BEE3B8-CBED-F04E-A06F-D038B99ADBD9}"/>
                    </a:ext>
                  </a:extLst>
                </p:cNvPr>
                <p:cNvGrpSpPr/>
                <p:nvPr/>
              </p:nvGrpSpPr>
              <p:grpSpPr>
                <a:xfrm>
                  <a:off x="6223709" y="3445838"/>
                  <a:ext cx="2968247" cy="706875"/>
                  <a:chOff x="5429737" y="3278958"/>
                  <a:chExt cx="2968247" cy="706875"/>
                </a:xfrm>
              </p:grpSpPr>
              <p:grpSp>
                <p:nvGrpSpPr>
                  <p:cNvPr id="183" name="Group 182">
                    <a:extLst>
                      <a:ext uri="{FF2B5EF4-FFF2-40B4-BE49-F238E27FC236}">
                        <a16:creationId xmlns:a16="http://schemas.microsoft.com/office/drawing/2014/main" id="{B8BEB36D-D9B3-1C43-8368-CABEF9A82924}"/>
                      </a:ext>
                    </a:extLst>
                  </p:cNvPr>
                  <p:cNvGrpSpPr/>
                  <p:nvPr/>
                </p:nvGrpSpPr>
                <p:grpSpPr>
                  <a:xfrm>
                    <a:off x="5429737" y="3278958"/>
                    <a:ext cx="820133" cy="703241"/>
                    <a:chOff x="7079427" y="3156617"/>
                    <a:chExt cx="820133" cy="703241"/>
                  </a:xfrm>
                </p:grpSpPr>
                <p:grpSp>
                  <p:nvGrpSpPr>
                    <p:cNvPr id="201" name="Group 200">
                      <a:extLst>
                        <a:ext uri="{FF2B5EF4-FFF2-40B4-BE49-F238E27FC236}">
                          <a16:creationId xmlns:a16="http://schemas.microsoft.com/office/drawing/2014/main" id="{23F83484-5082-094A-AAB0-C59205B2FFED}"/>
                        </a:ext>
                      </a:extLst>
                    </p:cNvPr>
                    <p:cNvGrpSpPr/>
                    <p:nvPr/>
                  </p:nvGrpSpPr>
                  <p:grpSpPr>
                    <a:xfrm>
                      <a:off x="7079427" y="3408568"/>
                      <a:ext cx="820133" cy="451290"/>
                      <a:chOff x="7767686" y="3460834"/>
                      <a:chExt cx="820133" cy="451290"/>
                    </a:xfrm>
                  </p:grpSpPr>
                  <p:grpSp>
                    <p:nvGrpSpPr>
                      <p:cNvPr id="203" name="Group 202">
                        <a:extLst>
                          <a:ext uri="{FF2B5EF4-FFF2-40B4-BE49-F238E27FC236}">
                            <a16:creationId xmlns:a16="http://schemas.microsoft.com/office/drawing/2014/main" id="{CD80F78A-08EE-4E4A-8AE9-E1DC91DA6800}"/>
                          </a:ext>
                        </a:extLst>
                      </p:cNvPr>
                      <p:cNvGrpSpPr/>
                      <p:nvPr/>
                    </p:nvGrpSpPr>
                    <p:grpSpPr>
                      <a:xfrm>
                        <a:off x="7886224" y="3590352"/>
                        <a:ext cx="583055" cy="192253"/>
                        <a:chOff x="7473651" y="4851179"/>
                        <a:chExt cx="583055" cy="192253"/>
                      </a:xfrm>
                    </p:grpSpPr>
                    <p:sp>
                      <p:nvSpPr>
                        <p:cNvPr id="205" name="Diamond 204">
                          <a:extLst>
                            <a:ext uri="{FF2B5EF4-FFF2-40B4-BE49-F238E27FC236}">
                              <a16:creationId xmlns:a16="http://schemas.microsoft.com/office/drawing/2014/main" id="{051AB406-6559-BA45-9AE7-952EFB0DF948}"/>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Oval 205">
                          <a:extLst>
                            <a:ext uri="{FF2B5EF4-FFF2-40B4-BE49-F238E27FC236}">
                              <a16:creationId xmlns:a16="http://schemas.microsoft.com/office/drawing/2014/main" id="{BFA1E38C-5B7C-2B47-8FFB-690804F34869}"/>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gular Pentagon 206">
                          <a:extLst>
                            <a:ext uri="{FF2B5EF4-FFF2-40B4-BE49-F238E27FC236}">
                              <a16:creationId xmlns:a16="http://schemas.microsoft.com/office/drawing/2014/main" id="{E12EBFB9-24E9-2148-B626-76E6C26F932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4" name="Rectangle 203">
                        <a:extLst>
                          <a:ext uri="{FF2B5EF4-FFF2-40B4-BE49-F238E27FC236}">
                            <a16:creationId xmlns:a16="http://schemas.microsoft.com/office/drawing/2014/main" id="{0F500812-D74F-3D46-A8BE-A877D9709BD3}"/>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2" name="TextBox 201">
                      <a:extLst>
                        <a:ext uri="{FF2B5EF4-FFF2-40B4-BE49-F238E27FC236}">
                          <a16:creationId xmlns:a16="http://schemas.microsoft.com/office/drawing/2014/main" id="{31BB3AF9-D348-DB4A-92CD-E37696AB62D2}"/>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1</a:t>
                      </a:r>
                    </a:p>
                  </p:txBody>
                </p:sp>
              </p:grpSp>
              <p:grpSp>
                <p:nvGrpSpPr>
                  <p:cNvPr id="184" name="Group 183">
                    <a:extLst>
                      <a:ext uri="{FF2B5EF4-FFF2-40B4-BE49-F238E27FC236}">
                        <a16:creationId xmlns:a16="http://schemas.microsoft.com/office/drawing/2014/main" id="{51F03BE9-16DB-0643-9700-4703A92A3248}"/>
                      </a:ext>
                    </a:extLst>
                  </p:cNvPr>
                  <p:cNvGrpSpPr/>
                  <p:nvPr/>
                </p:nvGrpSpPr>
                <p:grpSpPr>
                  <a:xfrm>
                    <a:off x="6368408" y="3278958"/>
                    <a:ext cx="820133" cy="703241"/>
                    <a:chOff x="7079427" y="3156617"/>
                    <a:chExt cx="820133" cy="703241"/>
                  </a:xfrm>
                </p:grpSpPr>
                <p:grpSp>
                  <p:nvGrpSpPr>
                    <p:cNvPr id="194" name="Group 193">
                      <a:extLst>
                        <a:ext uri="{FF2B5EF4-FFF2-40B4-BE49-F238E27FC236}">
                          <a16:creationId xmlns:a16="http://schemas.microsoft.com/office/drawing/2014/main" id="{15AF7C60-200E-504E-8E70-B26B52D9C483}"/>
                        </a:ext>
                      </a:extLst>
                    </p:cNvPr>
                    <p:cNvGrpSpPr/>
                    <p:nvPr/>
                  </p:nvGrpSpPr>
                  <p:grpSpPr>
                    <a:xfrm>
                      <a:off x="7079427" y="3408568"/>
                      <a:ext cx="820133" cy="451290"/>
                      <a:chOff x="7767686" y="3460834"/>
                      <a:chExt cx="820133" cy="451290"/>
                    </a:xfrm>
                  </p:grpSpPr>
                  <p:grpSp>
                    <p:nvGrpSpPr>
                      <p:cNvPr id="196" name="Group 195">
                        <a:extLst>
                          <a:ext uri="{FF2B5EF4-FFF2-40B4-BE49-F238E27FC236}">
                            <a16:creationId xmlns:a16="http://schemas.microsoft.com/office/drawing/2014/main" id="{CEF5ECC4-16DF-CA43-89CF-5CD6E6279EC6}"/>
                          </a:ext>
                        </a:extLst>
                      </p:cNvPr>
                      <p:cNvGrpSpPr/>
                      <p:nvPr/>
                    </p:nvGrpSpPr>
                    <p:grpSpPr>
                      <a:xfrm>
                        <a:off x="7886224" y="3590352"/>
                        <a:ext cx="583055" cy="192253"/>
                        <a:chOff x="7473651" y="4851179"/>
                        <a:chExt cx="583055" cy="192253"/>
                      </a:xfrm>
                    </p:grpSpPr>
                    <p:sp>
                      <p:nvSpPr>
                        <p:cNvPr id="198" name="Diamond 197">
                          <a:extLst>
                            <a:ext uri="{FF2B5EF4-FFF2-40B4-BE49-F238E27FC236}">
                              <a16:creationId xmlns:a16="http://schemas.microsoft.com/office/drawing/2014/main" id="{746C693A-03FC-B941-8053-FCEDDECC91C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198">
                          <a:extLst>
                            <a:ext uri="{FF2B5EF4-FFF2-40B4-BE49-F238E27FC236}">
                              <a16:creationId xmlns:a16="http://schemas.microsoft.com/office/drawing/2014/main" id="{1D583F70-C880-1443-AA0B-D0AE31B46E46}"/>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gular Pentagon 199">
                          <a:extLst>
                            <a:ext uri="{FF2B5EF4-FFF2-40B4-BE49-F238E27FC236}">
                              <a16:creationId xmlns:a16="http://schemas.microsoft.com/office/drawing/2014/main" id="{8808B797-CBC8-674C-9F2A-D35F9FB89D8E}"/>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7" name="Rectangle 196">
                        <a:extLst>
                          <a:ext uri="{FF2B5EF4-FFF2-40B4-BE49-F238E27FC236}">
                            <a16:creationId xmlns:a16="http://schemas.microsoft.com/office/drawing/2014/main" id="{7D8F106D-54D8-B443-A67B-A44DD90B74AD}"/>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5" name="TextBox 194">
                      <a:extLst>
                        <a:ext uri="{FF2B5EF4-FFF2-40B4-BE49-F238E27FC236}">
                          <a16:creationId xmlns:a16="http://schemas.microsoft.com/office/drawing/2014/main" id="{7F03F271-212A-3F49-863B-C88131E43674}"/>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2</a:t>
                      </a:r>
                    </a:p>
                  </p:txBody>
                </p:sp>
              </p:grpSp>
              <p:grpSp>
                <p:nvGrpSpPr>
                  <p:cNvPr id="185" name="Group 184">
                    <a:extLst>
                      <a:ext uri="{FF2B5EF4-FFF2-40B4-BE49-F238E27FC236}">
                        <a16:creationId xmlns:a16="http://schemas.microsoft.com/office/drawing/2014/main" id="{AC30F8C3-3E6A-5140-8719-3EC51FD78E7A}"/>
                      </a:ext>
                    </a:extLst>
                  </p:cNvPr>
                  <p:cNvGrpSpPr/>
                  <p:nvPr/>
                </p:nvGrpSpPr>
                <p:grpSpPr>
                  <a:xfrm>
                    <a:off x="7577851" y="3282592"/>
                    <a:ext cx="820133" cy="703241"/>
                    <a:chOff x="7079427" y="3156617"/>
                    <a:chExt cx="820133" cy="703241"/>
                  </a:xfrm>
                </p:grpSpPr>
                <p:grpSp>
                  <p:nvGrpSpPr>
                    <p:cNvPr id="187" name="Group 186">
                      <a:extLst>
                        <a:ext uri="{FF2B5EF4-FFF2-40B4-BE49-F238E27FC236}">
                          <a16:creationId xmlns:a16="http://schemas.microsoft.com/office/drawing/2014/main" id="{CCD1B420-8C2A-454E-9F5C-2BEE43AEB17D}"/>
                        </a:ext>
                      </a:extLst>
                    </p:cNvPr>
                    <p:cNvGrpSpPr/>
                    <p:nvPr/>
                  </p:nvGrpSpPr>
                  <p:grpSpPr>
                    <a:xfrm>
                      <a:off x="7079427" y="3408568"/>
                      <a:ext cx="820133" cy="451290"/>
                      <a:chOff x="7767686" y="3460834"/>
                      <a:chExt cx="820133" cy="451290"/>
                    </a:xfrm>
                  </p:grpSpPr>
                  <p:grpSp>
                    <p:nvGrpSpPr>
                      <p:cNvPr id="189" name="Group 188">
                        <a:extLst>
                          <a:ext uri="{FF2B5EF4-FFF2-40B4-BE49-F238E27FC236}">
                            <a16:creationId xmlns:a16="http://schemas.microsoft.com/office/drawing/2014/main" id="{965C6142-F0B8-3444-8C1F-623C5F3AC3E2}"/>
                          </a:ext>
                        </a:extLst>
                      </p:cNvPr>
                      <p:cNvGrpSpPr/>
                      <p:nvPr/>
                    </p:nvGrpSpPr>
                    <p:grpSpPr>
                      <a:xfrm>
                        <a:off x="7886224" y="3590352"/>
                        <a:ext cx="583055" cy="192253"/>
                        <a:chOff x="7473651" y="4851179"/>
                        <a:chExt cx="583055" cy="192253"/>
                      </a:xfrm>
                    </p:grpSpPr>
                    <p:sp>
                      <p:nvSpPr>
                        <p:cNvPr id="191" name="Diamond 190">
                          <a:extLst>
                            <a:ext uri="{FF2B5EF4-FFF2-40B4-BE49-F238E27FC236}">
                              <a16:creationId xmlns:a16="http://schemas.microsoft.com/office/drawing/2014/main" id="{5B67C461-F53E-3D47-AA44-DF3DEE58B94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24EBA425-CF66-844C-93CD-2CFD9C70F22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gular Pentagon 192">
                          <a:extLst>
                            <a:ext uri="{FF2B5EF4-FFF2-40B4-BE49-F238E27FC236}">
                              <a16:creationId xmlns:a16="http://schemas.microsoft.com/office/drawing/2014/main" id="{45C3A9DF-E4CB-534D-AF2B-02DD72E0A78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0" name="Rectangle 189">
                        <a:extLst>
                          <a:ext uri="{FF2B5EF4-FFF2-40B4-BE49-F238E27FC236}">
                            <a16:creationId xmlns:a16="http://schemas.microsoft.com/office/drawing/2014/main" id="{0F74EADB-D75F-0D45-BD81-4BE8FAA3B3E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8" name="TextBox 187">
                      <a:extLst>
                        <a:ext uri="{FF2B5EF4-FFF2-40B4-BE49-F238E27FC236}">
                          <a16:creationId xmlns:a16="http://schemas.microsoft.com/office/drawing/2014/main" id="{82326F25-8AAA-5C4B-A647-B0C393C0665D}"/>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a:t>
                      </a:r>
                      <a:r>
                        <a:rPr lang="en-US" sz="1050" i="1" dirty="0">
                          <a:solidFill>
                            <a:schemeClr val="accent6"/>
                          </a:solidFill>
                          <a:latin typeface="Trebuchet MS" panose="020B0603020202020204" pitchFamily="34" charset="0"/>
                        </a:rPr>
                        <a:t>n</a:t>
                      </a:r>
                      <a:endParaRPr lang="en-US" sz="1050" dirty="0">
                        <a:solidFill>
                          <a:schemeClr val="accent6"/>
                        </a:solidFill>
                        <a:latin typeface="Trebuchet MS" panose="020B0603020202020204" pitchFamily="34" charset="0"/>
                      </a:endParaRPr>
                    </a:p>
                  </p:txBody>
                </p:sp>
              </p:grpSp>
              <p:sp>
                <p:nvSpPr>
                  <p:cNvPr id="186" name="TextBox 185">
                    <a:extLst>
                      <a:ext uri="{FF2B5EF4-FFF2-40B4-BE49-F238E27FC236}">
                        <a16:creationId xmlns:a16="http://schemas.microsoft.com/office/drawing/2014/main" id="{C2CE9DB9-249D-B54C-8DD2-5B4062323DAD}"/>
                      </a:ext>
                    </a:extLst>
                  </p:cNvPr>
                  <p:cNvSpPr txBox="1"/>
                  <p:nvPr/>
                </p:nvSpPr>
                <p:spPr>
                  <a:xfrm>
                    <a:off x="7182869" y="3634213"/>
                    <a:ext cx="40632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a:t>
                    </a:r>
                  </a:p>
                </p:txBody>
              </p:sp>
            </p:grpSp>
            <p:sp>
              <p:nvSpPr>
                <p:cNvPr id="182" name="Rectangle 181">
                  <a:extLst>
                    <a:ext uri="{FF2B5EF4-FFF2-40B4-BE49-F238E27FC236}">
                      <a16:creationId xmlns:a16="http://schemas.microsoft.com/office/drawing/2014/main" id="{6B523C7F-1FE2-8642-8F81-9AAE5EA1618F}"/>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2" name="TextBox 151">
                <a:extLst>
                  <a:ext uri="{FF2B5EF4-FFF2-40B4-BE49-F238E27FC236}">
                    <a16:creationId xmlns:a16="http://schemas.microsoft.com/office/drawing/2014/main" id="{37864FDF-A285-7C40-A7C7-10B4AFB0FD7B}"/>
                  </a:ext>
                </a:extLst>
              </p:cNvPr>
              <p:cNvSpPr txBox="1"/>
              <p:nvPr/>
            </p:nvSpPr>
            <p:spPr>
              <a:xfrm>
                <a:off x="8058689" y="8223223"/>
                <a:ext cx="620526"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accent4"/>
                    </a:solidFill>
                    <a:latin typeface="Trebuchet MS" panose="020B0603020202020204" pitchFamily="34" charset="0"/>
                  </a:rPr>
                  <a:t>Node 1</a:t>
                </a:r>
              </a:p>
            </p:txBody>
          </p:sp>
        </p:grpSp>
        <p:sp>
          <p:nvSpPr>
            <p:cNvPr id="147" name="Rectangle 146">
              <a:extLst>
                <a:ext uri="{FF2B5EF4-FFF2-40B4-BE49-F238E27FC236}">
                  <a16:creationId xmlns:a16="http://schemas.microsoft.com/office/drawing/2014/main" id="{32C46604-2CF5-3A4C-99E0-0E201321E23D}"/>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8" name="TextBox 147">
              <a:extLst>
                <a:ext uri="{FF2B5EF4-FFF2-40B4-BE49-F238E27FC236}">
                  <a16:creationId xmlns:a16="http://schemas.microsoft.com/office/drawing/2014/main" id="{B473FE9A-1BC8-3C4E-A1D1-A9CCA17AB7D5}"/>
                </a:ext>
              </a:extLst>
            </p:cNvPr>
            <p:cNvSpPr txBox="1"/>
            <p:nvPr/>
          </p:nvSpPr>
          <p:spPr>
            <a:xfrm>
              <a:off x="7848311" y="7867156"/>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 3</a:t>
              </a:r>
            </a:p>
          </p:txBody>
        </p:sp>
      </p:grpSp>
      <p:grpSp>
        <p:nvGrpSpPr>
          <p:cNvPr id="211" name="Group 210">
            <a:extLst>
              <a:ext uri="{FF2B5EF4-FFF2-40B4-BE49-F238E27FC236}">
                <a16:creationId xmlns:a16="http://schemas.microsoft.com/office/drawing/2014/main" id="{E337606F-8697-B346-B363-32F5F966B04D}"/>
              </a:ext>
            </a:extLst>
          </p:cNvPr>
          <p:cNvGrpSpPr/>
          <p:nvPr/>
        </p:nvGrpSpPr>
        <p:grpSpPr>
          <a:xfrm>
            <a:off x="830580" y="5465173"/>
            <a:ext cx="3628633" cy="1787232"/>
            <a:chOff x="7848311" y="7867156"/>
            <a:chExt cx="3628633" cy="1787232"/>
          </a:xfrm>
        </p:grpSpPr>
        <p:grpSp>
          <p:nvGrpSpPr>
            <p:cNvPr id="212" name="Group 211">
              <a:extLst>
                <a:ext uri="{FF2B5EF4-FFF2-40B4-BE49-F238E27FC236}">
                  <a16:creationId xmlns:a16="http://schemas.microsoft.com/office/drawing/2014/main" id="{1DC3C0E5-5F96-9D46-AA88-615061B4F546}"/>
                </a:ext>
              </a:extLst>
            </p:cNvPr>
            <p:cNvGrpSpPr/>
            <p:nvPr/>
          </p:nvGrpSpPr>
          <p:grpSpPr>
            <a:xfrm>
              <a:off x="8047918" y="8223223"/>
              <a:ext cx="3241671" cy="1233411"/>
              <a:chOff x="8058689" y="8223223"/>
              <a:chExt cx="3241671" cy="1233411"/>
            </a:xfrm>
          </p:grpSpPr>
          <p:grpSp>
            <p:nvGrpSpPr>
              <p:cNvPr id="215" name="Group 214">
                <a:extLst>
                  <a:ext uri="{FF2B5EF4-FFF2-40B4-BE49-F238E27FC236}">
                    <a16:creationId xmlns:a16="http://schemas.microsoft.com/office/drawing/2014/main" id="{1374AC4F-8346-A546-A1F2-8D7ECF93ECB0}"/>
                  </a:ext>
                </a:extLst>
              </p:cNvPr>
              <p:cNvGrpSpPr/>
              <p:nvPr/>
            </p:nvGrpSpPr>
            <p:grpSpPr>
              <a:xfrm>
                <a:off x="8058689" y="8460980"/>
                <a:ext cx="3241671" cy="995654"/>
                <a:chOff x="6086997" y="3346515"/>
                <a:chExt cx="3241671" cy="995654"/>
              </a:xfrm>
            </p:grpSpPr>
            <p:grpSp>
              <p:nvGrpSpPr>
                <p:cNvPr id="217" name="Group 216">
                  <a:extLst>
                    <a:ext uri="{FF2B5EF4-FFF2-40B4-BE49-F238E27FC236}">
                      <a16:creationId xmlns:a16="http://schemas.microsoft.com/office/drawing/2014/main" id="{5656DF8D-D26B-284A-8D78-BDD29605CE74}"/>
                    </a:ext>
                  </a:extLst>
                </p:cNvPr>
                <p:cNvGrpSpPr/>
                <p:nvPr/>
              </p:nvGrpSpPr>
              <p:grpSpPr>
                <a:xfrm>
                  <a:off x="6223709" y="3445838"/>
                  <a:ext cx="2968247" cy="706875"/>
                  <a:chOff x="5429737" y="3278958"/>
                  <a:chExt cx="2968247" cy="706875"/>
                </a:xfrm>
              </p:grpSpPr>
              <p:grpSp>
                <p:nvGrpSpPr>
                  <p:cNvPr id="219" name="Group 218">
                    <a:extLst>
                      <a:ext uri="{FF2B5EF4-FFF2-40B4-BE49-F238E27FC236}">
                        <a16:creationId xmlns:a16="http://schemas.microsoft.com/office/drawing/2014/main" id="{8AAFC35B-759B-664E-B61B-11F7F7620E99}"/>
                      </a:ext>
                    </a:extLst>
                  </p:cNvPr>
                  <p:cNvGrpSpPr/>
                  <p:nvPr/>
                </p:nvGrpSpPr>
                <p:grpSpPr>
                  <a:xfrm>
                    <a:off x="5429737" y="3278958"/>
                    <a:ext cx="820133" cy="703241"/>
                    <a:chOff x="7079427" y="3156617"/>
                    <a:chExt cx="820133" cy="703241"/>
                  </a:xfrm>
                </p:grpSpPr>
                <p:grpSp>
                  <p:nvGrpSpPr>
                    <p:cNvPr id="237" name="Group 236">
                      <a:extLst>
                        <a:ext uri="{FF2B5EF4-FFF2-40B4-BE49-F238E27FC236}">
                          <a16:creationId xmlns:a16="http://schemas.microsoft.com/office/drawing/2014/main" id="{81E0339B-A26A-6D4F-A950-0346F1811FEC}"/>
                        </a:ext>
                      </a:extLst>
                    </p:cNvPr>
                    <p:cNvGrpSpPr/>
                    <p:nvPr/>
                  </p:nvGrpSpPr>
                  <p:grpSpPr>
                    <a:xfrm>
                      <a:off x="7079427" y="3408568"/>
                      <a:ext cx="820133" cy="451290"/>
                      <a:chOff x="7767686" y="3460834"/>
                      <a:chExt cx="820133" cy="451290"/>
                    </a:xfrm>
                  </p:grpSpPr>
                  <p:grpSp>
                    <p:nvGrpSpPr>
                      <p:cNvPr id="239" name="Group 238">
                        <a:extLst>
                          <a:ext uri="{FF2B5EF4-FFF2-40B4-BE49-F238E27FC236}">
                            <a16:creationId xmlns:a16="http://schemas.microsoft.com/office/drawing/2014/main" id="{EEF8FB1E-F54A-8C4B-88FF-C9D5C8EE4A34}"/>
                          </a:ext>
                        </a:extLst>
                      </p:cNvPr>
                      <p:cNvGrpSpPr/>
                      <p:nvPr/>
                    </p:nvGrpSpPr>
                    <p:grpSpPr>
                      <a:xfrm>
                        <a:off x="7886224" y="3590352"/>
                        <a:ext cx="583055" cy="192253"/>
                        <a:chOff x="7473651" y="4851179"/>
                        <a:chExt cx="583055" cy="192253"/>
                      </a:xfrm>
                    </p:grpSpPr>
                    <p:sp>
                      <p:nvSpPr>
                        <p:cNvPr id="241" name="Diamond 240">
                          <a:extLst>
                            <a:ext uri="{FF2B5EF4-FFF2-40B4-BE49-F238E27FC236}">
                              <a16:creationId xmlns:a16="http://schemas.microsoft.com/office/drawing/2014/main" id="{05B2E08A-605B-0B4B-8768-F572AAAE200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Oval 241">
                          <a:extLst>
                            <a:ext uri="{FF2B5EF4-FFF2-40B4-BE49-F238E27FC236}">
                              <a16:creationId xmlns:a16="http://schemas.microsoft.com/office/drawing/2014/main" id="{20979CCD-9678-7D42-9AD9-76137D64D49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gular Pentagon 242">
                          <a:extLst>
                            <a:ext uri="{FF2B5EF4-FFF2-40B4-BE49-F238E27FC236}">
                              <a16:creationId xmlns:a16="http://schemas.microsoft.com/office/drawing/2014/main" id="{52705D4C-EBC7-934D-8F3A-34AF4DA7532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0" name="Rectangle 239">
                        <a:extLst>
                          <a:ext uri="{FF2B5EF4-FFF2-40B4-BE49-F238E27FC236}">
                            <a16:creationId xmlns:a16="http://schemas.microsoft.com/office/drawing/2014/main" id="{7AC9EA07-EEDF-784C-876A-4528EF137A0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8" name="TextBox 237">
                      <a:extLst>
                        <a:ext uri="{FF2B5EF4-FFF2-40B4-BE49-F238E27FC236}">
                          <a16:creationId xmlns:a16="http://schemas.microsoft.com/office/drawing/2014/main" id="{036AFB6A-9E78-E041-AEDC-4AE7191762B2}"/>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1</a:t>
                      </a:r>
                    </a:p>
                  </p:txBody>
                </p:sp>
              </p:grpSp>
              <p:grpSp>
                <p:nvGrpSpPr>
                  <p:cNvPr id="220" name="Group 219">
                    <a:extLst>
                      <a:ext uri="{FF2B5EF4-FFF2-40B4-BE49-F238E27FC236}">
                        <a16:creationId xmlns:a16="http://schemas.microsoft.com/office/drawing/2014/main" id="{AB4E0A55-DF95-D742-9E13-9F5F846D54E9}"/>
                      </a:ext>
                    </a:extLst>
                  </p:cNvPr>
                  <p:cNvGrpSpPr/>
                  <p:nvPr/>
                </p:nvGrpSpPr>
                <p:grpSpPr>
                  <a:xfrm>
                    <a:off x="6368408" y="3278958"/>
                    <a:ext cx="820133" cy="703241"/>
                    <a:chOff x="7079427" y="3156617"/>
                    <a:chExt cx="820133" cy="703241"/>
                  </a:xfrm>
                </p:grpSpPr>
                <p:grpSp>
                  <p:nvGrpSpPr>
                    <p:cNvPr id="230" name="Group 229">
                      <a:extLst>
                        <a:ext uri="{FF2B5EF4-FFF2-40B4-BE49-F238E27FC236}">
                          <a16:creationId xmlns:a16="http://schemas.microsoft.com/office/drawing/2014/main" id="{F4947E64-95EA-3B47-83D9-5C539954E1FA}"/>
                        </a:ext>
                      </a:extLst>
                    </p:cNvPr>
                    <p:cNvGrpSpPr/>
                    <p:nvPr/>
                  </p:nvGrpSpPr>
                  <p:grpSpPr>
                    <a:xfrm>
                      <a:off x="7079427" y="3408568"/>
                      <a:ext cx="820133" cy="451290"/>
                      <a:chOff x="7767686" y="3460834"/>
                      <a:chExt cx="820133" cy="451290"/>
                    </a:xfrm>
                  </p:grpSpPr>
                  <p:grpSp>
                    <p:nvGrpSpPr>
                      <p:cNvPr id="232" name="Group 231">
                        <a:extLst>
                          <a:ext uri="{FF2B5EF4-FFF2-40B4-BE49-F238E27FC236}">
                            <a16:creationId xmlns:a16="http://schemas.microsoft.com/office/drawing/2014/main" id="{655098D4-2D71-1447-9568-4956B80A8886}"/>
                          </a:ext>
                        </a:extLst>
                      </p:cNvPr>
                      <p:cNvGrpSpPr/>
                      <p:nvPr/>
                    </p:nvGrpSpPr>
                    <p:grpSpPr>
                      <a:xfrm>
                        <a:off x="7886224" y="3590352"/>
                        <a:ext cx="583055" cy="192253"/>
                        <a:chOff x="7473651" y="4851179"/>
                        <a:chExt cx="583055" cy="192253"/>
                      </a:xfrm>
                    </p:grpSpPr>
                    <p:sp>
                      <p:nvSpPr>
                        <p:cNvPr id="234" name="Diamond 233">
                          <a:extLst>
                            <a:ext uri="{FF2B5EF4-FFF2-40B4-BE49-F238E27FC236}">
                              <a16:creationId xmlns:a16="http://schemas.microsoft.com/office/drawing/2014/main" id="{5BCA0115-7477-E747-BA23-7837338D2E5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A31FE28C-55AE-A948-A90B-EFA3C606BA1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Regular Pentagon 235">
                          <a:extLst>
                            <a:ext uri="{FF2B5EF4-FFF2-40B4-BE49-F238E27FC236}">
                              <a16:creationId xmlns:a16="http://schemas.microsoft.com/office/drawing/2014/main" id="{278B21A7-D745-E342-A974-0970DCDFE955}"/>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3" name="Rectangle 232">
                        <a:extLst>
                          <a:ext uri="{FF2B5EF4-FFF2-40B4-BE49-F238E27FC236}">
                            <a16:creationId xmlns:a16="http://schemas.microsoft.com/office/drawing/2014/main" id="{7A9A10D2-58D8-EC47-8967-DD7E8CA47BC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1" name="TextBox 230">
                      <a:extLst>
                        <a:ext uri="{FF2B5EF4-FFF2-40B4-BE49-F238E27FC236}">
                          <a16:creationId xmlns:a16="http://schemas.microsoft.com/office/drawing/2014/main" id="{FB4E7F8B-46F4-9840-9056-EE62848CCCB6}"/>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2</a:t>
                      </a:r>
                    </a:p>
                  </p:txBody>
                </p:sp>
              </p:grpSp>
              <p:grpSp>
                <p:nvGrpSpPr>
                  <p:cNvPr id="221" name="Group 220">
                    <a:extLst>
                      <a:ext uri="{FF2B5EF4-FFF2-40B4-BE49-F238E27FC236}">
                        <a16:creationId xmlns:a16="http://schemas.microsoft.com/office/drawing/2014/main" id="{BF7DCD9D-769F-3B43-9709-17461DB6CD0D}"/>
                      </a:ext>
                    </a:extLst>
                  </p:cNvPr>
                  <p:cNvGrpSpPr/>
                  <p:nvPr/>
                </p:nvGrpSpPr>
                <p:grpSpPr>
                  <a:xfrm>
                    <a:off x="7577851" y="3282592"/>
                    <a:ext cx="820133" cy="703241"/>
                    <a:chOff x="7079427" y="3156617"/>
                    <a:chExt cx="820133" cy="703241"/>
                  </a:xfrm>
                </p:grpSpPr>
                <p:grpSp>
                  <p:nvGrpSpPr>
                    <p:cNvPr id="223" name="Group 222">
                      <a:extLst>
                        <a:ext uri="{FF2B5EF4-FFF2-40B4-BE49-F238E27FC236}">
                          <a16:creationId xmlns:a16="http://schemas.microsoft.com/office/drawing/2014/main" id="{0EEE12CD-CB06-0349-971F-16A7E737678E}"/>
                        </a:ext>
                      </a:extLst>
                    </p:cNvPr>
                    <p:cNvGrpSpPr/>
                    <p:nvPr/>
                  </p:nvGrpSpPr>
                  <p:grpSpPr>
                    <a:xfrm>
                      <a:off x="7079427" y="3408568"/>
                      <a:ext cx="820133" cy="451290"/>
                      <a:chOff x="7767686" y="3460834"/>
                      <a:chExt cx="820133" cy="451290"/>
                    </a:xfrm>
                  </p:grpSpPr>
                  <p:grpSp>
                    <p:nvGrpSpPr>
                      <p:cNvPr id="225" name="Group 224">
                        <a:extLst>
                          <a:ext uri="{FF2B5EF4-FFF2-40B4-BE49-F238E27FC236}">
                            <a16:creationId xmlns:a16="http://schemas.microsoft.com/office/drawing/2014/main" id="{F1507AEC-8647-FC4A-AE31-EC55EA76C5FA}"/>
                          </a:ext>
                        </a:extLst>
                      </p:cNvPr>
                      <p:cNvGrpSpPr/>
                      <p:nvPr/>
                    </p:nvGrpSpPr>
                    <p:grpSpPr>
                      <a:xfrm>
                        <a:off x="7886224" y="3590352"/>
                        <a:ext cx="583055" cy="192253"/>
                        <a:chOff x="7473651" y="4851179"/>
                        <a:chExt cx="583055" cy="192253"/>
                      </a:xfrm>
                    </p:grpSpPr>
                    <p:sp>
                      <p:nvSpPr>
                        <p:cNvPr id="227" name="Diamond 226">
                          <a:extLst>
                            <a:ext uri="{FF2B5EF4-FFF2-40B4-BE49-F238E27FC236}">
                              <a16:creationId xmlns:a16="http://schemas.microsoft.com/office/drawing/2014/main" id="{42834482-B734-6E45-807D-DEDB5F77284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3F78B3DC-EDFC-0F40-8EAF-408C2F0B6A41}"/>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gular Pentagon 228">
                          <a:extLst>
                            <a:ext uri="{FF2B5EF4-FFF2-40B4-BE49-F238E27FC236}">
                              <a16:creationId xmlns:a16="http://schemas.microsoft.com/office/drawing/2014/main" id="{DB4163DE-88FD-824D-8B82-C5D83421C3E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Rectangle 225">
                        <a:extLst>
                          <a:ext uri="{FF2B5EF4-FFF2-40B4-BE49-F238E27FC236}">
                            <a16:creationId xmlns:a16="http://schemas.microsoft.com/office/drawing/2014/main" id="{C70F5BF3-28C6-4E43-9739-0115CDA0617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4" name="TextBox 223">
                      <a:extLst>
                        <a:ext uri="{FF2B5EF4-FFF2-40B4-BE49-F238E27FC236}">
                          <a16:creationId xmlns:a16="http://schemas.microsoft.com/office/drawing/2014/main" id="{2273E7E9-7767-F747-8137-A4FAE9211108}"/>
                        </a:ext>
                      </a:extLst>
                    </p:cNvPr>
                    <p:cNvSpPr txBox="1"/>
                    <p:nvPr/>
                  </p:nvSpPr>
                  <p:spPr>
                    <a:xfrm>
                      <a:off x="7079427" y="3156617"/>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Thread </a:t>
                      </a:r>
                      <a:r>
                        <a:rPr lang="en-US" sz="1050" i="1" dirty="0">
                          <a:solidFill>
                            <a:schemeClr val="accent6"/>
                          </a:solidFill>
                          <a:latin typeface="Trebuchet MS" panose="020B0603020202020204" pitchFamily="34" charset="0"/>
                        </a:rPr>
                        <a:t>n</a:t>
                      </a:r>
                      <a:endParaRPr lang="en-US" sz="1050" dirty="0">
                        <a:solidFill>
                          <a:schemeClr val="accent6"/>
                        </a:solidFill>
                        <a:latin typeface="Trebuchet MS" panose="020B0603020202020204" pitchFamily="34" charset="0"/>
                      </a:endParaRPr>
                    </a:p>
                  </p:txBody>
                </p:sp>
              </p:grpSp>
              <p:sp>
                <p:nvSpPr>
                  <p:cNvPr id="222" name="TextBox 221">
                    <a:extLst>
                      <a:ext uri="{FF2B5EF4-FFF2-40B4-BE49-F238E27FC236}">
                        <a16:creationId xmlns:a16="http://schemas.microsoft.com/office/drawing/2014/main" id="{2F1189C1-8C26-7542-84CF-5568C20BC7B0}"/>
                      </a:ext>
                    </a:extLst>
                  </p:cNvPr>
                  <p:cNvSpPr txBox="1"/>
                  <p:nvPr/>
                </p:nvSpPr>
                <p:spPr>
                  <a:xfrm>
                    <a:off x="7182869" y="3634213"/>
                    <a:ext cx="406322"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050" dirty="0">
                        <a:solidFill>
                          <a:schemeClr val="accent6"/>
                        </a:solidFill>
                        <a:latin typeface="Trebuchet MS" panose="020B0603020202020204" pitchFamily="34" charset="0"/>
                      </a:rPr>
                      <a:t>•••</a:t>
                    </a:r>
                  </a:p>
                </p:txBody>
              </p:sp>
            </p:grpSp>
            <p:sp>
              <p:nvSpPr>
                <p:cNvPr id="218" name="Rectangle 217">
                  <a:extLst>
                    <a:ext uri="{FF2B5EF4-FFF2-40B4-BE49-F238E27FC236}">
                      <a16:creationId xmlns:a16="http://schemas.microsoft.com/office/drawing/2014/main" id="{EF933757-15AD-3E4F-B8CE-11E6D3EE3EB9}"/>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6" name="TextBox 215">
                <a:extLst>
                  <a:ext uri="{FF2B5EF4-FFF2-40B4-BE49-F238E27FC236}">
                    <a16:creationId xmlns:a16="http://schemas.microsoft.com/office/drawing/2014/main" id="{7029F181-0564-8242-83A5-20A009B18E87}"/>
                  </a:ext>
                </a:extLst>
              </p:cNvPr>
              <p:cNvSpPr txBox="1"/>
              <p:nvPr/>
            </p:nvSpPr>
            <p:spPr>
              <a:xfrm>
                <a:off x="8058689" y="8223223"/>
                <a:ext cx="736828" cy="2377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accent4"/>
                    </a:solidFill>
                    <a:latin typeface="Trebuchet MS" panose="020B0603020202020204" pitchFamily="34" charset="0"/>
                  </a:rPr>
                  <a:t>Node 1</a:t>
                </a:r>
              </a:p>
            </p:txBody>
          </p:sp>
        </p:grpSp>
        <p:sp>
          <p:nvSpPr>
            <p:cNvPr id="213" name="Rectangle 212">
              <a:extLst>
                <a:ext uri="{FF2B5EF4-FFF2-40B4-BE49-F238E27FC236}">
                  <a16:creationId xmlns:a16="http://schemas.microsoft.com/office/drawing/2014/main" id="{72AC17BB-F492-2949-9E74-E4E3CA7A3736}"/>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4" name="TextBox 213">
              <a:extLst>
                <a:ext uri="{FF2B5EF4-FFF2-40B4-BE49-F238E27FC236}">
                  <a16:creationId xmlns:a16="http://schemas.microsoft.com/office/drawing/2014/main" id="{0B18AD5F-AAD9-4244-95EF-B30F6F20E843}"/>
                </a:ext>
              </a:extLst>
            </p:cNvPr>
            <p:cNvSpPr txBox="1"/>
            <p:nvPr/>
          </p:nvSpPr>
          <p:spPr>
            <a:xfrm>
              <a:off x="7848311" y="7867156"/>
              <a:ext cx="820133"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 1</a:t>
              </a:r>
            </a:p>
          </p:txBody>
        </p:sp>
      </p:grpSp>
      <p:cxnSp>
        <p:nvCxnSpPr>
          <p:cNvPr id="245" name="Curved Connector 244">
            <a:extLst>
              <a:ext uri="{FF2B5EF4-FFF2-40B4-BE49-F238E27FC236}">
                <a16:creationId xmlns:a16="http://schemas.microsoft.com/office/drawing/2014/main" id="{34F2986D-E79B-3745-8AE8-24275937219E}"/>
              </a:ext>
            </a:extLst>
          </p:cNvPr>
          <p:cNvCxnSpPr>
            <a:stCxn id="213" idx="3"/>
            <a:endCxn id="78" idx="1"/>
          </p:cNvCxnSpPr>
          <p:nvPr/>
        </p:nvCxnSpPr>
        <p:spPr>
          <a:xfrm flipV="1">
            <a:off x="4459213" y="4156211"/>
            <a:ext cx="867087" cy="2313769"/>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a:extLst>
              <a:ext uri="{FF2B5EF4-FFF2-40B4-BE49-F238E27FC236}">
                <a16:creationId xmlns:a16="http://schemas.microsoft.com/office/drawing/2014/main" id="{74BEF866-F6D1-DE45-AAF8-23BBC1407E61}"/>
              </a:ext>
            </a:extLst>
          </p:cNvPr>
          <p:cNvCxnSpPr>
            <a:cxnSpLocks/>
            <a:stCxn id="213" idx="3"/>
            <a:endCxn id="84" idx="1"/>
          </p:cNvCxnSpPr>
          <p:nvPr/>
        </p:nvCxnSpPr>
        <p:spPr>
          <a:xfrm>
            <a:off x="4459213" y="6469980"/>
            <a:ext cx="867087" cy="2324555"/>
          </a:xfrm>
          <a:prstGeom prst="curvedConnector3">
            <a:avLst>
              <a:gd name="adj1" fmla="val 50000"/>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Curved Connector 254">
            <a:extLst>
              <a:ext uri="{FF2B5EF4-FFF2-40B4-BE49-F238E27FC236}">
                <a16:creationId xmlns:a16="http://schemas.microsoft.com/office/drawing/2014/main" id="{A2409A1A-54B2-2C49-BBFB-518BB65B178E}"/>
              </a:ext>
            </a:extLst>
          </p:cNvPr>
          <p:cNvCxnSpPr>
            <a:cxnSpLocks/>
            <a:stCxn id="78" idx="3"/>
            <a:endCxn id="147" idx="1"/>
          </p:cNvCxnSpPr>
          <p:nvPr/>
        </p:nvCxnSpPr>
        <p:spPr>
          <a:xfrm>
            <a:off x="12899471" y="4156211"/>
            <a:ext cx="971058" cy="2315416"/>
          </a:xfrm>
          <a:prstGeom prst="curvedConnector3">
            <a:avLst>
              <a:gd name="adj1" fmla="val 50000"/>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Curved Connector 257">
            <a:extLst>
              <a:ext uri="{FF2B5EF4-FFF2-40B4-BE49-F238E27FC236}">
                <a16:creationId xmlns:a16="http://schemas.microsoft.com/office/drawing/2014/main" id="{D70B3FE8-B2B4-714C-9C8B-899933D2751F}"/>
              </a:ext>
            </a:extLst>
          </p:cNvPr>
          <p:cNvCxnSpPr>
            <a:cxnSpLocks/>
            <a:stCxn id="84" idx="3"/>
            <a:endCxn id="147" idx="1"/>
          </p:cNvCxnSpPr>
          <p:nvPr/>
        </p:nvCxnSpPr>
        <p:spPr>
          <a:xfrm flipV="1">
            <a:off x="12899471" y="6471627"/>
            <a:ext cx="971058" cy="2322908"/>
          </a:xfrm>
          <a:prstGeom prst="curvedConnector3">
            <a:avLst>
              <a:gd name="adj1" fmla="val 50000"/>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p:txBody>
          <a:bodyPr/>
          <a:lstStyle/>
          <a:p>
            <a:r>
              <a:rPr lang="en-US" dirty="0"/>
              <a:t>MORPHEUS STRUCTURE</a:t>
            </a:r>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p:txBody>
          <a:bodyPr/>
          <a:lstStyle/>
          <a:p>
            <a:r>
              <a:rPr lang="en-US" dirty="0"/>
              <a:t>Segments can wrap other technologies, both NVIDIA and non-NVIDIA</a:t>
            </a:r>
          </a:p>
        </p:txBody>
      </p:sp>
      <p:grpSp>
        <p:nvGrpSpPr>
          <p:cNvPr id="6" name="Group 5">
            <a:extLst>
              <a:ext uri="{FF2B5EF4-FFF2-40B4-BE49-F238E27FC236}">
                <a16:creationId xmlns:a16="http://schemas.microsoft.com/office/drawing/2014/main" id="{1C5ADF02-764E-154B-919E-801F324DB0A7}"/>
              </a:ext>
            </a:extLst>
          </p:cNvPr>
          <p:cNvGrpSpPr/>
          <p:nvPr/>
        </p:nvGrpSpPr>
        <p:grpSpPr>
          <a:xfrm>
            <a:off x="1207372" y="3225071"/>
            <a:ext cx="15873256" cy="2362229"/>
            <a:chOff x="1122572" y="4396342"/>
            <a:chExt cx="15873256" cy="2362229"/>
          </a:xfrm>
        </p:grpSpPr>
        <p:grpSp>
          <p:nvGrpSpPr>
            <p:cNvPr id="155" name="Group 154">
              <a:extLst>
                <a:ext uri="{FF2B5EF4-FFF2-40B4-BE49-F238E27FC236}">
                  <a16:creationId xmlns:a16="http://schemas.microsoft.com/office/drawing/2014/main" id="{818B3188-6E86-024A-AC82-F7BAD3905084}"/>
                </a:ext>
              </a:extLst>
            </p:cNvPr>
            <p:cNvGrpSpPr/>
            <p:nvPr/>
          </p:nvGrpSpPr>
          <p:grpSpPr>
            <a:xfrm>
              <a:off x="1122573" y="4912345"/>
              <a:ext cx="3283191" cy="1846225"/>
              <a:chOff x="12451465" y="5052175"/>
              <a:chExt cx="4526718" cy="2545493"/>
            </a:xfrm>
          </p:grpSpPr>
          <p:sp>
            <p:nvSpPr>
              <p:cNvPr id="156" name="Rectangle 155">
                <a:extLst>
                  <a:ext uri="{FF2B5EF4-FFF2-40B4-BE49-F238E27FC236}">
                    <a16:creationId xmlns:a16="http://schemas.microsoft.com/office/drawing/2014/main" id="{68E00A0A-AAEF-5749-AE2C-60FF39641B04}"/>
                  </a:ext>
                </a:extLst>
              </p:cNvPr>
              <p:cNvSpPr/>
              <p:nvPr/>
            </p:nvSpPr>
            <p:spPr>
              <a:xfrm>
                <a:off x="12451465" y="5052175"/>
                <a:ext cx="4526718" cy="2545493"/>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156">
                <a:extLst>
                  <a:ext uri="{FF2B5EF4-FFF2-40B4-BE49-F238E27FC236}">
                    <a16:creationId xmlns:a16="http://schemas.microsoft.com/office/drawing/2014/main" id="{57F27CCD-87F7-2F45-BA1A-9D72A0FF9B6C}"/>
                  </a:ext>
                </a:extLst>
              </p:cNvPr>
              <p:cNvGrpSpPr/>
              <p:nvPr/>
            </p:nvGrpSpPr>
            <p:grpSpPr>
              <a:xfrm>
                <a:off x="12788455" y="5602933"/>
                <a:ext cx="3852737" cy="1435898"/>
                <a:chOff x="842831" y="3373786"/>
                <a:chExt cx="16644080" cy="6203174"/>
              </a:xfrm>
            </p:grpSpPr>
            <p:grpSp>
              <p:nvGrpSpPr>
                <p:cNvPr id="158" name="Group 157">
                  <a:extLst>
                    <a:ext uri="{FF2B5EF4-FFF2-40B4-BE49-F238E27FC236}">
                      <a16:creationId xmlns:a16="http://schemas.microsoft.com/office/drawing/2014/main" id="{DB6B0712-FB01-8D4F-8010-F9409BBACF09}"/>
                    </a:ext>
                  </a:extLst>
                </p:cNvPr>
                <p:cNvGrpSpPr/>
                <p:nvPr/>
              </p:nvGrpSpPr>
              <p:grpSpPr>
                <a:xfrm>
                  <a:off x="5326300" y="3373786"/>
                  <a:ext cx="7573171" cy="1564850"/>
                  <a:chOff x="4370590" y="4600280"/>
                  <a:chExt cx="7573171" cy="1564850"/>
                </a:xfrm>
              </p:grpSpPr>
              <p:grpSp>
                <p:nvGrpSpPr>
                  <p:cNvPr id="255" name="Group 254">
                    <a:extLst>
                      <a:ext uri="{FF2B5EF4-FFF2-40B4-BE49-F238E27FC236}">
                        <a16:creationId xmlns:a16="http://schemas.microsoft.com/office/drawing/2014/main" id="{5C4068A0-68A3-9648-9EFF-AA681B058AA0}"/>
                      </a:ext>
                    </a:extLst>
                  </p:cNvPr>
                  <p:cNvGrpSpPr/>
                  <p:nvPr/>
                </p:nvGrpSpPr>
                <p:grpSpPr>
                  <a:xfrm>
                    <a:off x="4568718" y="4971722"/>
                    <a:ext cx="7176914" cy="995654"/>
                    <a:chOff x="4625842" y="3279070"/>
                    <a:chExt cx="7176914" cy="995654"/>
                  </a:xfrm>
                </p:grpSpPr>
                <p:grpSp>
                  <p:nvGrpSpPr>
                    <p:cNvPr id="257" name="Group 256">
                      <a:extLst>
                        <a:ext uri="{FF2B5EF4-FFF2-40B4-BE49-F238E27FC236}">
                          <a16:creationId xmlns:a16="http://schemas.microsoft.com/office/drawing/2014/main" id="{A1F11B15-0841-5040-BD9D-75374EA6A80C}"/>
                        </a:ext>
                      </a:extLst>
                    </p:cNvPr>
                    <p:cNvGrpSpPr/>
                    <p:nvPr/>
                  </p:nvGrpSpPr>
                  <p:grpSpPr>
                    <a:xfrm>
                      <a:off x="4625842" y="3279070"/>
                      <a:ext cx="3241671" cy="995654"/>
                      <a:chOff x="6086997" y="3346515"/>
                      <a:chExt cx="3241671" cy="995654"/>
                    </a:xfrm>
                  </p:grpSpPr>
                  <p:grpSp>
                    <p:nvGrpSpPr>
                      <p:cNvPr id="280" name="Group 279">
                        <a:extLst>
                          <a:ext uri="{FF2B5EF4-FFF2-40B4-BE49-F238E27FC236}">
                            <a16:creationId xmlns:a16="http://schemas.microsoft.com/office/drawing/2014/main" id="{44EE6659-61DD-4D4F-B27E-AA7CDE25BBF2}"/>
                          </a:ext>
                        </a:extLst>
                      </p:cNvPr>
                      <p:cNvGrpSpPr/>
                      <p:nvPr/>
                    </p:nvGrpSpPr>
                    <p:grpSpPr>
                      <a:xfrm>
                        <a:off x="6223709" y="3697789"/>
                        <a:ext cx="2968247" cy="454924"/>
                        <a:chOff x="5429737" y="3530909"/>
                        <a:chExt cx="2968247" cy="454924"/>
                      </a:xfrm>
                    </p:grpSpPr>
                    <p:grpSp>
                      <p:nvGrpSpPr>
                        <p:cNvPr id="282" name="Group 281">
                          <a:extLst>
                            <a:ext uri="{FF2B5EF4-FFF2-40B4-BE49-F238E27FC236}">
                              <a16:creationId xmlns:a16="http://schemas.microsoft.com/office/drawing/2014/main" id="{EAF784EB-F181-FD45-A287-06428E91172C}"/>
                            </a:ext>
                          </a:extLst>
                        </p:cNvPr>
                        <p:cNvGrpSpPr/>
                        <p:nvPr/>
                      </p:nvGrpSpPr>
                      <p:grpSpPr>
                        <a:xfrm>
                          <a:off x="5429737" y="3530909"/>
                          <a:ext cx="820133" cy="451290"/>
                          <a:chOff x="7767686" y="3460834"/>
                          <a:chExt cx="820133" cy="451290"/>
                        </a:xfrm>
                      </p:grpSpPr>
                      <p:grpSp>
                        <p:nvGrpSpPr>
                          <p:cNvPr id="295" name="Group 294">
                            <a:extLst>
                              <a:ext uri="{FF2B5EF4-FFF2-40B4-BE49-F238E27FC236}">
                                <a16:creationId xmlns:a16="http://schemas.microsoft.com/office/drawing/2014/main" id="{322DDE91-4DA1-6F4D-8AE8-011BBF2ED04A}"/>
                              </a:ext>
                            </a:extLst>
                          </p:cNvPr>
                          <p:cNvGrpSpPr/>
                          <p:nvPr/>
                        </p:nvGrpSpPr>
                        <p:grpSpPr>
                          <a:xfrm>
                            <a:off x="7886224" y="3590352"/>
                            <a:ext cx="583055" cy="192253"/>
                            <a:chOff x="7473651" y="4851179"/>
                            <a:chExt cx="583055" cy="192253"/>
                          </a:xfrm>
                        </p:grpSpPr>
                        <p:sp>
                          <p:nvSpPr>
                            <p:cNvPr id="297" name="Diamond 296">
                              <a:extLst>
                                <a:ext uri="{FF2B5EF4-FFF2-40B4-BE49-F238E27FC236}">
                                  <a16:creationId xmlns:a16="http://schemas.microsoft.com/office/drawing/2014/main" id="{2CE2609C-EB8E-0C4B-9379-5C3C2AC1526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8" name="Oval 297">
                              <a:extLst>
                                <a:ext uri="{FF2B5EF4-FFF2-40B4-BE49-F238E27FC236}">
                                  <a16:creationId xmlns:a16="http://schemas.microsoft.com/office/drawing/2014/main" id="{1C9C4CCF-E16D-374A-9BA9-718D2FAC995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Regular Pentagon 298">
                              <a:extLst>
                                <a:ext uri="{FF2B5EF4-FFF2-40B4-BE49-F238E27FC236}">
                                  <a16:creationId xmlns:a16="http://schemas.microsoft.com/office/drawing/2014/main" id="{6B78F0C1-6307-5B43-BB0D-9476A19A030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6" name="Rectangle 295">
                            <a:extLst>
                              <a:ext uri="{FF2B5EF4-FFF2-40B4-BE49-F238E27FC236}">
                                <a16:creationId xmlns:a16="http://schemas.microsoft.com/office/drawing/2014/main" id="{F83677EE-65BA-ED44-9B6D-020AF2D3D59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3" name="Group 282">
                          <a:extLst>
                            <a:ext uri="{FF2B5EF4-FFF2-40B4-BE49-F238E27FC236}">
                              <a16:creationId xmlns:a16="http://schemas.microsoft.com/office/drawing/2014/main" id="{2843FDA7-0D96-6C46-B9A3-C66B241F93CB}"/>
                            </a:ext>
                          </a:extLst>
                        </p:cNvPr>
                        <p:cNvGrpSpPr/>
                        <p:nvPr/>
                      </p:nvGrpSpPr>
                      <p:grpSpPr>
                        <a:xfrm>
                          <a:off x="6368408" y="3530909"/>
                          <a:ext cx="820133" cy="451290"/>
                          <a:chOff x="7767686" y="3460834"/>
                          <a:chExt cx="820133" cy="451290"/>
                        </a:xfrm>
                      </p:grpSpPr>
                      <p:grpSp>
                        <p:nvGrpSpPr>
                          <p:cNvPr id="290" name="Group 289">
                            <a:extLst>
                              <a:ext uri="{FF2B5EF4-FFF2-40B4-BE49-F238E27FC236}">
                                <a16:creationId xmlns:a16="http://schemas.microsoft.com/office/drawing/2014/main" id="{D8FF4DBA-83ED-E843-88E4-47C3E76D0444}"/>
                              </a:ext>
                            </a:extLst>
                          </p:cNvPr>
                          <p:cNvGrpSpPr/>
                          <p:nvPr/>
                        </p:nvGrpSpPr>
                        <p:grpSpPr>
                          <a:xfrm>
                            <a:off x="7886224" y="3590352"/>
                            <a:ext cx="583055" cy="192253"/>
                            <a:chOff x="7473651" y="4851179"/>
                            <a:chExt cx="583055" cy="192253"/>
                          </a:xfrm>
                        </p:grpSpPr>
                        <p:sp>
                          <p:nvSpPr>
                            <p:cNvPr id="292" name="Diamond 291">
                              <a:extLst>
                                <a:ext uri="{FF2B5EF4-FFF2-40B4-BE49-F238E27FC236}">
                                  <a16:creationId xmlns:a16="http://schemas.microsoft.com/office/drawing/2014/main" id="{C50B1401-8B25-5143-B203-BCA35EEA18D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3" name="Oval 292">
                              <a:extLst>
                                <a:ext uri="{FF2B5EF4-FFF2-40B4-BE49-F238E27FC236}">
                                  <a16:creationId xmlns:a16="http://schemas.microsoft.com/office/drawing/2014/main" id="{1CB2E8AC-2EB3-1D47-9353-4B66E1ED0D9E}"/>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Regular Pentagon 293">
                              <a:extLst>
                                <a:ext uri="{FF2B5EF4-FFF2-40B4-BE49-F238E27FC236}">
                                  <a16:creationId xmlns:a16="http://schemas.microsoft.com/office/drawing/2014/main" id="{92830D45-134D-8349-A9CF-76430EC3904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1" name="Rectangle 290">
                            <a:extLst>
                              <a:ext uri="{FF2B5EF4-FFF2-40B4-BE49-F238E27FC236}">
                                <a16:creationId xmlns:a16="http://schemas.microsoft.com/office/drawing/2014/main" id="{4AB0CC48-713D-374C-9FC1-E5BFDA16051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4" name="Group 283">
                          <a:extLst>
                            <a:ext uri="{FF2B5EF4-FFF2-40B4-BE49-F238E27FC236}">
                              <a16:creationId xmlns:a16="http://schemas.microsoft.com/office/drawing/2014/main" id="{94792721-0B03-AE4D-AF40-4652F6CA4AF3}"/>
                            </a:ext>
                          </a:extLst>
                        </p:cNvPr>
                        <p:cNvGrpSpPr/>
                        <p:nvPr/>
                      </p:nvGrpSpPr>
                      <p:grpSpPr>
                        <a:xfrm>
                          <a:off x="7577851" y="3534543"/>
                          <a:ext cx="820133" cy="451290"/>
                          <a:chOff x="7767686" y="3460834"/>
                          <a:chExt cx="820133" cy="451290"/>
                        </a:xfrm>
                      </p:grpSpPr>
                      <p:grpSp>
                        <p:nvGrpSpPr>
                          <p:cNvPr id="285" name="Group 284">
                            <a:extLst>
                              <a:ext uri="{FF2B5EF4-FFF2-40B4-BE49-F238E27FC236}">
                                <a16:creationId xmlns:a16="http://schemas.microsoft.com/office/drawing/2014/main" id="{1A07865C-75D6-454A-A085-B37C7A9E02B3}"/>
                              </a:ext>
                            </a:extLst>
                          </p:cNvPr>
                          <p:cNvGrpSpPr/>
                          <p:nvPr/>
                        </p:nvGrpSpPr>
                        <p:grpSpPr>
                          <a:xfrm>
                            <a:off x="7886224" y="3590352"/>
                            <a:ext cx="583055" cy="192253"/>
                            <a:chOff x="7473651" y="4851179"/>
                            <a:chExt cx="583055" cy="192253"/>
                          </a:xfrm>
                        </p:grpSpPr>
                        <p:sp>
                          <p:nvSpPr>
                            <p:cNvPr id="287" name="Diamond 286">
                              <a:extLst>
                                <a:ext uri="{FF2B5EF4-FFF2-40B4-BE49-F238E27FC236}">
                                  <a16:creationId xmlns:a16="http://schemas.microsoft.com/office/drawing/2014/main" id="{61123CE0-BDFF-174A-A192-8434955D4A6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a:extLst>
                                <a:ext uri="{FF2B5EF4-FFF2-40B4-BE49-F238E27FC236}">
                                  <a16:creationId xmlns:a16="http://schemas.microsoft.com/office/drawing/2014/main" id="{AF9B2954-E887-2241-A0B2-2F8DF724C7E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Regular Pentagon 288">
                              <a:extLst>
                                <a:ext uri="{FF2B5EF4-FFF2-40B4-BE49-F238E27FC236}">
                                  <a16:creationId xmlns:a16="http://schemas.microsoft.com/office/drawing/2014/main" id="{2DA4C5DB-6B05-4841-ADB0-0183993C23E6}"/>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Rectangle 285">
                            <a:extLst>
                              <a:ext uri="{FF2B5EF4-FFF2-40B4-BE49-F238E27FC236}">
                                <a16:creationId xmlns:a16="http://schemas.microsoft.com/office/drawing/2014/main" id="{E0ED65A1-5A8C-2C47-95AB-F79F11781BC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81" name="Rectangle 280">
                        <a:extLst>
                          <a:ext uri="{FF2B5EF4-FFF2-40B4-BE49-F238E27FC236}">
                            <a16:creationId xmlns:a16="http://schemas.microsoft.com/office/drawing/2014/main" id="{70A167F6-128A-774D-BE9B-5D08233589F8}"/>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8" name="Group 257">
                      <a:extLst>
                        <a:ext uri="{FF2B5EF4-FFF2-40B4-BE49-F238E27FC236}">
                          <a16:creationId xmlns:a16="http://schemas.microsoft.com/office/drawing/2014/main" id="{50C15802-4859-C944-9971-528C193E1F98}"/>
                        </a:ext>
                      </a:extLst>
                    </p:cNvPr>
                    <p:cNvGrpSpPr/>
                    <p:nvPr/>
                  </p:nvGrpSpPr>
                  <p:grpSpPr>
                    <a:xfrm>
                      <a:off x="8561085" y="3279070"/>
                      <a:ext cx="3241671" cy="995654"/>
                      <a:chOff x="6086997" y="3346515"/>
                      <a:chExt cx="3241671" cy="995654"/>
                    </a:xfrm>
                  </p:grpSpPr>
                  <p:grpSp>
                    <p:nvGrpSpPr>
                      <p:cNvPr id="260" name="Group 259">
                        <a:extLst>
                          <a:ext uri="{FF2B5EF4-FFF2-40B4-BE49-F238E27FC236}">
                            <a16:creationId xmlns:a16="http://schemas.microsoft.com/office/drawing/2014/main" id="{718DC4C7-AA09-C148-8A7E-5F3F211DAFA1}"/>
                          </a:ext>
                        </a:extLst>
                      </p:cNvPr>
                      <p:cNvGrpSpPr/>
                      <p:nvPr/>
                    </p:nvGrpSpPr>
                    <p:grpSpPr>
                      <a:xfrm>
                        <a:off x="6223709" y="3697789"/>
                        <a:ext cx="2968247" cy="454924"/>
                        <a:chOff x="5429737" y="3530909"/>
                        <a:chExt cx="2968247" cy="454924"/>
                      </a:xfrm>
                    </p:grpSpPr>
                    <p:grpSp>
                      <p:nvGrpSpPr>
                        <p:cNvPr id="262" name="Group 261">
                          <a:extLst>
                            <a:ext uri="{FF2B5EF4-FFF2-40B4-BE49-F238E27FC236}">
                              <a16:creationId xmlns:a16="http://schemas.microsoft.com/office/drawing/2014/main" id="{61F86B2C-D6E5-8141-9C63-368D80708F25}"/>
                            </a:ext>
                          </a:extLst>
                        </p:cNvPr>
                        <p:cNvGrpSpPr/>
                        <p:nvPr/>
                      </p:nvGrpSpPr>
                      <p:grpSpPr>
                        <a:xfrm>
                          <a:off x="5429737" y="3530909"/>
                          <a:ext cx="820133" cy="451290"/>
                          <a:chOff x="7767686" y="3460834"/>
                          <a:chExt cx="820133" cy="451290"/>
                        </a:xfrm>
                      </p:grpSpPr>
                      <p:grpSp>
                        <p:nvGrpSpPr>
                          <p:cNvPr id="275" name="Group 274">
                            <a:extLst>
                              <a:ext uri="{FF2B5EF4-FFF2-40B4-BE49-F238E27FC236}">
                                <a16:creationId xmlns:a16="http://schemas.microsoft.com/office/drawing/2014/main" id="{3239FF0C-529E-DD40-9E0E-0329443E8DA3}"/>
                              </a:ext>
                            </a:extLst>
                          </p:cNvPr>
                          <p:cNvGrpSpPr/>
                          <p:nvPr/>
                        </p:nvGrpSpPr>
                        <p:grpSpPr>
                          <a:xfrm>
                            <a:off x="7886224" y="3590352"/>
                            <a:ext cx="583055" cy="192253"/>
                            <a:chOff x="7473651" y="4851179"/>
                            <a:chExt cx="583055" cy="192253"/>
                          </a:xfrm>
                        </p:grpSpPr>
                        <p:sp>
                          <p:nvSpPr>
                            <p:cNvPr id="277" name="Diamond 276">
                              <a:extLst>
                                <a:ext uri="{FF2B5EF4-FFF2-40B4-BE49-F238E27FC236}">
                                  <a16:creationId xmlns:a16="http://schemas.microsoft.com/office/drawing/2014/main" id="{B84BE248-2A1B-334E-85E0-E55875AAC07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Oval 277">
                              <a:extLst>
                                <a:ext uri="{FF2B5EF4-FFF2-40B4-BE49-F238E27FC236}">
                                  <a16:creationId xmlns:a16="http://schemas.microsoft.com/office/drawing/2014/main" id="{AD4DD985-9052-3D4F-A574-14575F56F1BB}"/>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egular Pentagon 278">
                              <a:extLst>
                                <a:ext uri="{FF2B5EF4-FFF2-40B4-BE49-F238E27FC236}">
                                  <a16:creationId xmlns:a16="http://schemas.microsoft.com/office/drawing/2014/main" id="{E4871879-EF82-0048-AA9E-ECD8B7938C10}"/>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6" name="Rectangle 275">
                            <a:extLst>
                              <a:ext uri="{FF2B5EF4-FFF2-40B4-BE49-F238E27FC236}">
                                <a16:creationId xmlns:a16="http://schemas.microsoft.com/office/drawing/2014/main" id="{2A040940-B84A-6D42-B9E1-81EF0FB4EDD1}"/>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3" name="Group 262">
                          <a:extLst>
                            <a:ext uri="{FF2B5EF4-FFF2-40B4-BE49-F238E27FC236}">
                              <a16:creationId xmlns:a16="http://schemas.microsoft.com/office/drawing/2014/main" id="{14829EF3-99A6-C940-B2F2-12591630E25C}"/>
                            </a:ext>
                          </a:extLst>
                        </p:cNvPr>
                        <p:cNvGrpSpPr/>
                        <p:nvPr/>
                      </p:nvGrpSpPr>
                      <p:grpSpPr>
                        <a:xfrm>
                          <a:off x="6368408" y="3530909"/>
                          <a:ext cx="820133" cy="451290"/>
                          <a:chOff x="7767686" y="3460834"/>
                          <a:chExt cx="820133" cy="451290"/>
                        </a:xfrm>
                      </p:grpSpPr>
                      <p:grpSp>
                        <p:nvGrpSpPr>
                          <p:cNvPr id="270" name="Group 269">
                            <a:extLst>
                              <a:ext uri="{FF2B5EF4-FFF2-40B4-BE49-F238E27FC236}">
                                <a16:creationId xmlns:a16="http://schemas.microsoft.com/office/drawing/2014/main" id="{5367F0CE-80DE-9646-A214-3474F360899C}"/>
                              </a:ext>
                            </a:extLst>
                          </p:cNvPr>
                          <p:cNvGrpSpPr/>
                          <p:nvPr/>
                        </p:nvGrpSpPr>
                        <p:grpSpPr>
                          <a:xfrm>
                            <a:off x="7886224" y="3590352"/>
                            <a:ext cx="583055" cy="192253"/>
                            <a:chOff x="7473651" y="4851179"/>
                            <a:chExt cx="583055" cy="192253"/>
                          </a:xfrm>
                        </p:grpSpPr>
                        <p:sp>
                          <p:nvSpPr>
                            <p:cNvPr id="272" name="Diamond 271">
                              <a:extLst>
                                <a:ext uri="{FF2B5EF4-FFF2-40B4-BE49-F238E27FC236}">
                                  <a16:creationId xmlns:a16="http://schemas.microsoft.com/office/drawing/2014/main" id="{497A58EE-379F-2A4F-8F64-E88A944E4DD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DDBF2CF9-3143-274B-B4B7-F12BD3A0BE92}"/>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gular Pentagon 273">
                              <a:extLst>
                                <a:ext uri="{FF2B5EF4-FFF2-40B4-BE49-F238E27FC236}">
                                  <a16:creationId xmlns:a16="http://schemas.microsoft.com/office/drawing/2014/main" id="{8C362DE7-4A79-0547-951C-A02A261201D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1" name="Rectangle 270">
                            <a:extLst>
                              <a:ext uri="{FF2B5EF4-FFF2-40B4-BE49-F238E27FC236}">
                                <a16:creationId xmlns:a16="http://schemas.microsoft.com/office/drawing/2014/main" id="{05F68DBF-6168-F740-8256-BF73BE34B0FD}"/>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4" name="Group 263">
                          <a:extLst>
                            <a:ext uri="{FF2B5EF4-FFF2-40B4-BE49-F238E27FC236}">
                              <a16:creationId xmlns:a16="http://schemas.microsoft.com/office/drawing/2014/main" id="{25673289-5433-7448-AD04-6E8D8FCCB0CB}"/>
                            </a:ext>
                          </a:extLst>
                        </p:cNvPr>
                        <p:cNvGrpSpPr/>
                        <p:nvPr/>
                      </p:nvGrpSpPr>
                      <p:grpSpPr>
                        <a:xfrm>
                          <a:off x="7577851" y="3534543"/>
                          <a:ext cx="820133" cy="451290"/>
                          <a:chOff x="7767686" y="3460834"/>
                          <a:chExt cx="820133" cy="451290"/>
                        </a:xfrm>
                      </p:grpSpPr>
                      <p:grpSp>
                        <p:nvGrpSpPr>
                          <p:cNvPr id="265" name="Group 264">
                            <a:extLst>
                              <a:ext uri="{FF2B5EF4-FFF2-40B4-BE49-F238E27FC236}">
                                <a16:creationId xmlns:a16="http://schemas.microsoft.com/office/drawing/2014/main" id="{98BF9EA7-A5E4-ED46-A7DE-33A354130DBC}"/>
                              </a:ext>
                            </a:extLst>
                          </p:cNvPr>
                          <p:cNvGrpSpPr/>
                          <p:nvPr/>
                        </p:nvGrpSpPr>
                        <p:grpSpPr>
                          <a:xfrm>
                            <a:off x="7886224" y="3590352"/>
                            <a:ext cx="583055" cy="192253"/>
                            <a:chOff x="7473651" y="4851179"/>
                            <a:chExt cx="583055" cy="192253"/>
                          </a:xfrm>
                        </p:grpSpPr>
                        <p:sp>
                          <p:nvSpPr>
                            <p:cNvPr id="267" name="Diamond 266">
                              <a:extLst>
                                <a:ext uri="{FF2B5EF4-FFF2-40B4-BE49-F238E27FC236}">
                                  <a16:creationId xmlns:a16="http://schemas.microsoft.com/office/drawing/2014/main" id="{9E8A6BAD-0FA5-2E4A-8561-0E0CAC29B24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7C211698-7EDB-0545-B803-0F8CE7CF9C85}"/>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egular Pentagon 268">
                              <a:extLst>
                                <a:ext uri="{FF2B5EF4-FFF2-40B4-BE49-F238E27FC236}">
                                  <a16:creationId xmlns:a16="http://schemas.microsoft.com/office/drawing/2014/main" id="{2C9A90D4-4AAF-AB4D-BE14-892099EAEC0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6" name="Rectangle 265">
                            <a:extLst>
                              <a:ext uri="{FF2B5EF4-FFF2-40B4-BE49-F238E27FC236}">
                                <a16:creationId xmlns:a16="http://schemas.microsoft.com/office/drawing/2014/main" id="{D992A028-B99C-F947-B1D7-5DBB6116CFC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61" name="Rectangle 260">
                        <a:extLst>
                          <a:ext uri="{FF2B5EF4-FFF2-40B4-BE49-F238E27FC236}">
                            <a16:creationId xmlns:a16="http://schemas.microsoft.com/office/drawing/2014/main" id="{CB358442-8348-3948-AFAC-3E46DFA76D8A}"/>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59" name="Straight Arrow Connector 258">
                      <a:extLst>
                        <a:ext uri="{FF2B5EF4-FFF2-40B4-BE49-F238E27FC236}">
                          <a16:creationId xmlns:a16="http://schemas.microsoft.com/office/drawing/2014/main" id="{291EBB6A-F965-8E4D-87D1-5829F3039CB4}"/>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56" name="Rectangle 255">
                    <a:extLst>
                      <a:ext uri="{FF2B5EF4-FFF2-40B4-BE49-F238E27FC236}">
                        <a16:creationId xmlns:a16="http://schemas.microsoft.com/office/drawing/2014/main" id="{64E1CBB2-BAA2-5A4D-90E0-D4E8457AF8EB}"/>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9" name="Group 158">
                  <a:extLst>
                    <a:ext uri="{FF2B5EF4-FFF2-40B4-BE49-F238E27FC236}">
                      <a16:creationId xmlns:a16="http://schemas.microsoft.com/office/drawing/2014/main" id="{5A98CAC5-97A7-2244-9A11-4BD21E9DF644}"/>
                    </a:ext>
                  </a:extLst>
                </p:cNvPr>
                <p:cNvGrpSpPr/>
                <p:nvPr/>
              </p:nvGrpSpPr>
              <p:grpSpPr>
                <a:xfrm>
                  <a:off x="5326300" y="8012110"/>
                  <a:ext cx="7573171" cy="1564850"/>
                  <a:chOff x="4370590" y="4600280"/>
                  <a:chExt cx="7573171" cy="1564850"/>
                </a:xfrm>
              </p:grpSpPr>
              <p:grpSp>
                <p:nvGrpSpPr>
                  <p:cNvPr id="210" name="Group 209">
                    <a:extLst>
                      <a:ext uri="{FF2B5EF4-FFF2-40B4-BE49-F238E27FC236}">
                        <a16:creationId xmlns:a16="http://schemas.microsoft.com/office/drawing/2014/main" id="{FB7C6E2E-FD90-2C4F-9489-151C5D69DED3}"/>
                      </a:ext>
                    </a:extLst>
                  </p:cNvPr>
                  <p:cNvGrpSpPr/>
                  <p:nvPr/>
                </p:nvGrpSpPr>
                <p:grpSpPr>
                  <a:xfrm>
                    <a:off x="4568718" y="4971722"/>
                    <a:ext cx="7176914" cy="995654"/>
                    <a:chOff x="4625842" y="3279070"/>
                    <a:chExt cx="7176914" cy="995654"/>
                  </a:xfrm>
                </p:grpSpPr>
                <p:grpSp>
                  <p:nvGrpSpPr>
                    <p:cNvPr id="212" name="Group 211">
                      <a:extLst>
                        <a:ext uri="{FF2B5EF4-FFF2-40B4-BE49-F238E27FC236}">
                          <a16:creationId xmlns:a16="http://schemas.microsoft.com/office/drawing/2014/main" id="{AA125D6C-254D-3D4F-B2BC-651108025FC5}"/>
                        </a:ext>
                      </a:extLst>
                    </p:cNvPr>
                    <p:cNvGrpSpPr/>
                    <p:nvPr/>
                  </p:nvGrpSpPr>
                  <p:grpSpPr>
                    <a:xfrm>
                      <a:off x="4625842" y="3279070"/>
                      <a:ext cx="3241671" cy="995654"/>
                      <a:chOff x="6086997" y="3346515"/>
                      <a:chExt cx="3241671" cy="995654"/>
                    </a:xfrm>
                  </p:grpSpPr>
                  <p:grpSp>
                    <p:nvGrpSpPr>
                      <p:cNvPr id="235" name="Group 234">
                        <a:extLst>
                          <a:ext uri="{FF2B5EF4-FFF2-40B4-BE49-F238E27FC236}">
                            <a16:creationId xmlns:a16="http://schemas.microsoft.com/office/drawing/2014/main" id="{9187EC2B-2E56-F442-9FDC-4740C5A33AE6}"/>
                          </a:ext>
                        </a:extLst>
                      </p:cNvPr>
                      <p:cNvGrpSpPr/>
                      <p:nvPr/>
                    </p:nvGrpSpPr>
                    <p:grpSpPr>
                      <a:xfrm>
                        <a:off x="6223709" y="3697789"/>
                        <a:ext cx="2968247" cy="454924"/>
                        <a:chOff x="5429737" y="3530909"/>
                        <a:chExt cx="2968247" cy="454924"/>
                      </a:xfrm>
                    </p:grpSpPr>
                    <p:grpSp>
                      <p:nvGrpSpPr>
                        <p:cNvPr id="237" name="Group 236">
                          <a:extLst>
                            <a:ext uri="{FF2B5EF4-FFF2-40B4-BE49-F238E27FC236}">
                              <a16:creationId xmlns:a16="http://schemas.microsoft.com/office/drawing/2014/main" id="{0E283681-A732-8B46-B1A1-5B7DD4F9D507}"/>
                            </a:ext>
                          </a:extLst>
                        </p:cNvPr>
                        <p:cNvGrpSpPr/>
                        <p:nvPr/>
                      </p:nvGrpSpPr>
                      <p:grpSpPr>
                        <a:xfrm>
                          <a:off x="5429737" y="3530909"/>
                          <a:ext cx="820133" cy="451290"/>
                          <a:chOff x="7767686" y="3460834"/>
                          <a:chExt cx="820133" cy="451290"/>
                        </a:xfrm>
                      </p:grpSpPr>
                      <p:grpSp>
                        <p:nvGrpSpPr>
                          <p:cNvPr id="250" name="Group 249">
                            <a:extLst>
                              <a:ext uri="{FF2B5EF4-FFF2-40B4-BE49-F238E27FC236}">
                                <a16:creationId xmlns:a16="http://schemas.microsoft.com/office/drawing/2014/main" id="{AA82B54D-4BCA-D540-B46B-73100993071E}"/>
                              </a:ext>
                            </a:extLst>
                          </p:cNvPr>
                          <p:cNvGrpSpPr/>
                          <p:nvPr/>
                        </p:nvGrpSpPr>
                        <p:grpSpPr>
                          <a:xfrm>
                            <a:off x="7886224" y="3590352"/>
                            <a:ext cx="583055" cy="192253"/>
                            <a:chOff x="7473651" y="4851179"/>
                            <a:chExt cx="583055" cy="192253"/>
                          </a:xfrm>
                        </p:grpSpPr>
                        <p:sp>
                          <p:nvSpPr>
                            <p:cNvPr id="252" name="Diamond 251">
                              <a:extLst>
                                <a:ext uri="{FF2B5EF4-FFF2-40B4-BE49-F238E27FC236}">
                                  <a16:creationId xmlns:a16="http://schemas.microsoft.com/office/drawing/2014/main" id="{0470F456-9BD5-9B41-BE8A-382D0721E13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a:extLst>
                                <a:ext uri="{FF2B5EF4-FFF2-40B4-BE49-F238E27FC236}">
                                  <a16:creationId xmlns:a16="http://schemas.microsoft.com/office/drawing/2014/main" id="{2B90A2D7-D33D-1F4A-9A79-052F29944F4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Regular Pentagon 253">
                              <a:extLst>
                                <a:ext uri="{FF2B5EF4-FFF2-40B4-BE49-F238E27FC236}">
                                  <a16:creationId xmlns:a16="http://schemas.microsoft.com/office/drawing/2014/main" id="{4C3BA5E0-01FC-2F4A-8186-74BAEA85115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1" name="Rectangle 250">
                            <a:extLst>
                              <a:ext uri="{FF2B5EF4-FFF2-40B4-BE49-F238E27FC236}">
                                <a16:creationId xmlns:a16="http://schemas.microsoft.com/office/drawing/2014/main" id="{12739827-C561-304E-A0BA-C9FCC273AFDE}"/>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8" name="Group 237">
                          <a:extLst>
                            <a:ext uri="{FF2B5EF4-FFF2-40B4-BE49-F238E27FC236}">
                              <a16:creationId xmlns:a16="http://schemas.microsoft.com/office/drawing/2014/main" id="{7BC4CFCA-75D9-3C47-AA96-B9C69FDA2B9F}"/>
                            </a:ext>
                          </a:extLst>
                        </p:cNvPr>
                        <p:cNvGrpSpPr/>
                        <p:nvPr/>
                      </p:nvGrpSpPr>
                      <p:grpSpPr>
                        <a:xfrm>
                          <a:off x="6368408" y="3530909"/>
                          <a:ext cx="820133" cy="451290"/>
                          <a:chOff x="7767686" y="3460834"/>
                          <a:chExt cx="820133" cy="451290"/>
                        </a:xfrm>
                      </p:grpSpPr>
                      <p:grpSp>
                        <p:nvGrpSpPr>
                          <p:cNvPr id="245" name="Group 244">
                            <a:extLst>
                              <a:ext uri="{FF2B5EF4-FFF2-40B4-BE49-F238E27FC236}">
                                <a16:creationId xmlns:a16="http://schemas.microsoft.com/office/drawing/2014/main" id="{184FC9D1-C727-3844-B798-4AC463D0B3C8}"/>
                              </a:ext>
                            </a:extLst>
                          </p:cNvPr>
                          <p:cNvGrpSpPr/>
                          <p:nvPr/>
                        </p:nvGrpSpPr>
                        <p:grpSpPr>
                          <a:xfrm>
                            <a:off x="7886224" y="3590352"/>
                            <a:ext cx="583055" cy="192253"/>
                            <a:chOff x="7473651" y="4851179"/>
                            <a:chExt cx="583055" cy="192253"/>
                          </a:xfrm>
                        </p:grpSpPr>
                        <p:sp>
                          <p:nvSpPr>
                            <p:cNvPr id="247" name="Diamond 246">
                              <a:extLst>
                                <a:ext uri="{FF2B5EF4-FFF2-40B4-BE49-F238E27FC236}">
                                  <a16:creationId xmlns:a16="http://schemas.microsoft.com/office/drawing/2014/main" id="{D397DEB9-AFFB-9F48-8C3E-0AED3404FD8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Oval 247">
                              <a:extLst>
                                <a:ext uri="{FF2B5EF4-FFF2-40B4-BE49-F238E27FC236}">
                                  <a16:creationId xmlns:a16="http://schemas.microsoft.com/office/drawing/2014/main" id="{1465015C-D480-EF49-ABF3-9A15B0284CB7}"/>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Regular Pentagon 248">
                              <a:extLst>
                                <a:ext uri="{FF2B5EF4-FFF2-40B4-BE49-F238E27FC236}">
                                  <a16:creationId xmlns:a16="http://schemas.microsoft.com/office/drawing/2014/main" id="{28D21892-8321-0446-8BCB-48FFC2EB5AD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6" name="Rectangle 245">
                            <a:extLst>
                              <a:ext uri="{FF2B5EF4-FFF2-40B4-BE49-F238E27FC236}">
                                <a16:creationId xmlns:a16="http://schemas.microsoft.com/office/drawing/2014/main" id="{75C0643C-405A-3840-B91F-4E108FCA9BD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50F4DCBE-3C44-0842-BDB0-F5951BB8F4B6}"/>
                            </a:ext>
                          </a:extLst>
                        </p:cNvPr>
                        <p:cNvGrpSpPr/>
                        <p:nvPr/>
                      </p:nvGrpSpPr>
                      <p:grpSpPr>
                        <a:xfrm>
                          <a:off x="7577851" y="3534543"/>
                          <a:ext cx="820133" cy="451290"/>
                          <a:chOff x="7767686" y="3460834"/>
                          <a:chExt cx="820133" cy="451290"/>
                        </a:xfrm>
                      </p:grpSpPr>
                      <p:grpSp>
                        <p:nvGrpSpPr>
                          <p:cNvPr id="240" name="Group 239">
                            <a:extLst>
                              <a:ext uri="{FF2B5EF4-FFF2-40B4-BE49-F238E27FC236}">
                                <a16:creationId xmlns:a16="http://schemas.microsoft.com/office/drawing/2014/main" id="{C6EE6B99-912C-EF45-B467-4C98AABD5DB6}"/>
                              </a:ext>
                            </a:extLst>
                          </p:cNvPr>
                          <p:cNvGrpSpPr/>
                          <p:nvPr/>
                        </p:nvGrpSpPr>
                        <p:grpSpPr>
                          <a:xfrm>
                            <a:off x="7886224" y="3590352"/>
                            <a:ext cx="583055" cy="192253"/>
                            <a:chOff x="7473651" y="4851179"/>
                            <a:chExt cx="583055" cy="192253"/>
                          </a:xfrm>
                        </p:grpSpPr>
                        <p:sp>
                          <p:nvSpPr>
                            <p:cNvPr id="242" name="Diamond 241">
                              <a:extLst>
                                <a:ext uri="{FF2B5EF4-FFF2-40B4-BE49-F238E27FC236}">
                                  <a16:creationId xmlns:a16="http://schemas.microsoft.com/office/drawing/2014/main" id="{2E49F0F2-2806-5448-A9EB-2C5AD597A38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Oval 242">
                              <a:extLst>
                                <a:ext uri="{FF2B5EF4-FFF2-40B4-BE49-F238E27FC236}">
                                  <a16:creationId xmlns:a16="http://schemas.microsoft.com/office/drawing/2014/main" id="{D9870637-EDC3-3247-8E54-4A41A0E631E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Regular Pentagon 243">
                              <a:extLst>
                                <a:ext uri="{FF2B5EF4-FFF2-40B4-BE49-F238E27FC236}">
                                  <a16:creationId xmlns:a16="http://schemas.microsoft.com/office/drawing/2014/main" id="{A71515C6-18ED-1441-BEA5-845F05E66910}"/>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1" name="Rectangle 240">
                            <a:extLst>
                              <a:ext uri="{FF2B5EF4-FFF2-40B4-BE49-F238E27FC236}">
                                <a16:creationId xmlns:a16="http://schemas.microsoft.com/office/drawing/2014/main" id="{64AF2424-78B9-044C-A8D1-86DE5815271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6" name="Rectangle 235">
                        <a:extLst>
                          <a:ext uri="{FF2B5EF4-FFF2-40B4-BE49-F238E27FC236}">
                            <a16:creationId xmlns:a16="http://schemas.microsoft.com/office/drawing/2014/main" id="{EC3A5860-EFFF-D74E-9E4B-9102D3C8A9AA}"/>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3" name="Group 212">
                      <a:extLst>
                        <a:ext uri="{FF2B5EF4-FFF2-40B4-BE49-F238E27FC236}">
                          <a16:creationId xmlns:a16="http://schemas.microsoft.com/office/drawing/2014/main" id="{32B3805F-66CC-7C49-A9BD-9756356DE246}"/>
                        </a:ext>
                      </a:extLst>
                    </p:cNvPr>
                    <p:cNvGrpSpPr/>
                    <p:nvPr/>
                  </p:nvGrpSpPr>
                  <p:grpSpPr>
                    <a:xfrm>
                      <a:off x="8561085" y="3279070"/>
                      <a:ext cx="3241671" cy="995654"/>
                      <a:chOff x="6086997" y="3346515"/>
                      <a:chExt cx="3241671" cy="995654"/>
                    </a:xfrm>
                  </p:grpSpPr>
                  <p:grpSp>
                    <p:nvGrpSpPr>
                      <p:cNvPr id="215" name="Group 214">
                        <a:extLst>
                          <a:ext uri="{FF2B5EF4-FFF2-40B4-BE49-F238E27FC236}">
                            <a16:creationId xmlns:a16="http://schemas.microsoft.com/office/drawing/2014/main" id="{22F4843A-2F39-7C47-909D-CED54EF3EE7E}"/>
                          </a:ext>
                        </a:extLst>
                      </p:cNvPr>
                      <p:cNvGrpSpPr/>
                      <p:nvPr/>
                    </p:nvGrpSpPr>
                    <p:grpSpPr>
                      <a:xfrm>
                        <a:off x="6223709" y="3697789"/>
                        <a:ext cx="2968247" cy="454924"/>
                        <a:chOff x="5429737" y="3530909"/>
                        <a:chExt cx="2968247" cy="454924"/>
                      </a:xfrm>
                    </p:grpSpPr>
                    <p:grpSp>
                      <p:nvGrpSpPr>
                        <p:cNvPr id="217" name="Group 216">
                          <a:extLst>
                            <a:ext uri="{FF2B5EF4-FFF2-40B4-BE49-F238E27FC236}">
                              <a16:creationId xmlns:a16="http://schemas.microsoft.com/office/drawing/2014/main" id="{5C619C84-70B8-344D-941A-6DA09A805DC5}"/>
                            </a:ext>
                          </a:extLst>
                        </p:cNvPr>
                        <p:cNvGrpSpPr/>
                        <p:nvPr/>
                      </p:nvGrpSpPr>
                      <p:grpSpPr>
                        <a:xfrm>
                          <a:off x="5429737" y="3530909"/>
                          <a:ext cx="820133" cy="451290"/>
                          <a:chOff x="7767686" y="3460834"/>
                          <a:chExt cx="820133" cy="451290"/>
                        </a:xfrm>
                      </p:grpSpPr>
                      <p:grpSp>
                        <p:nvGrpSpPr>
                          <p:cNvPr id="230" name="Group 229">
                            <a:extLst>
                              <a:ext uri="{FF2B5EF4-FFF2-40B4-BE49-F238E27FC236}">
                                <a16:creationId xmlns:a16="http://schemas.microsoft.com/office/drawing/2014/main" id="{698D8B7D-0A36-9E4C-A82F-14D5F4B1049B}"/>
                              </a:ext>
                            </a:extLst>
                          </p:cNvPr>
                          <p:cNvGrpSpPr/>
                          <p:nvPr/>
                        </p:nvGrpSpPr>
                        <p:grpSpPr>
                          <a:xfrm>
                            <a:off x="7886224" y="3590352"/>
                            <a:ext cx="583055" cy="192253"/>
                            <a:chOff x="7473651" y="4851179"/>
                            <a:chExt cx="583055" cy="192253"/>
                          </a:xfrm>
                        </p:grpSpPr>
                        <p:sp>
                          <p:nvSpPr>
                            <p:cNvPr id="232" name="Diamond 231">
                              <a:extLst>
                                <a:ext uri="{FF2B5EF4-FFF2-40B4-BE49-F238E27FC236}">
                                  <a16:creationId xmlns:a16="http://schemas.microsoft.com/office/drawing/2014/main" id="{FCC07C8B-C073-7441-837E-7B3F73D2392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a:extLst>
                                <a:ext uri="{FF2B5EF4-FFF2-40B4-BE49-F238E27FC236}">
                                  <a16:creationId xmlns:a16="http://schemas.microsoft.com/office/drawing/2014/main" id="{97A69E7B-8E83-3A43-89B6-93B16069B12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Regular Pentagon 233">
                              <a:extLst>
                                <a:ext uri="{FF2B5EF4-FFF2-40B4-BE49-F238E27FC236}">
                                  <a16:creationId xmlns:a16="http://schemas.microsoft.com/office/drawing/2014/main" id="{4D39E679-2EC7-3B49-8D45-238FE449095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1" name="Rectangle 230">
                            <a:extLst>
                              <a:ext uri="{FF2B5EF4-FFF2-40B4-BE49-F238E27FC236}">
                                <a16:creationId xmlns:a16="http://schemas.microsoft.com/office/drawing/2014/main" id="{1B3A7D78-6CCD-F34E-9D95-C05C0C19054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8" name="Group 217">
                          <a:extLst>
                            <a:ext uri="{FF2B5EF4-FFF2-40B4-BE49-F238E27FC236}">
                              <a16:creationId xmlns:a16="http://schemas.microsoft.com/office/drawing/2014/main" id="{6F985761-47A7-984E-93BB-67A251144DA8}"/>
                            </a:ext>
                          </a:extLst>
                        </p:cNvPr>
                        <p:cNvGrpSpPr/>
                        <p:nvPr/>
                      </p:nvGrpSpPr>
                      <p:grpSpPr>
                        <a:xfrm>
                          <a:off x="6368408" y="3530909"/>
                          <a:ext cx="820133" cy="451290"/>
                          <a:chOff x="7767686" y="3460834"/>
                          <a:chExt cx="820133" cy="451290"/>
                        </a:xfrm>
                      </p:grpSpPr>
                      <p:grpSp>
                        <p:nvGrpSpPr>
                          <p:cNvPr id="225" name="Group 224">
                            <a:extLst>
                              <a:ext uri="{FF2B5EF4-FFF2-40B4-BE49-F238E27FC236}">
                                <a16:creationId xmlns:a16="http://schemas.microsoft.com/office/drawing/2014/main" id="{A737C905-FA6C-9A48-83BD-5D0809A3BBD7}"/>
                              </a:ext>
                            </a:extLst>
                          </p:cNvPr>
                          <p:cNvGrpSpPr/>
                          <p:nvPr/>
                        </p:nvGrpSpPr>
                        <p:grpSpPr>
                          <a:xfrm>
                            <a:off x="7886224" y="3590352"/>
                            <a:ext cx="583055" cy="192253"/>
                            <a:chOff x="7473651" y="4851179"/>
                            <a:chExt cx="583055" cy="192253"/>
                          </a:xfrm>
                        </p:grpSpPr>
                        <p:sp>
                          <p:nvSpPr>
                            <p:cNvPr id="227" name="Diamond 226">
                              <a:extLst>
                                <a:ext uri="{FF2B5EF4-FFF2-40B4-BE49-F238E27FC236}">
                                  <a16:creationId xmlns:a16="http://schemas.microsoft.com/office/drawing/2014/main" id="{A23C357E-5201-4741-B6F0-0AEA27D150A8}"/>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id="{2C359062-736F-1F4A-ADBD-451C45CD87C6}"/>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gular Pentagon 228">
                              <a:extLst>
                                <a:ext uri="{FF2B5EF4-FFF2-40B4-BE49-F238E27FC236}">
                                  <a16:creationId xmlns:a16="http://schemas.microsoft.com/office/drawing/2014/main" id="{0B8A41B8-15CF-514F-8174-5B167A0E503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6" name="Rectangle 225">
                            <a:extLst>
                              <a:ext uri="{FF2B5EF4-FFF2-40B4-BE49-F238E27FC236}">
                                <a16:creationId xmlns:a16="http://schemas.microsoft.com/office/drawing/2014/main" id="{C4F47B91-006A-324B-AEE4-BDF965A41D7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9" name="Group 218">
                          <a:extLst>
                            <a:ext uri="{FF2B5EF4-FFF2-40B4-BE49-F238E27FC236}">
                              <a16:creationId xmlns:a16="http://schemas.microsoft.com/office/drawing/2014/main" id="{4D577FCF-5ACA-E348-99AC-267AC5A96365}"/>
                            </a:ext>
                          </a:extLst>
                        </p:cNvPr>
                        <p:cNvGrpSpPr/>
                        <p:nvPr/>
                      </p:nvGrpSpPr>
                      <p:grpSpPr>
                        <a:xfrm>
                          <a:off x="7577851" y="3534543"/>
                          <a:ext cx="820133" cy="451290"/>
                          <a:chOff x="7767686" y="3460834"/>
                          <a:chExt cx="820133" cy="451290"/>
                        </a:xfrm>
                      </p:grpSpPr>
                      <p:grpSp>
                        <p:nvGrpSpPr>
                          <p:cNvPr id="220" name="Group 219">
                            <a:extLst>
                              <a:ext uri="{FF2B5EF4-FFF2-40B4-BE49-F238E27FC236}">
                                <a16:creationId xmlns:a16="http://schemas.microsoft.com/office/drawing/2014/main" id="{2E310D14-6AF7-3B4C-8BD0-61F564B64595}"/>
                              </a:ext>
                            </a:extLst>
                          </p:cNvPr>
                          <p:cNvGrpSpPr/>
                          <p:nvPr/>
                        </p:nvGrpSpPr>
                        <p:grpSpPr>
                          <a:xfrm>
                            <a:off x="7886224" y="3590352"/>
                            <a:ext cx="583055" cy="192253"/>
                            <a:chOff x="7473651" y="4851179"/>
                            <a:chExt cx="583055" cy="192253"/>
                          </a:xfrm>
                        </p:grpSpPr>
                        <p:sp>
                          <p:nvSpPr>
                            <p:cNvPr id="222" name="Diamond 221">
                              <a:extLst>
                                <a:ext uri="{FF2B5EF4-FFF2-40B4-BE49-F238E27FC236}">
                                  <a16:creationId xmlns:a16="http://schemas.microsoft.com/office/drawing/2014/main" id="{5390FFF2-3C7C-7B4C-8038-FDA6954407B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81384DFC-FD77-4B4F-A3B1-4013FD3B56A7}"/>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gular Pentagon 223">
                              <a:extLst>
                                <a:ext uri="{FF2B5EF4-FFF2-40B4-BE49-F238E27FC236}">
                                  <a16:creationId xmlns:a16="http://schemas.microsoft.com/office/drawing/2014/main" id="{A8FE9A2F-8665-5640-8ED4-65D189E3087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1" name="Rectangle 220">
                            <a:extLst>
                              <a:ext uri="{FF2B5EF4-FFF2-40B4-BE49-F238E27FC236}">
                                <a16:creationId xmlns:a16="http://schemas.microsoft.com/office/drawing/2014/main" id="{32710568-A72F-CA44-BC3C-861B56D68E8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16" name="Rectangle 215">
                        <a:extLst>
                          <a:ext uri="{FF2B5EF4-FFF2-40B4-BE49-F238E27FC236}">
                            <a16:creationId xmlns:a16="http://schemas.microsoft.com/office/drawing/2014/main" id="{4AA4183F-A04A-ED4E-82DD-1B82D5CDAC67}"/>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4" name="Straight Arrow Connector 213">
                      <a:extLst>
                        <a:ext uri="{FF2B5EF4-FFF2-40B4-BE49-F238E27FC236}">
                          <a16:creationId xmlns:a16="http://schemas.microsoft.com/office/drawing/2014/main" id="{1DD1242B-7F04-514F-B85B-3A38D430ECA6}"/>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11" name="Rectangle 210">
                    <a:extLst>
                      <a:ext uri="{FF2B5EF4-FFF2-40B4-BE49-F238E27FC236}">
                        <a16:creationId xmlns:a16="http://schemas.microsoft.com/office/drawing/2014/main" id="{F1E1198E-918C-8246-8309-B8257FBF72B7}"/>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60" name="Group 159">
                  <a:extLst>
                    <a:ext uri="{FF2B5EF4-FFF2-40B4-BE49-F238E27FC236}">
                      <a16:creationId xmlns:a16="http://schemas.microsoft.com/office/drawing/2014/main" id="{8170876A-1E5A-5D45-94A4-AED99ED095B3}"/>
                    </a:ext>
                  </a:extLst>
                </p:cNvPr>
                <p:cNvGrpSpPr/>
                <p:nvPr/>
              </p:nvGrpSpPr>
              <p:grpSpPr>
                <a:xfrm>
                  <a:off x="13870529" y="5689202"/>
                  <a:ext cx="3616382" cy="1564850"/>
                  <a:chOff x="7860562" y="8089538"/>
                  <a:chExt cx="3616382" cy="1564850"/>
                </a:xfrm>
              </p:grpSpPr>
              <p:grpSp>
                <p:nvGrpSpPr>
                  <p:cNvPr id="188" name="Group 187">
                    <a:extLst>
                      <a:ext uri="{FF2B5EF4-FFF2-40B4-BE49-F238E27FC236}">
                        <a16:creationId xmlns:a16="http://schemas.microsoft.com/office/drawing/2014/main" id="{B5CE1F74-1DC7-7A48-8469-7721396C0825}"/>
                      </a:ext>
                    </a:extLst>
                  </p:cNvPr>
                  <p:cNvGrpSpPr/>
                  <p:nvPr/>
                </p:nvGrpSpPr>
                <p:grpSpPr>
                  <a:xfrm>
                    <a:off x="8047918" y="8460980"/>
                    <a:ext cx="3241671" cy="995654"/>
                    <a:chOff x="6086997" y="3346515"/>
                    <a:chExt cx="3241671" cy="995654"/>
                  </a:xfrm>
                </p:grpSpPr>
                <p:grpSp>
                  <p:nvGrpSpPr>
                    <p:cNvPr id="190" name="Group 189">
                      <a:extLst>
                        <a:ext uri="{FF2B5EF4-FFF2-40B4-BE49-F238E27FC236}">
                          <a16:creationId xmlns:a16="http://schemas.microsoft.com/office/drawing/2014/main" id="{58350522-7BEB-0240-B253-7124C29CFE2B}"/>
                        </a:ext>
                      </a:extLst>
                    </p:cNvPr>
                    <p:cNvGrpSpPr/>
                    <p:nvPr/>
                  </p:nvGrpSpPr>
                  <p:grpSpPr>
                    <a:xfrm>
                      <a:off x="6223709" y="3697789"/>
                      <a:ext cx="2968247" cy="454924"/>
                      <a:chOff x="5429737" y="3530909"/>
                      <a:chExt cx="2968247" cy="454924"/>
                    </a:xfrm>
                  </p:grpSpPr>
                  <p:grpSp>
                    <p:nvGrpSpPr>
                      <p:cNvPr id="192" name="Group 191">
                        <a:extLst>
                          <a:ext uri="{FF2B5EF4-FFF2-40B4-BE49-F238E27FC236}">
                            <a16:creationId xmlns:a16="http://schemas.microsoft.com/office/drawing/2014/main" id="{8F4FC2D1-217F-244D-B7F3-A13C02E093BE}"/>
                          </a:ext>
                        </a:extLst>
                      </p:cNvPr>
                      <p:cNvGrpSpPr/>
                      <p:nvPr/>
                    </p:nvGrpSpPr>
                    <p:grpSpPr>
                      <a:xfrm>
                        <a:off x="5429737" y="3530909"/>
                        <a:ext cx="820133" cy="451290"/>
                        <a:chOff x="7767686" y="3460834"/>
                        <a:chExt cx="820133" cy="451290"/>
                      </a:xfrm>
                    </p:grpSpPr>
                    <p:grpSp>
                      <p:nvGrpSpPr>
                        <p:cNvPr id="205" name="Group 204">
                          <a:extLst>
                            <a:ext uri="{FF2B5EF4-FFF2-40B4-BE49-F238E27FC236}">
                              <a16:creationId xmlns:a16="http://schemas.microsoft.com/office/drawing/2014/main" id="{A71A3D1E-9FDF-294D-91A9-E55FA55412D9}"/>
                            </a:ext>
                          </a:extLst>
                        </p:cNvPr>
                        <p:cNvGrpSpPr/>
                        <p:nvPr/>
                      </p:nvGrpSpPr>
                      <p:grpSpPr>
                        <a:xfrm>
                          <a:off x="7886224" y="3590352"/>
                          <a:ext cx="583055" cy="192253"/>
                          <a:chOff x="7473651" y="4851179"/>
                          <a:chExt cx="583055" cy="192253"/>
                        </a:xfrm>
                      </p:grpSpPr>
                      <p:sp>
                        <p:nvSpPr>
                          <p:cNvPr id="207" name="Diamond 206">
                            <a:extLst>
                              <a:ext uri="{FF2B5EF4-FFF2-40B4-BE49-F238E27FC236}">
                                <a16:creationId xmlns:a16="http://schemas.microsoft.com/office/drawing/2014/main" id="{2669CAA4-361A-774D-B681-172941526772}"/>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Oval 207">
                            <a:extLst>
                              <a:ext uri="{FF2B5EF4-FFF2-40B4-BE49-F238E27FC236}">
                                <a16:creationId xmlns:a16="http://schemas.microsoft.com/office/drawing/2014/main" id="{3D6D5C04-59EC-684B-8B61-0666F195ABE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gular Pentagon 208">
                            <a:extLst>
                              <a:ext uri="{FF2B5EF4-FFF2-40B4-BE49-F238E27FC236}">
                                <a16:creationId xmlns:a16="http://schemas.microsoft.com/office/drawing/2014/main" id="{23B378CA-16E1-9040-A400-ADBFBC63A7C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6" name="Rectangle 205">
                          <a:extLst>
                            <a:ext uri="{FF2B5EF4-FFF2-40B4-BE49-F238E27FC236}">
                              <a16:creationId xmlns:a16="http://schemas.microsoft.com/office/drawing/2014/main" id="{0BEB020D-435F-1342-938D-1C64BF9096D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3" name="Group 192">
                        <a:extLst>
                          <a:ext uri="{FF2B5EF4-FFF2-40B4-BE49-F238E27FC236}">
                            <a16:creationId xmlns:a16="http://schemas.microsoft.com/office/drawing/2014/main" id="{EF21E3EA-C4B3-BE47-907D-A0F813B055A5}"/>
                          </a:ext>
                        </a:extLst>
                      </p:cNvPr>
                      <p:cNvGrpSpPr/>
                      <p:nvPr/>
                    </p:nvGrpSpPr>
                    <p:grpSpPr>
                      <a:xfrm>
                        <a:off x="6368408" y="3530909"/>
                        <a:ext cx="820133" cy="451290"/>
                        <a:chOff x="7767686" y="3460834"/>
                        <a:chExt cx="820133" cy="451290"/>
                      </a:xfrm>
                    </p:grpSpPr>
                    <p:grpSp>
                      <p:nvGrpSpPr>
                        <p:cNvPr id="200" name="Group 199">
                          <a:extLst>
                            <a:ext uri="{FF2B5EF4-FFF2-40B4-BE49-F238E27FC236}">
                              <a16:creationId xmlns:a16="http://schemas.microsoft.com/office/drawing/2014/main" id="{9403143F-9BAC-2547-B05A-67761950BC2D}"/>
                            </a:ext>
                          </a:extLst>
                        </p:cNvPr>
                        <p:cNvGrpSpPr/>
                        <p:nvPr/>
                      </p:nvGrpSpPr>
                      <p:grpSpPr>
                        <a:xfrm>
                          <a:off x="7886224" y="3590352"/>
                          <a:ext cx="583055" cy="192253"/>
                          <a:chOff x="7473651" y="4851179"/>
                          <a:chExt cx="583055" cy="192253"/>
                        </a:xfrm>
                      </p:grpSpPr>
                      <p:sp>
                        <p:nvSpPr>
                          <p:cNvPr id="202" name="Diamond 201">
                            <a:extLst>
                              <a:ext uri="{FF2B5EF4-FFF2-40B4-BE49-F238E27FC236}">
                                <a16:creationId xmlns:a16="http://schemas.microsoft.com/office/drawing/2014/main" id="{D9FB01C5-E2BF-4546-9C6A-042A78AB54C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D8C3DF6E-39A5-4D45-9477-1C8EE997CE17}"/>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gular Pentagon 203">
                            <a:extLst>
                              <a:ext uri="{FF2B5EF4-FFF2-40B4-BE49-F238E27FC236}">
                                <a16:creationId xmlns:a16="http://schemas.microsoft.com/office/drawing/2014/main" id="{61A0B2B1-310F-7A4C-B8EB-2C436809EBA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1" name="Rectangle 200">
                          <a:extLst>
                            <a:ext uri="{FF2B5EF4-FFF2-40B4-BE49-F238E27FC236}">
                              <a16:creationId xmlns:a16="http://schemas.microsoft.com/office/drawing/2014/main" id="{A37B32F5-906C-B94C-8DCC-E1744F88695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4" name="Group 193">
                        <a:extLst>
                          <a:ext uri="{FF2B5EF4-FFF2-40B4-BE49-F238E27FC236}">
                            <a16:creationId xmlns:a16="http://schemas.microsoft.com/office/drawing/2014/main" id="{91C9B43F-186D-9846-B78F-06851E9A8147}"/>
                          </a:ext>
                        </a:extLst>
                      </p:cNvPr>
                      <p:cNvGrpSpPr/>
                      <p:nvPr/>
                    </p:nvGrpSpPr>
                    <p:grpSpPr>
                      <a:xfrm>
                        <a:off x="7577851" y="3534543"/>
                        <a:ext cx="820133" cy="451290"/>
                        <a:chOff x="7767686" y="3460834"/>
                        <a:chExt cx="820133" cy="451290"/>
                      </a:xfrm>
                    </p:grpSpPr>
                    <p:grpSp>
                      <p:nvGrpSpPr>
                        <p:cNvPr id="195" name="Group 194">
                          <a:extLst>
                            <a:ext uri="{FF2B5EF4-FFF2-40B4-BE49-F238E27FC236}">
                              <a16:creationId xmlns:a16="http://schemas.microsoft.com/office/drawing/2014/main" id="{F31996B5-D10C-9241-B3CC-D2C14C5D21D2}"/>
                            </a:ext>
                          </a:extLst>
                        </p:cNvPr>
                        <p:cNvGrpSpPr/>
                        <p:nvPr/>
                      </p:nvGrpSpPr>
                      <p:grpSpPr>
                        <a:xfrm>
                          <a:off x="7886224" y="3590352"/>
                          <a:ext cx="583055" cy="192253"/>
                          <a:chOff x="7473651" y="4851179"/>
                          <a:chExt cx="583055" cy="192253"/>
                        </a:xfrm>
                      </p:grpSpPr>
                      <p:sp>
                        <p:nvSpPr>
                          <p:cNvPr id="197" name="Diamond 196">
                            <a:extLst>
                              <a:ext uri="{FF2B5EF4-FFF2-40B4-BE49-F238E27FC236}">
                                <a16:creationId xmlns:a16="http://schemas.microsoft.com/office/drawing/2014/main" id="{1DA75EEA-912A-644B-B57D-C269FA6D76B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Oval 197">
                            <a:extLst>
                              <a:ext uri="{FF2B5EF4-FFF2-40B4-BE49-F238E27FC236}">
                                <a16:creationId xmlns:a16="http://schemas.microsoft.com/office/drawing/2014/main" id="{92EAFDAA-F364-DE41-89CE-2D7C5C337407}"/>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gular Pentagon 198">
                            <a:extLst>
                              <a:ext uri="{FF2B5EF4-FFF2-40B4-BE49-F238E27FC236}">
                                <a16:creationId xmlns:a16="http://schemas.microsoft.com/office/drawing/2014/main" id="{361E9A0B-C701-AF47-ABDE-75FDD0A1BEA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6" name="Rectangle 195">
                          <a:extLst>
                            <a:ext uri="{FF2B5EF4-FFF2-40B4-BE49-F238E27FC236}">
                              <a16:creationId xmlns:a16="http://schemas.microsoft.com/office/drawing/2014/main" id="{22F5F016-1CFF-744E-B543-B218FFDD05E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1" name="Rectangle 190">
                      <a:extLst>
                        <a:ext uri="{FF2B5EF4-FFF2-40B4-BE49-F238E27FC236}">
                          <a16:creationId xmlns:a16="http://schemas.microsoft.com/office/drawing/2014/main" id="{0979C5A3-AEE8-7849-8714-5FEED0D76E60}"/>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Rectangle 188">
                    <a:extLst>
                      <a:ext uri="{FF2B5EF4-FFF2-40B4-BE49-F238E27FC236}">
                        <a16:creationId xmlns:a16="http://schemas.microsoft.com/office/drawing/2014/main" id="{6F2A442F-6AE6-734D-A22E-A3DAA28D6AEB}"/>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61" name="Group 160">
                  <a:extLst>
                    <a:ext uri="{FF2B5EF4-FFF2-40B4-BE49-F238E27FC236}">
                      <a16:creationId xmlns:a16="http://schemas.microsoft.com/office/drawing/2014/main" id="{63522999-6D7E-0345-A283-89DCC71B79E9}"/>
                    </a:ext>
                  </a:extLst>
                </p:cNvPr>
                <p:cNvGrpSpPr/>
                <p:nvPr/>
              </p:nvGrpSpPr>
              <p:grpSpPr>
                <a:xfrm>
                  <a:off x="842831" y="5687555"/>
                  <a:ext cx="3616382" cy="1564850"/>
                  <a:chOff x="7860562" y="8089538"/>
                  <a:chExt cx="3616382" cy="1564850"/>
                </a:xfrm>
              </p:grpSpPr>
              <p:grpSp>
                <p:nvGrpSpPr>
                  <p:cNvPr id="166" name="Group 165">
                    <a:extLst>
                      <a:ext uri="{FF2B5EF4-FFF2-40B4-BE49-F238E27FC236}">
                        <a16:creationId xmlns:a16="http://schemas.microsoft.com/office/drawing/2014/main" id="{359D67EF-4A57-8D4C-9D30-F7F2E9D31434}"/>
                      </a:ext>
                    </a:extLst>
                  </p:cNvPr>
                  <p:cNvGrpSpPr/>
                  <p:nvPr/>
                </p:nvGrpSpPr>
                <p:grpSpPr>
                  <a:xfrm>
                    <a:off x="8047918" y="8460980"/>
                    <a:ext cx="3241671" cy="995654"/>
                    <a:chOff x="6086997" y="3346515"/>
                    <a:chExt cx="3241671" cy="995654"/>
                  </a:xfrm>
                </p:grpSpPr>
                <p:grpSp>
                  <p:nvGrpSpPr>
                    <p:cNvPr id="168" name="Group 167">
                      <a:extLst>
                        <a:ext uri="{FF2B5EF4-FFF2-40B4-BE49-F238E27FC236}">
                          <a16:creationId xmlns:a16="http://schemas.microsoft.com/office/drawing/2014/main" id="{EB9BC278-8DCF-FE48-86E6-AF52CC1D2791}"/>
                        </a:ext>
                      </a:extLst>
                    </p:cNvPr>
                    <p:cNvGrpSpPr/>
                    <p:nvPr/>
                  </p:nvGrpSpPr>
                  <p:grpSpPr>
                    <a:xfrm>
                      <a:off x="6223709" y="3697789"/>
                      <a:ext cx="2968247" cy="454924"/>
                      <a:chOff x="5429737" y="3530909"/>
                      <a:chExt cx="2968247" cy="454924"/>
                    </a:xfrm>
                  </p:grpSpPr>
                  <p:grpSp>
                    <p:nvGrpSpPr>
                      <p:cNvPr id="170" name="Group 169">
                        <a:extLst>
                          <a:ext uri="{FF2B5EF4-FFF2-40B4-BE49-F238E27FC236}">
                            <a16:creationId xmlns:a16="http://schemas.microsoft.com/office/drawing/2014/main" id="{0FEB78AA-8C26-BA4E-B150-46E38450876F}"/>
                          </a:ext>
                        </a:extLst>
                      </p:cNvPr>
                      <p:cNvGrpSpPr/>
                      <p:nvPr/>
                    </p:nvGrpSpPr>
                    <p:grpSpPr>
                      <a:xfrm>
                        <a:off x="5429737" y="3530909"/>
                        <a:ext cx="820133" cy="451290"/>
                        <a:chOff x="7767686" y="3460834"/>
                        <a:chExt cx="820133" cy="451290"/>
                      </a:xfrm>
                    </p:grpSpPr>
                    <p:grpSp>
                      <p:nvGrpSpPr>
                        <p:cNvPr id="183" name="Group 182">
                          <a:extLst>
                            <a:ext uri="{FF2B5EF4-FFF2-40B4-BE49-F238E27FC236}">
                              <a16:creationId xmlns:a16="http://schemas.microsoft.com/office/drawing/2014/main" id="{95ABB206-2C21-2E43-BDE8-F6BD24456ECE}"/>
                            </a:ext>
                          </a:extLst>
                        </p:cNvPr>
                        <p:cNvGrpSpPr/>
                        <p:nvPr/>
                      </p:nvGrpSpPr>
                      <p:grpSpPr>
                        <a:xfrm>
                          <a:off x="7886224" y="3590352"/>
                          <a:ext cx="583055" cy="192253"/>
                          <a:chOff x="7473651" y="4851179"/>
                          <a:chExt cx="583055" cy="192253"/>
                        </a:xfrm>
                      </p:grpSpPr>
                      <p:sp>
                        <p:nvSpPr>
                          <p:cNvPr id="185" name="Diamond 184">
                            <a:extLst>
                              <a:ext uri="{FF2B5EF4-FFF2-40B4-BE49-F238E27FC236}">
                                <a16:creationId xmlns:a16="http://schemas.microsoft.com/office/drawing/2014/main" id="{F8E535E0-380B-1247-A00E-A8D2C9808E4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Oval 185">
                            <a:extLst>
                              <a:ext uri="{FF2B5EF4-FFF2-40B4-BE49-F238E27FC236}">
                                <a16:creationId xmlns:a16="http://schemas.microsoft.com/office/drawing/2014/main" id="{FF730739-E690-2041-BF04-521FEEED0061}"/>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gular Pentagon 186">
                            <a:extLst>
                              <a:ext uri="{FF2B5EF4-FFF2-40B4-BE49-F238E27FC236}">
                                <a16:creationId xmlns:a16="http://schemas.microsoft.com/office/drawing/2014/main" id="{D06E4736-D115-8746-85E9-5DA3E567A90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4" name="Rectangle 183">
                          <a:extLst>
                            <a:ext uri="{FF2B5EF4-FFF2-40B4-BE49-F238E27FC236}">
                              <a16:creationId xmlns:a16="http://schemas.microsoft.com/office/drawing/2014/main" id="{5BFA013C-8130-7C43-8BC0-34B762774B1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1" name="Group 170">
                        <a:extLst>
                          <a:ext uri="{FF2B5EF4-FFF2-40B4-BE49-F238E27FC236}">
                            <a16:creationId xmlns:a16="http://schemas.microsoft.com/office/drawing/2014/main" id="{28FCDE16-CF2E-EF4A-BFF4-F21CA85E3A67}"/>
                          </a:ext>
                        </a:extLst>
                      </p:cNvPr>
                      <p:cNvGrpSpPr/>
                      <p:nvPr/>
                    </p:nvGrpSpPr>
                    <p:grpSpPr>
                      <a:xfrm>
                        <a:off x="6368408" y="3530909"/>
                        <a:ext cx="820133" cy="451290"/>
                        <a:chOff x="7767686" y="3460834"/>
                        <a:chExt cx="820133" cy="451290"/>
                      </a:xfrm>
                    </p:grpSpPr>
                    <p:grpSp>
                      <p:nvGrpSpPr>
                        <p:cNvPr id="178" name="Group 177">
                          <a:extLst>
                            <a:ext uri="{FF2B5EF4-FFF2-40B4-BE49-F238E27FC236}">
                              <a16:creationId xmlns:a16="http://schemas.microsoft.com/office/drawing/2014/main" id="{1FE77C38-92C6-0F48-831B-5C101F799D11}"/>
                            </a:ext>
                          </a:extLst>
                        </p:cNvPr>
                        <p:cNvGrpSpPr/>
                        <p:nvPr/>
                      </p:nvGrpSpPr>
                      <p:grpSpPr>
                        <a:xfrm>
                          <a:off x="7886224" y="3590352"/>
                          <a:ext cx="583055" cy="192253"/>
                          <a:chOff x="7473651" y="4851179"/>
                          <a:chExt cx="583055" cy="192253"/>
                        </a:xfrm>
                      </p:grpSpPr>
                      <p:sp>
                        <p:nvSpPr>
                          <p:cNvPr id="180" name="Diamond 179">
                            <a:extLst>
                              <a:ext uri="{FF2B5EF4-FFF2-40B4-BE49-F238E27FC236}">
                                <a16:creationId xmlns:a16="http://schemas.microsoft.com/office/drawing/2014/main" id="{2B3649B3-F93B-764A-8418-BE93E404EF1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Oval 180">
                            <a:extLst>
                              <a:ext uri="{FF2B5EF4-FFF2-40B4-BE49-F238E27FC236}">
                                <a16:creationId xmlns:a16="http://schemas.microsoft.com/office/drawing/2014/main" id="{CD8330D2-8FCC-2F49-873D-BD864D56A85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gular Pentagon 181">
                            <a:extLst>
                              <a:ext uri="{FF2B5EF4-FFF2-40B4-BE49-F238E27FC236}">
                                <a16:creationId xmlns:a16="http://schemas.microsoft.com/office/drawing/2014/main" id="{3ACBC120-A45C-D140-B148-8EB12D37420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Rectangle 178">
                          <a:extLst>
                            <a:ext uri="{FF2B5EF4-FFF2-40B4-BE49-F238E27FC236}">
                              <a16:creationId xmlns:a16="http://schemas.microsoft.com/office/drawing/2014/main" id="{64A239B5-3B93-D34B-A6E3-6287CDC2436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2" name="Group 171">
                        <a:extLst>
                          <a:ext uri="{FF2B5EF4-FFF2-40B4-BE49-F238E27FC236}">
                            <a16:creationId xmlns:a16="http://schemas.microsoft.com/office/drawing/2014/main" id="{CBE79C72-FEC3-7045-B39F-567D5C349592}"/>
                          </a:ext>
                        </a:extLst>
                      </p:cNvPr>
                      <p:cNvGrpSpPr/>
                      <p:nvPr/>
                    </p:nvGrpSpPr>
                    <p:grpSpPr>
                      <a:xfrm>
                        <a:off x="7577851" y="3534543"/>
                        <a:ext cx="820133" cy="451290"/>
                        <a:chOff x="7767686" y="3460834"/>
                        <a:chExt cx="820133" cy="451290"/>
                      </a:xfrm>
                    </p:grpSpPr>
                    <p:grpSp>
                      <p:nvGrpSpPr>
                        <p:cNvPr id="173" name="Group 172">
                          <a:extLst>
                            <a:ext uri="{FF2B5EF4-FFF2-40B4-BE49-F238E27FC236}">
                              <a16:creationId xmlns:a16="http://schemas.microsoft.com/office/drawing/2014/main" id="{E07C47C2-A21E-E243-B168-7C1C2B1C0143}"/>
                            </a:ext>
                          </a:extLst>
                        </p:cNvPr>
                        <p:cNvGrpSpPr/>
                        <p:nvPr/>
                      </p:nvGrpSpPr>
                      <p:grpSpPr>
                        <a:xfrm>
                          <a:off x="7886224" y="3590352"/>
                          <a:ext cx="583055" cy="192253"/>
                          <a:chOff x="7473651" y="4851179"/>
                          <a:chExt cx="583055" cy="192253"/>
                        </a:xfrm>
                      </p:grpSpPr>
                      <p:sp>
                        <p:nvSpPr>
                          <p:cNvPr id="175" name="Diamond 174">
                            <a:extLst>
                              <a:ext uri="{FF2B5EF4-FFF2-40B4-BE49-F238E27FC236}">
                                <a16:creationId xmlns:a16="http://schemas.microsoft.com/office/drawing/2014/main" id="{79949063-48BC-3742-81C0-D9714E5CDD1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66ABE3F8-BEAA-5447-8062-5D9E4A170232}"/>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gular Pentagon 176">
                            <a:extLst>
                              <a:ext uri="{FF2B5EF4-FFF2-40B4-BE49-F238E27FC236}">
                                <a16:creationId xmlns:a16="http://schemas.microsoft.com/office/drawing/2014/main" id="{A2AB9A0B-EA56-814C-A352-17E9236A4A4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4" name="Rectangle 173">
                          <a:extLst>
                            <a:ext uri="{FF2B5EF4-FFF2-40B4-BE49-F238E27FC236}">
                              <a16:creationId xmlns:a16="http://schemas.microsoft.com/office/drawing/2014/main" id="{E5FB4AED-4744-3149-8506-66741B8BB46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9" name="Rectangle 168">
                      <a:extLst>
                        <a:ext uri="{FF2B5EF4-FFF2-40B4-BE49-F238E27FC236}">
                          <a16:creationId xmlns:a16="http://schemas.microsoft.com/office/drawing/2014/main" id="{8543ADCF-B695-074D-97D9-E3C6B084475A}"/>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7" name="Rectangle 166">
                    <a:extLst>
                      <a:ext uri="{FF2B5EF4-FFF2-40B4-BE49-F238E27FC236}">
                        <a16:creationId xmlns:a16="http://schemas.microsoft.com/office/drawing/2014/main" id="{5EA31171-31E5-494A-BD99-01C7B8D61E6A}"/>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cxnSp>
              <p:nvCxnSpPr>
                <p:cNvPr id="162" name="Curved Connector 161">
                  <a:extLst>
                    <a:ext uri="{FF2B5EF4-FFF2-40B4-BE49-F238E27FC236}">
                      <a16:creationId xmlns:a16="http://schemas.microsoft.com/office/drawing/2014/main" id="{877EA30D-0258-DE44-967A-D9CF389CA426}"/>
                    </a:ext>
                  </a:extLst>
                </p:cNvPr>
                <p:cNvCxnSpPr>
                  <a:stCxn id="167" idx="3"/>
                  <a:endCxn id="256" idx="1"/>
                </p:cNvCxnSpPr>
                <p:nvPr/>
              </p:nvCxnSpPr>
              <p:spPr>
                <a:xfrm flipV="1">
                  <a:off x="4459213" y="4156211"/>
                  <a:ext cx="867087" cy="2313769"/>
                </a:xfrm>
                <a:prstGeom prst="curvedConnector3">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Curved Connector 162">
                  <a:extLst>
                    <a:ext uri="{FF2B5EF4-FFF2-40B4-BE49-F238E27FC236}">
                      <a16:creationId xmlns:a16="http://schemas.microsoft.com/office/drawing/2014/main" id="{C1C5A567-EA47-4347-AD93-E5FFD2DC0772}"/>
                    </a:ext>
                  </a:extLst>
                </p:cNvPr>
                <p:cNvCxnSpPr>
                  <a:cxnSpLocks/>
                  <a:stCxn id="167" idx="3"/>
                  <a:endCxn id="211" idx="1"/>
                </p:cNvCxnSpPr>
                <p:nvPr/>
              </p:nvCxnSpPr>
              <p:spPr>
                <a:xfrm>
                  <a:off x="4459213" y="6469980"/>
                  <a:ext cx="867087" cy="2324555"/>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urved Connector 163">
                  <a:extLst>
                    <a:ext uri="{FF2B5EF4-FFF2-40B4-BE49-F238E27FC236}">
                      <a16:creationId xmlns:a16="http://schemas.microsoft.com/office/drawing/2014/main" id="{1580B209-D06D-6145-A66A-5E40708F4BBC}"/>
                    </a:ext>
                  </a:extLst>
                </p:cNvPr>
                <p:cNvCxnSpPr>
                  <a:cxnSpLocks/>
                  <a:stCxn id="256" idx="3"/>
                  <a:endCxn id="189" idx="1"/>
                </p:cNvCxnSpPr>
                <p:nvPr/>
              </p:nvCxnSpPr>
              <p:spPr>
                <a:xfrm>
                  <a:off x="12899471" y="4156211"/>
                  <a:ext cx="971058" cy="2315416"/>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777D8B9A-BBF9-F64B-A7CF-583C90D451D8}"/>
                    </a:ext>
                  </a:extLst>
                </p:cNvPr>
                <p:cNvCxnSpPr>
                  <a:cxnSpLocks/>
                  <a:stCxn id="211" idx="3"/>
                  <a:endCxn id="189" idx="1"/>
                </p:cNvCxnSpPr>
                <p:nvPr/>
              </p:nvCxnSpPr>
              <p:spPr>
                <a:xfrm flipV="1">
                  <a:off x="12899471" y="6471627"/>
                  <a:ext cx="971058" cy="2322908"/>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0" name="TextBox 299">
              <a:extLst>
                <a:ext uri="{FF2B5EF4-FFF2-40B4-BE49-F238E27FC236}">
                  <a16:creationId xmlns:a16="http://schemas.microsoft.com/office/drawing/2014/main" id="{150FA576-C180-E741-825E-30FEF3350ECB}"/>
                </a:ext>
              </a:extLst>
            </p:cNvPr>
            <p:cNvSpPr txBox="1"/>
            <p:nvPr/>
          </p:nvSpPr>
          <p:spPr>
            <a:xfrm>
              <a:off x="1122572" y="4396342"/>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Pre-Processing</a:t>
              </a:r>
            </a:p>
          </p:txBody>
        </p:sp>
        <p:sp>
          <p:nvSpPr>
            <p:cNvPr id="303" name="Rectangle 302">
              <a:extLst>
                <a:ext uri="{FF2B5EF4-FFF2-40B4-BE49-F238E27FC236}">
                  <a16:creationId xmlns:a16="http://schemas.microsoft.com/office/drawing/2014/main" id="{EAF17D98-6562-1243-85E4-B0DA80E16050}"/>
                </a:ext>
              </a:extLst>
            </p:cNvPr>
            <p:cNvSpPr/>
            <p:nvPr/>
          </p:nvSpPr>
          <p:spPr>
            <a:xfrm>
              <a:off x="5319261" y="4879858"/>
              <a:ext cx="3283191" cy="1846225"/>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7" name="Group 446">
              <a:extLst>
                <a:ext uri="{FF2B5EF4-FFF2-40B4-BE49-F238E27FC236}">
                  <a16:creationId xmlns:a16="http://schemas.microsoft.com/office/drawing/2014/main" id="{2EA55E5B-E73A-B644-A615-EB181530B47A}"/>
                </a:ext>
              </a:extLst>
            </p:cNvPr>
            <p:cNvGrpSpPr/>
            <p:nvPr/>
          </p:nvGrpSpPr>
          <p:grpSpPr>
            <a:xfrm>
              <a:off x="9515949" y="4901603"/>
              <a:ext cx="3283191" cy="1846225"/>
              <a:chOff x="12451465" y="5052175"/>
              <a:chExt cx="4526718" cy="2545493"/>
            </a:xfrm>
          </p:grpSpPr>
          <p:sp>
            <p:nvSpPr>
              <p:cNvPr id="448" name="Rectangle 447">
                <a:extLst>
                  <a:ext uri="{FF2B5EF4-FFF2-40B4-BE49-F238E27FC236}">
                    <a16:creationId xmlns:a16="http://schemas.microsoft.com/office/drawing/2014/main" id="{F11CBD48-3AAA-F047-B94B-B2F83C59A4D9}"/>
                  </a:ext>
                </a:extLst>
              </p:cNvPr>
              <p:cNvSpPr/>
              <p:nvPr/>
            </p:nvSpPr>
            <p:spPr>
              <a:xfrm>
                <a:off x="12451465" y="5052175"/>
                <a:ext cx="4526718" cy="2545493"/>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9" name="Group 448">
                <a:extLst>
                  <a:ext uri="{FF2B5EF4-FFF2-40B4-BE49-F238E27FC236}">
                    <a16:creationId xmlns:a16="http://schemas.microsoft.com/office/drawing/2014/main" id="{0F888B45-83E7-2244-BBEC-26919FD65342}"/>
                  </a:ext>
                </a:extLst>
              </p:cNvPr>
              <p:cNvGrpSpPr/>
              <p:nvPr/>
            </p:nvGrpSpPr>
            <p:grpSpPr>
              <a:xfrm>
                <a:off x="12788455" y="5602933"/>
                <a:ext cx="3852737" cy="1435898"/>
                <a:chOff x="842831" y="3373786"/>
                <a:chExt cx="16644080" cy="6203174"/>
              </a:xfrm>
            </p:grpSpPr>
            <p:grpSp>
              <p:nvGrpSpPr>
                <p:cNvPr id="450" name="Group 449">
                  <a:extLst>
                    <a:ext uri="{FF2B5EF4-FFF2-40B4-BE49-F238E27FC236}">
                      <a16:creationId xmlns:a16="http://schemas.microsoft.com/office/drawing/2014/main" id="{057040E4-A66E-9641-AE4A-D90AEF85D55A}"/>
                    </a:ext>
                  </a:extLst>
                </p:cNvPr>
                <p:cNvGrpSpPr/>
                <p:nvPr/>
              </p:nvGrpSpPr>
              <p:grpSpPr>
                <a:xfrm>
                  <a:off x="5326300" y="3373786"/>
                  <a:ext cx="7573171" cy="1564850"/>
                  <a:chOff x="4370590" y="4600280"/>
                  <a:chExt cx="7573171" cy="1564850"/>
                </a:xfrm>
              </p:grpSpPr>
              <p:grpSp>
                <p:nvGrpSpPr>
                  <p:cNvPr id="547" name="Group 546">
                    <a:extLst>
                      <a:ext uri="{FF2B5EF4-FFF2-40B4-BE49-F238E27FC236}">
                        <a16:creationId xmlns:a16="http://schemas.microsoft.com/office/drawing/2014/main" id="{7BA26148-386E-7B4C-A433-A4D96A3A1FA6}"/>
                      </a:ext>
                    </a:extLst>
                  </p:cNvPr>
                  <p:cNvGrpSpPr/>
                  <p:nvPr/>
                </p:nvGrpSpPr>
                <p:grpSpPr>
                  <a:xfrm>
                    <a:off x="4568718" y="4971722"/>
                    <a:ext cx="7176914" cy="995654"/>
                    <a:chOff x="4625842" y="3279070"/>
                    <a:chExt cx="7176914" cy="995654"/>
                  </a:xfrm>
                </p:grpSpPr>
                <p:grpSp>
                  <p:nvGrpSpPr>
                    <p:cNvPr id="549" name="Group 548">
                      <a:extLst>
                        <a:ext uri="{FF2B5EF4-FFF2-40B4-BE49-F238E27FC236}">
                          <a16:creationId xmlns:a16="http://schemas.microsoft.com/office/drawing/2014/main" id="{CAF38547-A0F6-8F42-A16A-0803B5093782}"/>
                        </a:ext>
                      </a:extLst>
                    </p:cNvPr>
                    <p:cNvGrpSpPr/>
                    <p:nvPr/>
                  </p:nvGrpSpPr>
                  <p:grpSpPr>
                    <a:xfrm>
                      <a:off x="4625842" y="3279070"/>
                      <a:ext cx="3241671" cy="995654"/>
                      <a:chOff x="6086997" y="3346515"/>
                      <a:chExt cx="3241671" cy="995654"/>
                    </a:xfrm>
                  </p:grpSpPr>
                  <p:grpSp>
                    <p:nvGrpSpPr>
                      <p:cNvPr id="572" name="Group 571">
                        <a:extLst>
                          <a:ext uri="{FF2B5EF4-FFF2-40B4-BE49-F238E27FC236}">
                            <a16:creationId xmlns:a16="http://schemas.microsoft.com/office/drawing/2014/main" id="{8E3F06D8-B757-7E41-B6E7-E355FB30869A}"/>
                          </a:ext>
                        </a:extLst>
                      </p:cNvPr>
                      <p:cNvGrpSpPr/>
                      <p:nvPr/>
                    </p:nvGrpSpPr>
                    <p:grpSpPr>
                      <a:xfrm>
                        <a:off x="6223709" y="3697789"/>
                        <a:ext cx="2968247" cy="454924"/>
                        <a:chOff x="5429737" y="3530909"/>
                        <a:chExt cx="2968247" cy="454924"/>
                      </a:xfrm>
                    </p:grpSpPr>
                    <p:grpSp>
                      <p:nvGrpSpPr>
                        <p:cNvPr id="574" name="Group 573">
                          <a:extLst>
                            <a:ext uri="{FF2B5EF4-FFF2-40B4-BE49-F238E27FC236}">
                              <a16:creationId xmlns:a16="http://schemas.microsoft.com/office/drawing/2014/main" id="{F78493DD-6FD4-B843-B76B-63465084C658}"/>
                            </a:ext>
                          </a:extLst>
                        </p:cNvPr>
                        <p:cNvGrpSpPr/>
                        <p:nvPr/>
                      </p:nvGrpSpPr>
                      <p:grpSpPr>
                        <a:xfrm>
                          <a:off x="5429737" y="3530909"/>
                          <a:ext cx="820133" cy="451290"/>
                          <a:chOff x="7767686" y="3460834"/>
                          <a:chExt cx="820133" cy="451290"/>
                        </a:xfrm>
                      </p:grpSpPr>
                      <p:grpSp>
                        <p:nvGrpSpPr>
                          <p:cNvPr id="587" name="Group 586">
                            <a:extLst>
                              <a:ext uri="{FF2B5EF4-FFF2-40B4-BE49-F238E27FC236}">
                                <a16:creationId xmlns:a16="http://schemas.microsoft.com/office/drawing/2014/main" id="{486A7820-7BD9-F041-8BB2-79E82EC3432F}"/>
                              </a:ext>
                            </a:extLst>
                          </p:cNvPr>
                          <p:cNvGrpSpPr/>
                          <p:nvPr/>
                        </p:nvGrpSpPr>
                        <p:grpSpPr>
                          <a:xfrm>
                            <a:off x="7886224" y="3590352"/>
                            <a:ext cx="583055" cy="192253"/>
                            <a:chOff x="7473651" y="4851179"/>
                            <a:chExt cx="583055" cy="192253"/>
                          </a:xfrm>
                        </p:grpSpPr>
                        <p:sp>
                          <p:nvSpPr>
                            <p:cNvPr id="589" name="Diamond 588">
                              <a:extLst>
                                <a:ext uri="{FF2B5EF4-FFF2-40B4-BE49-F238E27FC236}">
                                  <a16:creationId xmlns:a16="http://schemas.microsoft.com/office/drawing/2014/main" id="{467BADF6-94B3-A34E-BE1B-913705B9179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0" name="Oval 589">
                              <a:extLst>
                                <a:ext uri="{FF2B5EF4-FFF2-40B4-BE49-F238E27FC236}">
                                  <a16:creationId xmlns:a16="http://schemas.microsoft.com/office/drawing/2014/main" id="{62F97F78-BF10-EA43-87A9-C861345E69B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1" name="Regular Pentagon 590">
                              <a:extLst>
                                <a:ext uri="{FF2B5EF4-FFF2-40B4-BE49-F238E27FC236}">
                                  <a16:creationId xmlns:a16="http://schemas.microsoft.com/office/drawing/2014/main" id="{CF7AAC8D-697E-214D-8FD9-6992983E86C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8" name="Rectangle 587">
                            <a:extLst>
                              <a:ext uri="{FF2B5EF4-FFF2-40B4-BE49-F238E27FC236}">
                                <a16:creationId xmlns:a16="http://schemas.microsoft.com/office/drawing/2014/main" id="{10F4677E-6DD4-C543-A83F-917E20BEE849}"/>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5" name="Group 574">
                          <a:extLst>
                            <a:ext uri="{FF2B5EF4-FFF2-40B4-BE49-F238E27FC236}">
                              <a16:creationId xmlns:a16="http://schemas.microsoft.com/office/drawing/2014/main" id="{A3776BF2-CB3C-D04C-BAD8-CFC3DED6A351}"/>
                            </a:ext>
                          </a:extLst>
                        </p:cNvPr>
                        <p:cNvGrpSpPr/>
                        <p:nvPr/>
                      </p:nvGrpSpPr>
                      <p:grpSpPr>
                        <a:xfrm>
                          <a:off x="6368408" y="3530909"/>
                          <a:ext cx="820133" cy="451290"/>
                          <a:chOff x="7767686" y="3460834"/>
                          <a:chExt cx="820133" cy="451290"/>
                        </a:xfrm>
                      </p:grpSpPr>
                      <p:grpSp>
                        <p:nvGrpSpPr>
                          <p:cNvPr id="582" name="Group 581">
                            <a:extLst>
                              <a:ext uri="{FF2B5EF4-FFF2-40B4-BE49-F238E27FC236}">
                                <a16:creationId xmlns:a16="http://schemas.microsoft.com/office/drawing/2014/main" id="{B8DC93C7-18FE-D64D-91EC-40B82F9E0229}"/>
                              </a:ext>
                            </a:extLst>
                          </p:cNvPr>
                          <p:cNvGrpSpPr/>
                          <p:nvPr/>
                        </p:nvGrpSpPr>
                        <p:grpSpPr>
                          <a:xfrm>
                            <a:off x="7886224" y="3590352"/>
                            <a:ext cx="583055" cy="192253"/>
                            <a:chOff x="7473651" y="4851179"/>
                            <a:chExt cx="583055" cy="192253"/>
                          </a:xfrm>
                        </p:grpSpPr>
                        <p:sp>
                          <p:nvSpPr>
                            <p:cNvPr id="584" name="Diamond 583">
                              <a:extLst>
                                <a:ext uri="{FF2B5EF4-FFF2-40B4-BE49-F238E27FC236}">
                                  <a16:creationId xmlns:a16="http://schemas.microsoft.com/office/drawing/2014/main" id="{CAA9A3F6-6CA9-6440-8DBD-EC3979F4DBF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5" name="Oval 584">
                              <a:extLst>
                                <a:ext uri="{FF2B5EF4-FFF2-40B4-BE49-F238E27FC236}">
                                  <a16:creationId xmlns:a16="http://schemas.microsoft.com/office/drawing/2014/main" id="{64837CAE-68B2-4B4A-86A0-64511A505E07}"/>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6" name="Regular Pentagon 585">
                              <a:extLst>
                                <a:ext uri="{FF2B5EF4-FFF2-40B4-BE49-F238E27FC236}">
                                  <a16:creationId xmlns:a16="http://schemas.microsoft.com/office/drawing/2014/main" id="{778E304B-918C-054A-8978-59CF8F9BFB46}"/>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3" name="Rectangle 582">
                            <a:extLst>
                              <a:ext uri="{FF2B5EF4-FFF2-40B4-BE49-F238E27FC236}">
                                <a16:creationId xmlns:a16="http://schemas.microsoft.com/office/drawing/2014/main" id="{FFCD58B8-CE55-DA46-870B-482E163D434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Group 575">
                          <a:extLst>
                            <a:ext uri="{FF2B5EF4-FFF2-40B4-BE49-F238E27FC236}">
                              <a16:creationId xmlns:a16="http://schemas.microsoft.com/office/drawing/2014/main" id="{420CED1A-BD64-964A-979F-B238AF2248BC}"/>
                            </a:ext>
                          </a:extLst>
                        </p:cNvPr>
                        <p:cNvGrpSpPr/>
                        <p:nvPr/>
                      </p:nvGrpSpPr>
                      <p:grpSpPr>
                        <a:xfrm>
                          <a:off x="7577851" y="3534543"/>
                          <a:ext cx="820133" cy="451290"/>
                          <a:chOff x="7767686" y="3460834"/>
                          <a:chExt cx="820133" cy="451290"/>
                        </a:xfrm>
                      </p:grpSpPr>
                      <p:grpSp>
                        <p:nvGrpSpPr>
                          <p:cNvPr id="577" name="Group 576">
                            <a:extLst>
                              <a:ext uri="{FF2B5EF4-FFF2-40B4-BE49-F238E27FC236}">
                                <a16:creationId xmlns:a16="http://schemas.microsoft.com/office/drawing/2014/main" id="{655CD9A2-ABB2-B947-B8E0-893E3E0E85EE}"/>
                              </a:ext>
                            </a:extLst>
                          </p:cNvPr>
                          <p:cNvGrpSpPr/>
                          <p:nvPr/>
                        </p:nvGrpSpPr>
                        <p:grpSpPr>
                          <a:xfrm>
                            <a:off x="7886224" y="3590352"/>
                            <a:ext cx="583055" cy="192253"/>
                            <a:chOff x="7473651" y="4851179"/>
                            <a:chExt cx="583055" cy="192253"/>
                          </a:xfrm>
                        </p:grpSpPr>
                        <p:sp>
                          <p:nvSpPr>
                            <p:cNvPr id="579" name="Diamond 578">
                              <a:extLst>
                                <a:ext uri="{FF2B5EF4-FFF2-40B4-BE49-F238E27FC236}">
                                  <a16:creationId xmlns:a16="http://schemas.microsoft.com/office/drawing/2014/main" id="{5BB1391A-80F4-AF47-86F9-8D52BBBC252C}"/>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0" name="Oval 579">
                              <a:extLst>
                                <a:ext uri="{FF2B5EF4-FFF2-40B4-BE49-F238E27FC236}">
                                  <a16:creationId xmlns:a16="http://schemas.microsoft.com/office/drawing/2014/main" id="{1381C0DB-51E1-DF4E-826F-C521F4FEC10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1" name="Regular Pentagon 580">
                              <a:extLst>
                                <a:ext uri="{FF2B5EF4-FFF2-40B4-BE49-F238E27FC236}">
                                  <a16:creationId xmlns:a16="http://schemas.microsoft.com/office/drawing/2014/main" id="{6F55331E-5DE2-B149-A30E-3C77A9403415}"/>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8" name="Rectangle 577">
                            <a:extLst>
                              <a:ext uri="{FF2B5EF4-FFF2-40B4-BE49-F238E27FC236}">
                                <a16:creationId xmlns:a16="http://schemas.microsoft.com/office/drawing/2014/main" id="{BBAD43F5-C3F3-3842-8229-BBB5003CD31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73" name="Rectangle 572">
                        <a:extLst>
                          <a:ext uri="{FF2B5EF4-FFF2-40B4-BE49-F238E27FC236}">
                            <a16:creationId xmlns:a16="http://schemas.microsoft.com/office/drawing/2014/main" id="{17FB6806-61DE-614E-BE98-11E6D9AC7D84}"/>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0" name="Group 549">
                      <a:extLst>
                        <a:ext uri="{FF2B5EF4-FFF2-40B4-BE49-F238E27FC236}">
                          <a16:creationId xmlns:a16="http://schemas.microsoft.com/office/drawing/2014/main" id="{D2966412-C4AC-9841-87D4-E904E267806A}"/>
                        </a:ext>
                      </a:extLst>
                    </p:cNvPr>
                    <p:cNvGrpSpPr/>
                    <p:nvPr/>
                  </p:nvGrpSpPr>
                  <p:grpSpPr>
                    <a:xfrm>
                      <a:off x="8561085" y="3279070"/>
                      <a:ext cx="3241671" cy="995654"/>
                      <a:chOff x="6086997" y="3346515"/>
                      <a:chExt cx="3241671" cy="995654"/>
                    </a:xfrm>
                  </p:grpSpPr>
                  <p:grpSp>
                    <p:nvGrpSpPr>
                      <p:cNvPr id="552" name="Group 551">
                        <a:extLst>
                          <a:ext uri="{FF2B5EF4-FFF2-40B4-BE49-F238E27FC236}">
                            <a16:creationId xmlns:a16="http://schemas.microsoft.com/office/drawing/2014/main" id="{3B7B3765-763E-944E-BA2C-C50E975CC190}"/>
                          </a:ext>
                        </a:extLst>
                      </p:cNvPr>
                      <p:cNvGrpSpPr/>
                      <p:nvPr/>
                    </p:nvGrpSpPr>
                    <p:grpSpPr>
                      <a:xfrm>
                        <a:off x="6223709" y="3697789"/>
                        <a:ext cx="2968247" cy="454924"/>
                        <a:chOff x="5429737" y="3530909"/>
                        <a:chExt cx="2968247" cy="454924"/>
                      </a:xfrm>
                    </p:grpSpPr>
                    <p:grpSp>
                      <p:nvGrpSpPr>
                        <p:cNvPr id="554" name="Group 553">
                          <a:extLst>
                            <a:ext uri="{FF2B5EF4-FFF2-40B4-BE49-F238E27FC236}">
                              <a16:creationId xmlns:a16="http://schemas.microsoft.com/office/drawing/2014/main" id="{C9DEF12F-BC40-CF49-9E14-FB7662255134}"/>
                            </a:ext>
                          </a:extLst>
                        </p:cNvPr>
                        <p:cNvGrpSpPr/>
                        <p:nvPr/>
                      </p:nvGrpSpPr>
                      <p:grpSpPr>
                        <a:xfrm>
                          <a:off x="5429737" y="3530909"/>
                          <a:ext cx="820133" cy="451290"/>
                          <a:chOff x="7767686" y="3460834"/>
                          <a:chExt cx="820133" cy="451290"/>
                        </a:xfrm>
                      </p:grpSpPr>
                      <p:grpSp>
                        <p:nvGrpSpPr>
                          <p:cNvPr id="567" name="Group 566">
                            <a:extLst>
                              <a:ext uri="{FF2B5EF4-FFF2-40B4-BE49-F238E27FC236}">
                                <a16:creationId xmlns:a16="http://schemas.microsoft.com/office/drawing/2014/main" id="{36E84519-68AE-B349-932D-DA6DDAEDC35D}"/>
                              </a:ext>
                            </a:extLst>
                          </p:cNvPr>
                          <p:cNvGrpSpPr/>
                          <p:nvPr/>
                        </p:nvGrpSpPr>
                        <p:grpSpPr>
                          <a:xfrm>
                            <a:off x="7886224" y="3590352"/>
                            <a:ext cx="583055" cy="192253"/>
                            <a:chOff x="7473651" y="4851179"/>
                            <a:chExt cx="583055" cy="192253"/>
                          </a:xfrm>
                        </p:grpSpPr>
                        <p:sp>
                          <p:nvSpPr>
                            <p:cNvPr id="569" name="Diamond 568">
                              <a:extLst>
                                <a:ext uri="{FF2B5EF4-FFF2-40B4-BE49-F238E27FC236}">
                                  <a16:creationId xmlns:a16="http://schemas.microsoft.com/office/drawing/2014/main" id="{BD389D24-5AAA-6144-B837-F9688E2A071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0" name="Oval 569">
                              <a:extLst>
                                <a:ext uri="{FF2B5EF4-FFF2-40B4-BE49-F238E27FC236}">
                                  <a16:creationId xmlns:a16="http://schemas.microsoft.com/office/drawing/2014/main" id="{1DE04303-59CF-0941-AFB9-98DAE235EDB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1" name="Regular Pentagon 570">
                              <a:extLst>
                                <a:ext uri="{FF2B5EF4-FFF2-40B4-BE49-F238E27FC236}">
                                  <a16:creationId xmlns:a16="http://schemas.microsoft.com/office/drawing/2014/main" id="{312EA992-6198-EC46-86A0-18FA21110F3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8" name="Rectangle 567">
                            <a:extLst>
                              <a:ext uri="{FF2B5EF4-FFF2-40B4-BE49-F238E27FC236}">
                                <a16:creationId xmlns:a16="http://schemas.microsoft.com/office/drawing/2014/main" id="{3905477F-E983-144C-9162-4FD682409013}"/>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5" name="Group 554">
                          <a:extLst>
                            <a:ext uri="{FF2B5EF4-FFF2-40B4-BE49-F238E27FC236}">
                              <a16:creationId xmlns:a16="http://schemas.microsoft.com/office/drawing/2014/main" id="{418AFC01-FD6D-2644-9DEE-85361739E54F}"/>
                            </a:ext>
                          </a:extLst>
                        </p:cNvPr>
                        <p:cNvGrpSpPr/>
                        <p:nvPr/>
                      </p:nvGrpSpPr>
                      <p:grpSpPr>
                        <a:xfrm>
                          <a:off x="6368408" y="3530909"/>
                          <a:ext cx="820133" cy="451290"/>
                          <a:chOff x="7767686" y="3460834"/>
                          <a:chExt cx="820133" cy="451290"/>
                        </a:xfrm>
                      </p:grpSpPr>
                      <p:grpSp>
                        <p:nvGrpSpPr>
                          <p:cNvPr id="562" name="Group 561">
                            <a:extLst>
                              <a:ext uri="{FF2B5EF4-FFF2-40B4-BE49-F238E27FC236}">
                                <a16:creationId xmlns:a16="http://schemas.microsoft.com/office/drawing/2014/main" id="{89FF78A5-10C1-ED45-8807-77AEE166CC3F}"/>
                              </a:ext>
                            </a:extLst>
                          </p:cNvPr>
                          <p:cNvGrpSpPr/>
                          <p:nvPr/>
                        </p:nvGrpSpPr>
                        <p:grpSpPr>
                          <a:xfrm>
                            <a:off x="7886224" y="3590352"/>
                            <a:ext cx="583055" cy="192253"/>
                            <a:chOff x="7473651" y="4851179"/>
                            <a:chExt cx="583055" cy="192253"/>
                          </a:xfrm>
                        </p:grpSpPr>
                        <p:sp>
                          <p:nvSpPr>
                            <p:cNvPr id="564" name="Diamond 563">
                              <a:extLst>
                                <a:ext uri="{FF2B5EF4-FFF2-40B4-BE49-F238E27FC236}">
                                  <a16:creationId xmlns:a16="http://schemas.microsoft.com/office/drawing/2014/main" id="{575FAD86-10D3-AA43-B44D-C885E2FBA39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5" name="Oval 564">
                              <a:extLst>
                                <a:ext uri="{FF2B5EF4-FFF2-40B4-BE49-F238E27FC236}">
                                  <a16:creationId xmlns:a16="http://schemas.microsoft.com/office/drawing/2014/main" id="{49B23A66-98B9-2B48-AED8-16326F63224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6" name="Regular Pentagon 565">
                              <a:extLst>
                                <a:ext uri="{FF2B5EF4-FFF2-40B4-BE49-F238E27FC236}">
                                  <a16:creationId xmlns:a16="http://schemas.microsoft.com/office/drawing/2014/main" id="{30BB4455-B866-BB45-BDAD-E224E8133577}"/>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3" name="Rectangle 562">
                            <a:extLst>
                              <a:ext uri="{FF2B5EF4-FFF2-40B4-BE49-F238E27FC236}">
                                <a16:creationId xmlns:a16="http://schemas.microsoft.com/office/drawing/2014/main" id="{EDCA48C4-0AE4-DF43-97D2-3B4F71FEE04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6" name="Group 555">
                          <a:extLst>
                            <a:ext uri="{FF2B5EF4-FFF2-40B4-BE49-F238E27FC236}">
                              <a16:creationId xmlns:a16="http://schemas.microsoft.com/office/drawing/2014/main" id="{466DA77C-DBAA-CE4D-A394-DBF2FC4DDC30}"/>
                            </a:ext>
                          </a:extLst>
                        </p:cNvPr>
                        <p:cNvGrpSpPr/>
                        <p:nvPr/>
                      </p:nvGrpSpPr>
                      <p:grpSpPr>
                        <a:xfrm>
                          <a:off x="7577851" y="3534543"/>
                          <a:ext cx="820133" cy="451290"/>
                          <a:chOff x="7767686" y="3460834"/>
                          <a:chExt cx="820133" cy="451290"/>
                        </a:xfrm>
                      </p:grpSpPr>
                      <p:grpSp>
                        <p:nvGrpSpPr>
                          <p:cNvPr id="557" name="Group 556">
                            <a:extLst>
                              <a:ext uri="{FF2B5EF4-FFF2-40B4-BE49-F238E27FC236}">
                                <a16:creationId xmlns:a16="http://schemas.microsoft.com/office/drawing/2014/main" id="{A4104251-2169-4E4D-A89C-576426DF8404}"/>
                              </a:ext>
                            </a:extLst>
                          </p:cNvPr>
                          <p:cNvGrpSpPr/>
                          <p:nvPr/>
                        </p:nvGrpSpPr>
                        <p:grpSpPr>
                          <a:xfrm>
                            <a:off x="7886224" y="3590352"/>
                            <a:ext cx="583055" cy="192253"/>
                            <a:chOff x="7473651" y="4851179"/>
                            <a:chExt cx="583055" cy="192253"/>
                          </a:xfrm>
                        </p:grpSpPr>
                        <p:sp>
                          <p:nvSpPr>
                            <p:cNvPr id="559" name="Diamond 558">
                              <a:extLst>
                                <a:ext uri="{FF2B5EF4-FFF2-40B4-BE49-F238E27FC236}">
                                  <a16:creationId xmlns:a16="http://schemas.microsoft.com/office/drawing/2014/main" id="{70EF8C10-CFCC-F240-8733-CDB4BF9CBA2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0" name="Oval 559">
                              <a:extLst>
                                <a:ext uri="{FF2B5EF4-FFF2-40B4-BE49-F238E27FC236}">
                                  <a16:creationId xmlns:a16="http://schemas.microsoft.com/office/drawing/2014/main" id="{7DEA383E-3F07-DD47-B999-7E4B498CA532}"/>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1" name="Regular Pentagon 560">
                              <a:extLst>
                                <a:ext uri="{FF2B5EF4-FFF2-40B4-BE49-F238E27FC236}">
                                  <a16:creationId xmlns:a16="http://schemas.microsoft.com/office/drawing/2014/main" id="{5C4ECE36-95E5-B443-800D-DEA78AD0CB57}"/>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8" name="Rectangle 557">
                            <a:extLst>
                              <a:ext uri="{FF2B5EF4-FFF2-40B4-BE49-F238E27FC236}">
                                <a16:creationId xmlns:a16="http://schemas.microsoft.com/office/drawing/2014/main" id="{12B55C6B-39D9-4F46-BF70-49FE3A693F7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53" name="Rectangle 552">
                        <a:extLst>
                          <a:ext uri="{FF2B5EF4-FFF2-40B4-BE49-F238E27FC236}">
                            <a16:creationId xmlns:a16="http://schemas.microsoft.com/office/drawing/2014/main" id="{9079D3C4-0A61-844D-8FE5-D3183F32597F}"/>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51" name="Straight Arrow Connector 550">
                      <a:extLst>
                        <a:ext uri="{FF2B5EF4-FFF2-40B4-BE49-F238E27FC236}">
                          <a16:creationId xmlns:a16="http://schemas.microsoft.com/office/drawing/2014/main" id="{DDBB6F10-2FAB-194B-913C-12AA775C00F1}"/>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48" name="Rectangle 547">
                    <a:extLst>
                      <a:ext uri="{FF2B5EF4-FFF2-40B4-BE49-F238E27FC236}">
                        <a16:creationId xmlns:a16="http://schemas.microsoft.com/office/drawing/2014/main" id="{DECF0C3B-82A3-9D47-A0BF-4F2A071982CA}"/>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451" name="Group 450">
                  <a:extLst>
                    <a:ext uri="{FF2B5EF4-FFF2-40B4-BE49-F238E27FC236}">
                      <a16:creationId xmlns:a16="http://schemas.microsoft.com/office/drawing/2014/main" id="{8FB58D3C-3D21-1D4F-8961-75EA46165425}"/>
                    </a:ext>
                  </a:extLst>
                </p:cNvPr>
                <p:cNvGrpSpPr/>
                <p:nvPr/>
              </p:nvGrpSpPr>
              <p:grpSpPr>
                <a:xfrm>
                  <a:off x="5326300" y="8012110"/>
                  <a:ext cx="7573171" cy="1564850"/>
                  <a:chOff x="4370590" y="4600280"/>
                  <a:chExt cx="7573171" cy="1564850"/>
                </a:xfrm>
              </p:grpSpPr>
              <p:grpSp>
                <p:nvGrpSpPr>
                  <p:cNvPr id="502" name="Group 501">
                    <a:extLst>
                      <a:ext uri="{FF2B5EF4-FFF2-40B4-BE49-F238E27FC236}">
                        <a16:creationId xmlns:a16="http://schemas.microsoft.com/office/drawing/2014/main" id="{F2C4B610-4809-1D46-AED1-2B76A5BE55A8}"/>
                      </a:ext>
                    </a:extLst>
                  </p:cNvPr>
                  <p:cNvGrpSpPr/>
                  <p:nvPr/>
                </p:nvGrpSpPr>
                <p:grpSpPr>
                  <a:xfrm>
                    <a:off x="4568718" y="4971722"/>
                    <a:ext cx="7176914" cy="995654"/>
                    <a:chOff x="4625842" y="3279070"/>
                    <a:chExt cx="7176914" cy="995654"/>
                  </a:xfrm>
                </p:grpSpPr>
                <p:grpSp>
                  <p:nvGrpSpPr>
                    <p:cNvPr id="504" name="Group 503">
                      <a:extLst>
                        <a:ext uri="{FF2B5EF4-FFF2-40B4-BE49-F238E27FC236}">
                          <a16:creationId xmlns:a16="http://schemas.microsoft.com/office/drawing/2014/main" id="{033638D6-307F-A14B-B2C4-7CDD7EE72089}"/>
                        </a:ext>
                      </a:extLst>
                    </p:cNvPr>
                    <p:cNvGrpSpPr/>
                    <p:nvPr/>
                  </p:nvGrpSpPr>
                  <p:grpSpPr>
                    <a:xfrm>
                      <a:off x="4625842" y="3279070"/>
                      <a:ext cx="3241671" cy="995654"/>
                      <a:chOff x="6086997" y="3346515"/>
                      <a:chExt cx="3241671" cy="995654"/>
                    </a:xfrm>
                  </p:grpSpPr>
                  <p:grpSp>
                    <p:nvGrpSpPr>
                      <p:cNvPr id="527" name="Group 526">
                        <a:extLst>
                          <a:ext uri="{FF2B5EF4-FFF2-40B4-BE49-F238E27FC236}">
                            <a16:creationId xmlns:a16="http://schemas.microsoft.com/office/drawing/2014/main" id="{9448E426-5AAA-D049-8C58-6DF375054741}"/>
                          </a:ext>
                        </a:extLst>
                      </p:cNvPr>
                      <p:cNvGrpSpPr/>
                      <p:nvPr/>
                    </p:nvGrpSpPr>
                    <p:grpSpPr>
                      <a:xfrm>
                        <a:off x="6223709" y="3697789"/>
                        <a:ext cx="2968247" cy="454924"/>
                        <a:chOff x="5429737" y="3530909"/>
                        <a:chExt cx="2968247" cy="454924"/>
                      </a:xfrm>
                    </p:grpSpPr>
                    <p:grpSp>
                      <p:nvGrpSpPr>
                        <p:cNvPr id="529" name="Group 528">
                          <a:extLst>
                            <a:ext uri="{FF2B5EF4-FFF2-40B4-BE49-F238E27FC236}">
                              <a16:creationId xmlns:a16="http://schemas.microsoft.com/office/drawing/2014/main" id="{706150CA-BFE1-B04A-B8E4-A064DC82E0FE}"/>
                            </a:ext>
                          </a:extLst>
                        </p:cNvPr>
                        <p:cNvGrpSpPr/>
                        <p:nvPr/>
                      </p:nvGrpSpPr>
                      <p:grpSpPr>
                        <a:xfrm>
                          <a:off x="5429737" y="3530909"/>
                          <a:ext cx="820133" cy="451290"/>
                          <a:chOff x="7767686" y="3460834"/>
                          <a:chExt cx="820133" cy="451290"/>
                        </a:xfrm>
                      </p:grpSpPr>
                      <p:grpSp>
                        <p:nvGrpSpPr>
                          <p:cNvPr id="542" name="Group 541">
                            <a:extLst>
                              <a:ext uri="{FF2B5EF4-FFF2-40B4-BE49-F238E27FC236}">
                                <a16:creationId xmlns:a16="http://schemas.microsoft.com/office/drawing/2014/main" id="{5C099666-6A2E-D149-A860-5C2BD13C635A}"/>
                              </a:ext>
                            </a:extLst>
                          </p:cNvPr>
                          <p:cNvGrpSpPr/>
                          <p:nvPr/>
                        </p:nvGrpSpPr>
                        <p:grpSpPr>
                          <a:xfrm>
                            <a:off x="7886224" y="3590352"/>
                            <a:ext cx="583055" cy="192253"/>
                            <a:chOff x="7473651" y="4851179"/>
                            <a:chExt cx="583055" cy="192253"/>
                          </a:xfrm>
                        </p:grpSpPr>
                        <p:sp>
                          <p:nvSpPr>
                            <p:cNvPr id="544" name="Diamond 543">
                              <a:extLst>
                                <a:ext uri="{FF2B5EF4-FFF2-40B4-BE49-F238E27FC236}">
                                  <a16:creationId xmlns:a16="http://schemas.microsoft.com/office/drawing/2014/main" id="{82C64B8A-89B8-614E-ADA3-6B66F73C156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5" name="Oval 544">
                              <a:extLst>
                                <a:ext uri="{FF2B5EF4-FFF2-40B4-BE49-F238E27FC236}">
                                  <a16:creationId xmlns:a16="http://schemas.microsoft.com/office/drawing/2014/main" id="{45335EF4-9137-BD43-9FA0-1F8CB75DBED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6" name="Regular Pentagon 545">
                              <a:extLst>
                                <a:ext uri="{FF2B5EF4-FFF2-40B4-BE49-F238E27FC236}">
                                  <a16:creationId xmlns:a16="http://schemas.microsoft.com/office/drawing/2014/main" id="{D35808A0-12F1-5243-8608-1CE0D60E70A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3" name="Rectangle 542">
                            <a:extLst>
                              <a:ext uri="{FF2B5EF4-FFF2-40B4-BE49-F238E27FC236}">
                                <a16:creationId xmlns:a16="http://schemas.microsoft.com/office/drawing/2014/main" id="{0F3796D4-5300-6B4C-956A-CAF0AB5F141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0" name="Group 529">
                          <a:extLst>
                            <a:ext uri="{FF2B5EF4-FFF2-40B4-BE49-F238E27FC236}">
                              <a16:creationId xmlns:a16="http://schemas.microsoft.com/office/drawing/2014/main" id="{A90D90F3-6F89-AB46-828C-A57017BC5123}"/>
                            </a:ext>
                          </a:extLst>
                        </p:cNvPr>
                        <p:cNvGrpSpPr/>
                        <p:nvPr/>
                      </p:nvGrpSpPr>
                      <p:grpSpPr>
                        <a:xfrm>
                          <a:off x="6368408" y="3530909"/>
                          <a:ext cx="820133" cy="451290"/>
                          <a:chOff x="7767686" y="3460834"/>
                          <a:chExt cx="820133" cy="451290"/>
                        </a:xfrm>
                      </p:grpSpPr>
                      <p:grpSp>
                        <p:nvGrpSpPr>
                          <p:cNvPr id="537" name="Group 536">
                            <a:extLst>
                              <a:ext uri="{FF2B5EF4-FFF2-40B4-BE49-F238E27FC236}">
                                <a16:creationId xmlns:a16="http://schemas.microsoft.com/office/drawing/2014/main" id="{24CA77F4-2B6F-224A-A03A-2092F44475D3}"/>
                              </a:ext>
                            </a:extLst>
                          </p:cNvPr>
                          <p:cNvGrpSpPr/>
                          <p:nvPr/>
                        </p:nvGrpSpPr>
                        <p:grpSpPr>
                          <a:xfrm>
                            <a:off x="7886224" y="3590352"/>
                            <a:ext cx="583055" cy="192253"/>
                            <a:chOff x="7473651" y="4851179"/>
                            <a:chExt cx="583055" cy="192253"/>
                          </a:xfrm>
                        </p:grpSpPr>
                        <p:sp>
                          <p:nvSpPr>
                            <p:cNvPr id="539" name="Diamond 538">
                              <a:extLst>
                                <a:ext uri="{FF2B5EF4-FFF2-40B4-BE49-F238E27FC236}">
                                  <a16:creationId xmlns:a16="http://schemas.microsoft.com/office/drawing/2014/main" id="{B3F1A3F4-9576-914C-A434-44B56F48231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0" name="Oval 539">
                              <a:extLst>
                                <a:ext uri="{FF2B5EF4-FFF2-40B4-BE49-F238E27FC236}">
                                  <a16:creationId xmlns:a16="http://schemas.microsoft.com/office/drawing/2014/main" id="{C6B5C63A-EB41-7745-881A-DC700587003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Regular Pentagon 540">
                              <a:extLst>
                                <a:ext uri="{FF2B5EF4-FFF2-40B4-BE49-F238E27FC236}">
                                  <a16:creationId xmlns:a16="http://schemas.microsoft.com/office/drawing/2014/main" id="{C79FF300-CD4D-1744-A1EE-BAA16778CD1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8" name="Rectangle 537">
                            <a:extLst>
                              <a:ext uri="{FF2B5EF4-FFF2-40B4-BE49-F238E27FC236}">
                                <a16:creationId xmlns:a16="http://schemas.microsoft.com/office/drawing/2014/main" id="{255689EF-9263-6A46-8CDA-35671ABFB18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1" name="Group 530">
                          <a:extLst>
                            <a:ext uri="{FF2B5EF4-FFF2-40B4-BE49-F238E27FC236}">
                              <a16:creationId xmlns:a16="http://schemas.microsoft.com/office/drawing/2014/main" id="{F5F4040C-2ACB-B941-A3A9-06D140FBE946}"/>
                            </a:ext>
                          </a:extLst>
                        </p:cNvPr>
                        <p:cNvGrpSpPr/>
                        <p:nvPr/>
                      </p:nvGrpSpPr>
                      <p:grpSpPr>
                        <a:xfrm>
                          <a:off x="7577851" y="3534543"/>
                          <a:ext cx="820133" cy="451290"/>
                          <a:chOff x="7767686" y="3460834"/>
                          <a:chExt cx="820133" cy="451290"/>
                        </a:xfrm>
                      </p:grpSpPr>
                      <p:grpSp>
                        <p:nvGrpSpPr>
                          <p:cNvPr id="532" name="Group 531">
                            <a:extLst>
                              <a:ext uri="{FF2B5EF4-FFF2-40B4-BE49-F238E27FC236}">
                                <a16:creationId xmlns:a16="http://schemas.microsoft.com/office/drawing/2014/main" id="{4FEA79D2-EAFA-9148-A38C-FEDB39AFED82}"/>
                              </a:ext>
                            </a:extLst>
                          </p:cNvPr>
                          <p:cNvGrpSpPr/>
                          <p:nvPr/>
                        </p:nvGrpSpPr>
                        <p:grpSpPr>
                          <a:xfrm>
                            <a:off x="7886224" y="3590352"/>
                            <a:ext cx="583055" cy="192253"/>
                            <a:chOff x="7473651" y="4851179"/>
                            <a:chExt cx="583055" cy="192253"/>
                          </a:xfrm>
                        </p:grpSpPr>
                        <p:sp>
                          <p:nvSpPr>
                            <p:cNvPr id="534" name="Diamond 533">
                              <a:extLst>
                                <a:ext uri="{FF2B5EF4-FFF2-40B4-BE49-F238E27FC236}">
                                  <a16:creationId xmlns:a16="http://schemas.microsoft.com/office/drawing/2014/main" id="{0C812974-CA64-1A4E-9E1A-C706150F4B2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5" name="Oval 534">
                              <a:extLst>
                                <a:ext uri="{FF2B5EF4-FFF2-40B4-BE49-F238E27FC236}">
                                  <a16:creationId xmlns:a16="http://schemas.microsoft.com/office/drawing/2014/main" id="{C54659CC-5050-AC4F-870D-D73F5D05EF46}"/>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Regular Pentagon 535">
                              <a:extLst>
                                <a:ext uri="{FF2B5EF4-FFF2-40B4-BE49-F238E27FC236}">
                                  <a16:creationId xmlns:a16="http://schemas.microsoft.com/office/drawing/2014/main" id="{9553BD8E-8218-FB40-AAEF-262AC9E6240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3" name="Rectangle 532">
                            <a:extLst>
                              <a:ext uri="{FF2B5EF4-FFF2-40B4-BE49-F238E27FC236}">
                                <a16:creationId xmlns:a16="http://schemas.microsoft.com/office/drawing/2014/main" id="{99A4DFC1-E105-B44D-9850-252E89EF503D}"/>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28" name="Rectangle 527">
                        <a:extLst>
                          <a:ext uri="{FF2B5EF4-FFF2-40B4-BE49-F238E27FC236}">
                            <a16:creationId xmlns:a16="http://schemas.microsoft.com/office/drawing/2014/main" id="{9164239B-9002-E14E-A216-0555859351A1}"/>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5" name="Group 504">
                      <a:extLst>
                        <a:ext uri="{FF2B5EF4-FFF2-40B4-BE49-F238E27FC236}">
                          <a16:creationId xmlns:a16="http://schemas.microsoft.com/office/drawing/2014/main" id="{7226F9EB-B519-AA41-8041-0686E8F3B158}"/>
                        </a:ext>
                      </a:extLst>
                    </p:cNvPr>
                    <p:cNvGrpSpPr/>
                    <p:nvPr/>
                  </p:nvGrpSpPr>
                  <p:grpSpPr>
                    <a:xfrm>
                      <a:off x="8561085" y="3279070"/>
                      <a:ext cx="3241671" cy="995654"/>
                      <a:chOff x="6086997" y="3346515"/>
                      <a:chExt cx="3241671" cy="995654"/>
                    </a:xfrm>
                  </p:grpSpPr>
                  <p:grpSp>
                    <p:nvGrpSpPr>
                      <p:cNvPr id="507" name="Group 506">
                        <a:extLst>
                          <a:ext uri="{FF2B5EF4-FFF2-40B4-BE49-F238E27FC236}">
                            <a16:creationId xmlns:a16="http://schemas.microsoft.com/office/drawing/2014/main" id="{1F50B82A-EAEA-E54A-94DB-6B5D61732970}"/>
                          </a:ext>
                        </a:extLst>
                      </p:cNvPr>
                      <p:cNvGrpSpPr/>
                      <p:nvPr/>
                    </p:nvGrpSpPr>
                    <p:grpSpPr>
                      <a:xfrm>
                        <a:off x="6223709" y="3697789"/>
                        <a:ext cx="2968247" cy="454924"/>
                        <a:chOff x="5429737" y="3530909"/>
                        <a:chExt cx="2968247" cy="454924"/>
                      </a:xfrm>
                    </p:grpSpPr>
                    <p:grpSp>
                      <p:nvGrpSpPr>
                        <p:cNvPr id="509" name="Group 508">
                          <a:extLst>
                            <a:ext uri="{FF2B5EF4-FFF2-40B4-BE49-F238E27FC236}">
                              <a16:creationId xmlns:a16="http://schemas.microsoft.com/office/drawing/2014/main" id="{06BDA66D-AE36-164D-AF62-07E962144EC0}"/>
                            </a:ext>
                          </a:extLst>
                        </p:cNvPr>
                        <p:cNvGrpSpPr/>
                        <p:nvPr/>
                      </p:nvGrpSpPr>
                      <p:grpSpPr>
                        <a:xfrm>
                          <a:off x="5429737" y="3530909"/>
                          <a:ext cx="820133" cy="451290"/>
                          <a:chOff x="7767686" y="3460834"/>
                          <a:chExt cx="820133" cy="451290"/>
                        </a:xfrm>
                      </p:grpSpPr>
                      <p:grpSp>
                        <p:nvGrpSpPr>
                          <p:cNvPr id="522" name="Group 521">
                            <a:extLst>
                              <a:ext uri="{FF2B5EF4-FFF2-40B4-BE49-F238E27FC236}">
                                <a16:creationId xmlns:a16="http://schemas.microsoft.com/office/drawing/2014/main" id="{676F5D92-A471-E241-8437-6B99D35E774F}"/>
                              </a:ext>
                            </a:extLst>
                          </p:cNvPr>
                          <p:cNvGrpSpPr/>
                          <p:nvPr/>
                        </p:nvGrpSpPr>
                        <p:grpSpPr>
                          <a:xfrm>
                            <a:off x="7886224" y="3590352"/>
                            <a:ext cx="583055" cy="192253"/>
                            <a:chOff x="7473651" y="4851179"/>
                            <a:chExt cx="583055" cy="192253"/>
                          </a:xfrm>
                        </p:grpSpPr>
                        <p:sp>
                          <p:nvSpPr>
                            <p:cNvPr id="524" name="Diamond 523">
                              <a:extLst>
                                <a:ext uri="{FF2B5EF4-FFF2-40B4-BE49-F238E27FC236}">
                                  <a16:creationId xmlns:a16="http://schemas.microsoft.com/office/drawing/2014/main" id="{3761BAA9-FAEB-6549-A954-5D50E3575D9E}"/>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5" name="Oval 524">
                              <a:extLst>
                                <a:ext uri="{FF2B5EF4-FFF2-40B4-BE49-F238E27FC236}">
                                  <a16:creationId xmlns:a16="http://schemas.microsoft.com/office/drawing/2014/main" id="{A7504764-D018-124C-A13F-343733C5BB3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6" name="Regular Pentagon 525">
                              <a:extLst>
                                <a:ext uri="{FF2B5EF4-FFF2-40B4-BE49-F238E27FC236}">
                                  <a16:creationId xmlns:a16="http://schemas.microsoft.com/office/drawing/2014/main" id="{E64EBC70-33A7-DD49-8314-430AE267B69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3" name="Rectangle 522">
                            <a:extLst>
                              <a:ext uri="{FF2B5EF4-FFF2-40B4-BE49-F238E27FC236}">
                                <a16:creationId xmlns:a16="http://schemas.microsoft.com/office/drawing/2014/main" id="{6629BFB6-6A02-AB4E-928D-9C694C3E5FC1}"/>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0" name="Group 509">
                          <a:extLst>
                            <a:ext uri="{FF2B5EF4-FFF2-40B4-BE49-F238E27FC236}">
                              <a16:creationId xmlns:a16="http://schemas.microsoft.com/office/drawing/2014/main" id="{8D76E4AD-8B80-6A47-9227-C0BB9153A184}"/>
                            </a:ext>
                          </a:extLst>
                        </p:cNvPr>
                        <p:cNvGrpSpPr/>
                        <p:nvPr/>
                      </p:nvGrpSpPr>
                      <p:grpSpPr>
                        <a:xfrm>
                          <a:off x="6368408" y="3530909"/>
                          <a:ext cx="820133" cy="451290"/>
                          <a:chOff x="7767686" y="3460834"/>
                          <a:chExt cx="820133" cy="451290"/>
                        </a:xfrm>
                      </p:grpSpPr>
                      <p:grpSp>
                        <p:nvGrpSpPr>
                          <p:cNvPr id="517" name="Group 516">
                            <a:extLst>
                              <a:ext uri="{FF2B5EF4-FFF2-40B4-BE49-F238E27FC236}">
                                <a16:creationId xmlns:a16="http://schemas.microsoft.com/office/drawing/2014/main" id="{EA02005D-F3A2-FD4B-BB2C-1ACA4375E58B}"/>
                              </a:ext>
                            </a:extLst>
                          </p:cNvPr>
                          <p:cNvGrpSpPr/>
                          <p:nvPr/>
                        </p:nvGrpSpPr>
                        <p:grpSpPr>
                          <a:xfrm>
                            <a:off x="7886224" y="3590352"/>
                            <a:ext cx="583055" cy="192253"/>
                            <a:chOff x="7473651" y="4851179"/>
                            <a:chExt cx="583055" cy="192253"/>
                          </a:xfrm>
                        </p:grpSpPr>
                        <p:sp>
                          <p:nvSpPr>
                            <p:cNvPr id="519" name="Diamond 518">
                              <a:extLst>
                                <a:ext uri="{FF2B5EF4-FFF2-40B4-BE49-F238E27FC236}">
                                  <a16:creationId xmlns:a16="http://schemas.microsoft.com/office/drawing/2014/main" id="{CBC5EDFD-1D10-B04C-8B23-6DF7273A0E6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0" name="Oval 519">
                              <a:extLst>
                                <a:ext uri="{FF2B5EF4-FFF2-40B4-BE49-F238E27FC236}">
                                  <a16:creationId xmlns:a16="http://schemas.microsoft.com/office/drawing/2014/main" id="{7067EBE2-9BE1-A045-9623-1AB812528BD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1" name="Regular Pentagon 520">
                              <a:extLst>
                                <a:ext uri="{FF2B5EF4-FFF2-40B4-BE49-F238E27FC236}">
                                  <a16:creationId xmlns:a16="http://schemas.microsoft.com/office/drawing/2014/main" id="{3BF5006E-7C45-4149-AD31-CA9A7968352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8" name="Rectangle 517">
                            <a:extLst>
                              <a:ext uri="{FF2B5EF4-FFF2-40B4-BE49-F238E27FC236}">
                                <a16:creationId xmlns:a16="http://schemas.microsoft.com/office/drawing/2014/main" id="{E1480B69-34C1-B44B-B686-46DAACAF0172}"/>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1" name="Group 510">
                          <a:extLst>
                            <a:ext uri="{FF2B5EF4-FFF2-40B4-BE49-F238E27FC236}">
                              <a16:creationId xmlns:a16="http://schemas.microsoft.com/office/drawing/2014/main" id="{CE8A6AD6-5B0E-A14D-BCD0-8992BC8EF6EA}"/>
                            </a:ext>
                          </a:extLst>
                        </p:cNvPr>
                        <p:cNvGrpSpPr/>
                        <p:nvPr/>
                      </p:nvGrpSpPr>
                      <p:grpSpPr>
                        <a:xfrm>
                          <a:off x="7577851" y="3534543"/>
                          <a:ext cx="820133" cy="451290"/>
                          <a:chOff x="7767686" y="3460834"/>
                          <a:chExt cx="820133" cy="451290"/>
                        </a:xfrm>
                      </p:grpSpPr>
                      <p:grpSp>
                        <p:nvGrpSpPr>
                          <p:cNvPr id="512" name="Group 511">
                            <a:extLst>
                              <a:ext uri="{FF2B5EF4-FFF2-40B4-BE49-F238E27FC236}">
                                <a16:creationId xmlns:a16="http://schemas.microsoft.com/office/drawing/2014/main" id="{2E12EC3F-163A-C24A-821D-FF9D80661130}"/>
                              </a:ext>
                            </a:extLst>
                          </p:cNvPr>
                          <p:cNvGrpSpPr/>
                          <p:nvPr/>
                        </p:nvGrpSpPr>
                        <p:grpSpPr>
                          <a:xfrm>
                            <a:off x="7886224" y="3590352"/>
                            <a:ext cx="583055" cy="192253"/>
                            <a:chOff x="7473651" y="4851179"/>
                            <a:chExt cx="583055" cy="192253"/>
                          </a:xfrm>
                        </p:grpSpPr>
                        <p:sp>
                          <p:nvSpPr>
                            <p:cNvPr id="514" name="Diamond 513">
                              <a:extLst>
                                <a:ext uri="{FF2B5EF4-FFF2-40B4-BE49-F238E27FC236}">
                                  <a16:creationId xmlns:a16="http://schemas.microsoft.com/office/drawing/2014/main" id="{AB36EF1F-B45C-4841-BB7C-BA067EA6F2B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5" name="Oval 514">
                              <a:extLst>
                                <a:ext uri="{FF2B5EF4-FFF2-40B4-BE49-F238E27FC236}">
                                  <a16:creationId xmlns:a16="http://schemas.microsoft.com/office/drawing/2014/main" id="{8445AC10-65F7-844B-B0DD-1E76DBF0359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6" name="Regular Pentagon 515">
                              <a:extLst>
                                <a:ext uri="{FF2B5EF4-FFF2-40B4-BE49-F238E27FC236}">
                                  <a16:creationId xmlns:a16="http://schemas.microsoft.com/office/drawing/2014/main" id="{50FCEA6D-DE8E-EB4C-AF43-1EB461FAFAD7}"/>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3" name="Rectangle 512">
                            <a:extLst>
                              <a:ext uri="{FF2B5EF4-FFF2-40B4-BE49-F238E27FC236}">
                                <a16:creationId xmlns:a16="http://schemas.microsoft.com/office/drawing/2014/main" id="{E6905C4C-74CE-8E42-B0CF-E6644770D7E2}"/>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08" name="Rectangle 507">
                        <a:extLst>
                          <a:ext uri="{FF2B5EF4-FFF2-40B4-BE49-F238E27FC236}">
                            <a16:creationId xmlns:a16="http://schemas.microsoft.com/office/drawing/2014/main" id="{F58480EC-5623-6A40-9CE4-BDD7EAAC61FC}"/>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06" name="Straight Arrow Connector 505">
                      <a:extLst>
                        <a:ext uri="{FF2B5EF4-FFF2-40B4-BE49-F238E27FC236}">
                          <a16:creationId xmlns:a16="http://schemas.microsoft.com/office/drawing/2014/main" id="{A51EA0A9-9E7C-4047-BA24-6CF1C4C8633A}"/>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03" name="Rectangle 502">
                    <a:extLst>
                      <a:ext uri="{FF2B5EF4-FFF2-40B4-BE49-F238E27FC236}">
                        <a16:creationId xmlns:a16="http://schemas.microsoft.com/office/drawing/2014/main" id="{F3952A0C-DAE2-344A-AA42-04FD16298CFC}"/>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452" name="Group 451">
                  <a:extLst>
                    <a:ext uri="{FF2B5EF4-FFF2-40B4-BE49-F238E27FC236}">
                      <a16:creationId xmlns:a16="http://schemas.microsoft.com/office/drawing/2014/main" id="{8E5D2F6B-2D65-BA4D-B93E-BB7FC71DA497}"/>
                    </a:ext>
                  </a:extLst>
                </p:cNvPr>
                <p:cNvGrpSpPr/>
                <p:nvPr/>
              </p:nvGrpSpPr>
              <p:grpSpPr>
                <a:xfrm>
                  <a:off x="13870529" y="5689202"/>
                  <a:ext cx="3616382" cy="1564850"/>
                  <a:chOff x="7860562" y="8089538"/>
                  <a:chExt cx="3616382" cy="1564850"/>
                </a:xfrm>
              </p:grpSpPr>
              <p:grpSp>
                <p:nvGrpSpPr>
                  <p:cNvPr id="480" name="Group 479">
                    <a:extLst>
                      <a:ext uri="{FF2B5EF4-FFF2-40B4-BE49-F238E27FC236}">
                        <a16:creationId xmlns:a16="http://schemas.microsoft.com/office/drawing/2014/main" id="{7CAA94D7-0005-204A-AB76-1E37E800DEAB}"/>
                      </a:ext>
                    </a:extLst>
                  </p:cNvPr>
                  <p:cNvGrpSpPr/>
                  <p:nvPr/>
                </p:nvGrpSpPr>
                <p:grpSpPr>
                  <a:xfrm>
                    <a:off x="8047918" y="8460980"/>
                    <a:ext cx="3241671" cy="995654"/>
                    <a:chOff x="6086997" y="3346515"/>
                    <a:chExt cx="3241671" cy="995654"/>
                  </a:xfrm>
                </p:grpSpPr>
                <p:grpSp>
                  <p:nvGrpSpPr>
                    <p:cNvPr id="482" name="Group 481">
                      <a:extLst>
                        <a:ext uri="{FF2B5EF4-FFF2-40B4-BE49-F238E27FC236}">
                          <a16:creationId xmlns:a16="http://schemas.microsoft.com/office/drawing/2014/main" id="{66B65F06-D936-254C-86BA-7B157FA53EF1}"/>
                        </a:ext>
                      </a:extLst>
                    </p:cNvPr>
                    <p:cNvGrpSpPr/>
                    <p:nvPr/>
                  </p:nvGrpSpPr>
                  <p:grpSpPr>
                    <a:xfrm>
                      <a:off x="6223709" y="3697789"/>
                      <a:ext cx="2968247" cy="454924"/>
                      <a:chOff x="5429737" y="3530909"/>
                      <a:chExt cx="2968247" cy="454924"/>
                    </a:xfrm>
                  </p:grpSpPr>
                  <p:grpSp>
                    <p:nvGrpSpPr>
                      <p:cNvPr id="484" name="Group 483">
                        <a:extLst>
                          <a:ext uri="{FF2B5EF4-FFF2-40B4-BE49-F238E27FC236}">
                            <a16:creationId xmlns:a16="http://schemas.microsoft.com/office/drawing/2014/main" id="{98B47C56-A236-B043-9FAD-E774B1D9764B}"/>
                          </a:ext>
                        </a:extLst>
                      </p:cNvPr>
                      <p:cNvGrpSpPr/>
                      <p:nvPr/>
                    </p:nvGrpSpPr>
                    <p:grpSpPr>
                      <a:xfrm>
                        <a:off x="5429737" y="3530909"/>
                        <a:ext cx="820133" cy="451290"/>
                        <a:chOff x="7767686" y="3460834"/>
                        <a:chExt cx="820133" cy="451290"/>
                      </a:xfrm>
                    </p:grpSpPr>
                    <p:grpSp>
                      <p:nvGrpSpPr>
                        <p:cNvPr id="497" name="Group 496">
                          <a:extLst>
                            <a:ext uri="{FF2B5EF4-FFF2-40B4-BE49-F238E27FC236}">
                              <a16:creationId xmlns:a16="http://schemas.microsoft.com/office/drawing/2014/main" id="{4202B231-C3F6-084E-BECF-875B4F37ADF7}"/>
                            </a:ext>
                          </a:extLst>
                        </p:cNvPr>
                        <p:cNvGrpSpPr/>
                        <p:nvPr/>
                      </p:nvGrpSpPr>
                      <p:grpSpPr>
                        <a:xfrm>
                          <a:off x="7886224" y="3590352"/>
                          <a:ext cx="583055" cy="192253"/>
                          <a:chOff x="7473651" y="4851179"/>
                          <a:chExt cx="583055" cy="192253"/>
                        </a:xfrm>
                      </p:grpSpPr>
                      <p:sp>
                        <p:nvSpPr>
                          <p:cNvPr id="499" name="Diamond 498">
                            <a:extLst>
                              <a:ext uri="{FF2B5EF4-FFF2-40B4-BE49-F238E27FC236}">
                                <a16:creationId xmlns:a16="http://schemas.microsoft.com/office/drawing/2014/main" id="{15285250-AFEA-6B49-A518-D1B0C18DEFA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Oval 499">
                            <a:extLst>
                              <a:ext uri="{FF2B5EF4-FFF2-40B4-BE49-F238E27FC236}">
                                <a16:creationId xmlns:a16="http://schemas.microsoft.com/office/drawing/2014/main" id="{76FD8601-116A-7041-A79A-0F985EEF6A2E}"/>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Regular Pentagon 500">
                            <a:extLst>
                              <a:ext uri="{FF2B5EF4-FFF2-40B4-BE49-F238E27FC236}">
                                <a16:creationId xmlns:a16="http://schemas.microsoft.com/office/drawing/2014/main" id="{0DE4D795-CE7D-6348-870E-9F97FFAC7D7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8" name="Rectangle 497">
                          <a:extLst>
                            <a:ext uri="{FF2B5EF4-FFF2-40B4-BE49-F238E27FC236}">
                              <a16:creationId xmlns:a16="http://schemas.microsoft.com/office/drawing/2014/main" id="{24FED463-B540-5446-8232-52F7CBA38D18}"/>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5" name="Group 484">
                        <a:extLst>
                          <a:ext uri="{FF2B5EF4-FFF2-40B4-BE49-F238E27FC236}">
                            <a16:creationId xmlns:a16="http://schemas.microsoft.com/office/drawing/2014/main" id="{FB407FBC-92D0-324E-9C52-0FEEAE765BAD}"/>
                          </a:ext>
                        </a:extLst>
                      </p:cNvPr>
                      <p:cNvGrpSpPr/>
                      <p:nvPr/>
                    </p:nvGrpSpPr>
                    <p:grpSpPr>
                      <a:xfrm>
                        <a:off x="6368408" y="3530909"/>
                        <a:ext cx="820133" cy="451290"/>
                        <a:chOff x="7767686" y="3460834"/>
                        <a:chExt cx="820133" cy="451290"/>
                      </a:xfrm>
                    </p:grpSpPr>
                    <p:grpSp>
                      <p:nvGrpSpPr>
                        <p:cNvPr id="492" name="Group 491">
                          <a:extLst>
                            <a:ext uri="{FF2B5EF4-FFF2-40B4-BE49-F238E27FC236}">
                              <a16:creationId xmlns:a16="http://schemas.microsoft.com/office/drawing/2014/main" id="{15B2573E-BEA7-D44C-B959-9021194726BF}"/>
                            </a:ext>
                          </a:extLst>
                        </p:cNvPr>
                        <p:cNvGrpSpPr/>
                        <p:nvPr/>
                      </p:nvGrpSpPr>
                      <p:grpSpPr>
                        <a:xfrm>
                          <a:off x="7886224" y="3590352"/>
                          <a:ext cx="583055" cy="192253"/>
                          <a:chOff x="7473651" y="4851179"/>
                          <a:chExt cx="583055" cy="192253"/>
                        </a:xfrm>
                      </p:grpSpPr>
                      <p:sp>
                        <p:nvSpPr>
                          <p:cNvPr id="494" name="Diamond 493">
                            <a:extLst>
                              <a:ext uri="{FF2B5EF4-FFF2-40B4-BE49-F238E27FC236}">
                                <a16:creationId xmlns:a16="http://schemas.microsoft.com/office/drawing/2014/main" id="{0653C31B-A290-C24A-B8FB-7D0F7C519C7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5" name="Oval 494">
                            <a:extLst>
                              <a:ext uri="{FF2B5EF4-FFF2-40B4-BE49-F238E27FC236}">
                                <a16:creationId xmlns:a16="http://schemas.microsoft.com/office/drawing/2014/main" id="{3BAB3B3A-DE11-444B-99B1-3E4F983CCFB6}"/>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Regular Pentagon 495">
                            <a:extLst>
                              <a:ext uri="{FF2B5EF4-FFF2-40B4-BE49-F238E27FC236}">
                                <a16:creationId xmlns:a16="http://schemas.microsoft.com/office/drawing/2014/main" id="{92632E14-FAE8-0148-B2D3-95F960851B50}"/>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3" name="Rectangle 492">
                          <a:extLst>
                            <a:ext uri="{FF2B5EF4-FFF2-40B4-BE49-F238E27FC236}">
                              <a16:creationId xmlns:a16="http://schemas.microsoft.com/office/drawing/2014/main" id="{A6FAF933-BD8B-5446-B4C4-9282DB7D926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6" name="Group 485">
                        <a:extLst>
                          <a:ext uri="{FF2B5EF4-FFF2-40B4-BE49-F238E27FC236}">
                            <a16:creationId xmlns:a16="http://schemas.microsoft.com/office/drawing/2014/main" id="{F1991A94-9A54-264F-BCA3-BF0D1F598D31}"/>
                          </a:ext>
                        </a:extLst>
                      </p:cNvPr>
                      <p:cNvGrpSpPr/>
                      <p:nvPr/>
                    </p:nvGrpSpPr>
                    <p:grpSpPr>
                      <a:xfrm>
                        <a:off x="7577851" y="3534543"/>
                        <a:ext cx="820133" cy="451290"/>
                        <a:chOff x="7767686" y="3460834"/>
                        <a:chExt cx="820133" cy="451290"/>
                      </a:xfrm>
                    </p:grpSpPr>
                    <p:grpSp>
                      <p:nvGrpSpPr>
                        <p:cNvPr id="487" name="Group 486">
                          <a:extLst>
                            <a:ext uri="{FF2B5EF4-FFF2-40B4-BE49-F238E27FC236}">
                              <a16:creationId xmlns:a16="http://schemas.microsoft.com/office/drawing/2014/main" id="{D863C46E-365E-6441-ADDB-154E57E040FF}"/>
                            </a:ext>
                          </a:extLst>
                        </p:cNvPr>
                        <p:cNvGrpSpPr/>
                        <p:nvPr/>
                      </p:nvGrpSpPr>
                      <p:grpSpPr>
                        <a:xfrm>
                          <a:off x="7886224" y="3590352"/>
                          <a:ext cx="583055" cy="192253"/>
                          <a:chOff x="7473651" y="4851179"/>
                          <a:chExt cx="583055" cy="192253"/>
                        </a:xfrm>
                      </p:grpSpPr>
                      <p:sp>
                        <p:nvSpPr>
                          <p:cNvPr id="489" name="Diamond 488">
                            <a:extLst>
                              <a:ext uri="{FF2B5EF4-FFF2-40B4-BE49-F238E27FC236}">
                                <a16:creationId xmlns:a16="http://schemas.microsoft.com/office/drawing/2014/main" id="{D1AE2F36-86E2-9F42-B1DF-12F27042996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Oval 489">
                            <a:extLst>
                              <a:ext uri="{FF2B5EF4-FFF2-40B4-BE49-F238E27FC236}">
                                <a16:creationId xmlns:a16="http://schemas.microsoft.com/office/drawing/2014/main" id="{0C441BDA-4DF6-2D45-9FC1-B694B2F5BE75}"/>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1" name="Regular Pentagon 490">
                            <a:extLst>
                              <a:ext uri="{FF2B5EF4-FFF2-40B4-BE49-F238E27FC236}">
                                <a16:creationId xmlns:a16="http://schemas.microsoft.com/office/drawing/2014/main" id="{0C5D1464-F46D-584A-B8D6-F5B5708F3268}"/>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8" name="Rectangle 487">
                          <a:extLst>
                            <a:ext uri="{FF2B5EF4-FFF2-40B4-BE49-F238E27FC236}">
                              <a16:creationId xmlns:a16="http://schemas.microsoft.com/office/drawing/2014/main" id="{E401F0F0-07CB-9743-A9F6-1890F0A9CC29}"/>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83" name="Rectangle 482">
                      <a:extLst>
                        <a:ext uri="{FF2B5EF4-FFF2-40B4-BE49-F238E27FC236}">
                          <a16:creationId xmlns:a16="http://schemas.microsoft.com/office/drawing/2014/main" id="{937F442D-05E4-8745-B927-94DFB4EE6DF9}"/>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1" name="Rectangle 480">
                    <a:extLst>
                      <a:ext uri="{FF2B5EF4-FFF2-40B4-BE49-F238E27FC236}">
                        <a16:creationId xmlns:a16="http://schemas.microsoft.com/office/drawing/2014/main" id="{444C63CA-676F-E245-8AEB-AE0C1287551E}"/>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453" name="Group 452">
                  <a:extLst>
                    <a:ext uri="{FF2B5EF4-FFF2-40B4-BE49-F238E27FC236}">
                      <a16:creationId xmlns:a16="http://schemas.microsoft.com/office/drawing/2014/main" id="{F58E5249-A066-4548-8C43-D3D4F228093C}"/>
                    </a:ext>
                  </a:extLst>
                </p:cNvPr>
                <p:cNvGrpSpPr/>
                <p:nvPr/>
              </p:nvGrpSpPr>
              <p:grpSpPr>
                <a:xfrm>
                  <a:off x="842831" y="5687555"/>
                  <a:ext cx="3616382" cy="1564850"/>
                  <a:chOff x="7860562" y="8089538"/>
                  <a:chExt cx="3616382" cy="1564850"/>
                </a:xfrm>
              </p:grpSpPr>
              <p:grpSp>
                <p:nvGrpSpPr>
                  <p:cNvPr id="458" name="Group 457">
                    <a:extLst>
                      <a:ext uri="{FF2B5EF4-FFF2-40B4-BE49-F238E27FC236}">
                        <a16:creationId xmlns:a16="http://schemas.microsoft.com/office/drawing/2014/main" id="{D258EEE0-3BFE-1E44-AA45-8CA8B225D192}"/>
                      </a:ext>
                    </a:extLst>
                  </p:cNvPr>
                  <p:cNvGrpSpPr/>
                  <p:nvPr/>
                </p:nvGrpSpPr>
                <p:grpSpPr>
                  <a:xfrm>
                    <a:off x="8047918" y="8460980"/>
                    <a:ext cx="3241671" cy="995654"/>
                    <a:chOff x="6086997" y="3346515"/>
                    <a:chExt cx="3241671" cy="995654"/>
                  </a:xfrm>
                </p:grpSpPr>
                <p:grpSp>
                  <p:nvGrpSpPr>
                    <p:cNvPr id="460" name="Group 459">
                      <a:extLst>
                        <a:ext uri="{FF2B5EF4-FFF2-40B4-BE49-F238E27FC236}">
                          <a16:creationId xmlns:a16="http://schemas.microsoft.com/office/drawing/2014/main" id="{45FB0979-DE97-D343-A83E-D6AAA2F40B76}"/>
                        </a:ext>
                      </a:extLst>
                    </p:cNvPr>
                    <p:cNvGrpSpPr/>
                    <p:nvPr/>
                  </p:nvGrpSpPr>
                  <p:grpSpPr>
                    <a:xfrm>
                      <a:off x="6223709" y="3697789"/>
                      <a:ext cx="2968247" cy="454924"/>
                      <a:chOff x="5429737" y="3530909"/>
                      <a:chExt cx="2968247" cy="454924"/>
                    </a:xfrm>
                  </p:grpSpPr>
                  <p:grpSp>
                    <p:nvGrpSpPr>
                      <p:cNvPr id="462" name="Group 461">
                        <a:extLst>
                          <a:ext uri="{FF2B5EF4-FFF2-40B4-BE49-F238E27FC236}">
                            <a16:creationId xmlns:a16="http://schemas.microsoft.com/office/drawing/2014/main" id="{C3DE5568-31BE-9F44-93B8-D8A251DCE830}"/>
                          </a:ext>
                        </a:extLst>
                      </p:cNvPr>
                      <p:cNvGrpSpPr/>
                      <p:nvPr/>
                    </p:nvGrpSpPr>
                    <p:grpSpPr>
                      <a:xfrm>
                        <a:off x="5429737" y="3530909"/>
                        <a:ext cx="820133" cy="451290"/>
                        <a:chOff x="7767686" y="3460834"/>
                        <a:chExt cx="820133" cy="451290"/>
                      </a:xfrm>
                    </p:grpSpPr>
                    <p:grpSp>
                      <p:nvGrpSpPr>
                        <p:cNvPr id="475" name="Group 474">
                          <a:extLst>
                            <a:ext uri="{FF2B5EF4-FFF2-40B4-BE49-F238E27FC236}">
                              <a16:creationId xmlns:a16="http://schemas.microsoft.com/office/drawing/2014/main" id="{607CA442-81E0-AC45-BEC0-CB59410F7EF0}"/>
                            </a:ext>
                          </a:extLst>
                        </p:cNvPr>
                        <p:cNvGrpSpPr/>
                        <p:nvPr/>
                      </p:nvGrpSpPr>
                      <p:grpSpPr>
                        <a:xfrm>
                          <a:off x="7886224" y="3590352"/>
                          <a:ext cx="583055" cy="192253"/>
                          <a:chOff x="7473651" y="4851179"/>
                          <a:chExt cx="583055" cy="192253"/>
                        </a:xfrm>
                      </p:grpSpPr>
                      <p:sp>
                        <p:nvSpPr>
                          <p:cNvPr id="477" name="Diamond 476">
                            <a:extLst>
                              <a:ext uri="{FF2B5EF4-FFF2-40B4-BE49-F238E27FC236}">
                                <a16:creationId xmlns:a16="http://schemas.microsoft.com/office/drawing/2014/main" id="{6F8EA812-CE7E-224F-9B22-F35BEDECD87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Oval 477">
                            <a:extLst>
                              <a:ext uri="{FF2B5EF4-FFF2-40B4-BE49-F238E27FC236}">
                                <a16:creationId xmlns:a16="http://schemas.microsoft.com/office/drawing/2014/main" id="{6C86F1F0-AA82-3547-A0BA-0818408615F3}"/>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9" name="Regular Pentagon 478">
                            <a:extLst>
                              <a:ext uri="{FF2B5EF4-FFF2-40B4-BE49-F238E27FC236}">
                                <a16:creationId xmlns:a16="http://schemas.microsoft.com/office/drawing/2014/main" id="{BE8DD499-7261-ED4C-A8F9-7E330163FBA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6" name="Rectangle 475">
                          <a:extLst>
                            <a:ext uri="{FF2B5EF4-FFF2-40B4-BE49-F238E27FC236}">
                              <a16:creationId xmlns:a16="http://schemas.microsoft.com/office/drawing/2014/main" id="{9A73A9FD-F57B-0D45-9523-D8DE9B3C91B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3" name="Group 462">
                        <a:extLst>
                          <a:ext uri="{FF2B5EF4-FFF2-40B4-BE49-F238E27FC236}">
                            <a16:creationId xmlns:a16="http://schemas.microsoft.com/office/drawing/2014/main" id="{9DAD05E3-3DE4-A448-9C84-C297B2D22518}"/>
                          </a:ext>
                        </a:extLst>
                      </p:cNvPr>
                      <p:cNvGrpSpPr/>
                      <p:nvPr/>
                    </p:nvGrpSpPr>
                    <p:grpSpPr>
                      <a:xfrm>
                        <a:off x="6368408" y="3530909"/>
                        <a:ext cx="820133" cy="451290"/>
                        <a:chOff x="7767686" y="3460834"/>
                        <a:chExt cx="820133" cy="451290"/>
                      </a:xfrm>
                    </p:grpSpPr>
                    <p:grpSp>
                      <p:nvGrpSpPr>
                        <p:cNvPr id="470" name="Group 469">
                          <a:extLst>
                            <a:ext uri="{FF2B5EF4-FFF2-40B4-BE49-F238E27FC236}">
                              <a16:creationId xmlns:a16="http://schemas.microsoft.com/office/drawing/2014/main" id="{46950FC9-0425-9443-8AC0-CBD91A6D810F}"/>
                            </a:ext>
                          </a:extLst>
                        </p:cNvPr>
                        <p:cNvGrpSpPr/>
                        <p:nvPr/>
                      </p:nvGrpSpPr>
                      <p:grpSpPr>
                        <a:xfrm>
                          <a:off x="7886224" y="3590352"/>
                          <a:ext cx="583055" cy="192253"/>
                          <a:chOff x="7473651" y="4851179"/>
                          <a:chExt cx="583055" cy="192253"/>
                        </a:xfrm>
                      </p:grpSpPr>
                      <p:sp>
                        <p:nvSpPr>
                          <p:cNvPr id="472" name="Diamond 471">
                            <a:extLst>
                              <a:ext uri="{FF2B5EF4-FFF2-40B4-BE49-F238E27FC236}">
                                <a16:creationId xmlns:a16="http://schemas.microsoft.com/office/drawing/2014/main" id="{FD279089-8CDF-6348-966F-8BF82BF9BDD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Oval 472">
                            <a:extLst>
                              <a:ext uri="{FF2B5EF4-FFF2-40B4-BE49-F238E27FC236}">
                                <a16:creationId xmlns:a16="http://schemas.microsoft.com/office/drawing/2014/main" id="{029ED554-7691-4042-BD19-6C85D734E20E}"/>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4" name="Regular Pentagon 473">
                            <a:extLst>
                              <a:ext uri="{FF2B5EF4-FFF2-40B4-BE49-F238E27FC236}">
                                <a16:creationId xmlns:a16="http://schemas.microsoft.com/office/drawing/2014/main" id="{0D5F5F6C-974E-464E-9397-21965791CFE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1" name="Rectangle 470">
                          <a:extLst>
                            <a:ext uri="{FF2B5EF4-FFF2-40B4-BE49-F238E27FC236}">
                              <a16:creationId xmlns:a16="http://schemas.microsoft.com/office/drawing/2014/main" id="{DA117BA1-1BB7-1B4A-B0D2-8F46C04AB3F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4" name="Group 463">
                        <a:extLst>
                          <a:ext uri="{FF2B5EF4-FFF2-40B4-BE49-F238E27FC236}">
                            <a16:creationId xmlns:a16="http://schemas.microsoft.com/office/drawing/2014/main" id="{7C07F6BB-1440-9942-BB93-4582F63294B5}"/>
                          </a:ext>
                        </a:extLst>
                      </p:cNvPr>
                      <p:cNvGrpSpPr/>
                      <p:nvPr/>
                    </p:nvGrpSpPr>
                    <p:grpSpPr>
                      <a:xfrm>
                        <a:off x="7577851" y="3534543"/>
                        <a:ext cx="820133" cy="451290"/>
                        <a:chOff x="7767686" y="3460834"/>
                        <a:chExt cx="820133" cy="451290"/>
                      </a:xfrm>
                    </p:grpSpPr>
                    <p:grpSp>
                      <p:nvGrpSpPr>
                        <p:cNvPr id="465" name="Group 464">
                          <a:extLst>
                            <a:ext uri="{FF2B5EF4-FFF2-40B4-BE49-F238E27FC236}">
                              <a16:creationId xmlns:a16="http://schemas.microsoft.com/office/drawing/2014/main" id="{9CA51ACE-35BF-E747-86B9-151C2F9E06D2}"/>
                            </a:ext>
                          </a:extLst>
                        </p:cNvPr>
                        <p:cNvGrpSpPr/>
                        <p:nvPr/>
                      </p:nvGrpSpPr>
                      <p:grpSpPr>
                        <a:xfrm>
                          <a:off x="7886224" y="3590352"/>
                          <a:ext cx="583055" cy="192253"/>
                          <a:chOff x="7473651" y="4851179"/>
                          <a:chExt cx="583055" cy="192253"/>
                        </a:xfrm>
                      </p:grpSpPr>
                      <p:sp>
                        <p:nvSpPr>
                          <p:cNvPr id="467" name="Diamond 466">
                            <a:extLst>
                              <a:ext uri="{FF2B5EF4-FFF2-40B4-BE49-F238E27FC236}">
                                <a16:creationId xmlns:a16="http://schemas.microsoft.com/office/drawing/2014/main" id="{F502C099-6F94-254F-8BBC-32A345FC347A}"/>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467">
                            <a:extLst>
                              <a:ext uri="{FF2B5EF4-FFF2-40B4-BE49-F238E27FC236}">
                                <a16:creationId xmlns:a16="http://schemas.microsoft.com/office/drawing/2014/main" id="{BCD92BA6-CD2D-034E-8C51-60D6639214D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9" name="Regular Pentagon 468">
                            <a:extLst>
                              <a:ext uri="{FF2B5EF4-FFF2-40B4-BE49-F238E27FC236}">
                                <a16:creationId xmlns:a16="http://schemas.microsoft.com/office/drawing/2014/main" id="{9D9DC227-161E-E248-B383-74803AA1928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6" name="Rectangle 465">
                          <a:extLst>
                            <a:ext uri="{FF2B5EF4-FFF2-40B4-BE49-F238E27FC236}">
                              <a16:creationId xmlns:a16="http://schemas.microsoft.com/office/drawing/2014/main" id="{DB8EAD2E-C5BA-6942-9BFD-800A5912274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61" name="Rectangle 460">
                      <a:extLst>
                        <a:ext uri="{FF2B5EF4-FFF2-40B4-BE49-F238E27FC236}">
                          <a16:creationId xmlns:a16="http://schemas.microsoft.com/office/drawing/2014/main" id="{453DE83C-501F-834E-B444-D93F3FD547D5}"/>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9" name="Rectangle 458">
                    <a:extLst>
                      <a:ext uri="{FF2B5EF4-FFF2-40B4-BE49-F238E27FC236}">
                        <a16:creationId xmlns:a16="http://schemas.microsoft.com/office/drawing/2014/main" id="{A8391640-A074-424E-BF8C-7B3292865BB2}"/>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cxnSp>
              <p:nvCxnSpPr>
                <p:cNvPr id="454" name="Curved Connector 453">
                  <a:extLst>
                    <a:ext uri="{FF2B5EF4-FFF2-40B4-BE49-F238E27FC236}">
                      <a16:creationId xmlns:a16="http://schemas.microsoft.com/office/drawing/2014/main" id="{723A177F-C272-1440-AC39-A708ECA16980}"/>
                    </a:ext>
                  </a:extLst>
                </p:cNvPr>
                <p:cNvCxnSpPr>
                  <a:stCxn id="459" idx="3"/>
                  <a:endCxn id="548" idx="1"/>
                </p:cNvCxnSpPr>
                <p:nvPr/>
              </p:nvCxnSpPr>
              <p:spPr>
                <a:xfrm flipV="1">
                  <a:off x="4459213" y="4156211"/>
                  <a:ext cx="867087" cy="2313769"/>
                </a:xfrm>
                <a:prstGeom prst="curvedConnector3">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Curved Connector 454">
                  <a:extLst>
                    <a:ext uri="{FF2B5EF4-FFF2-40B4-BE49-F238E27FC236}">
                      <a16:creationId xmlns:a16="http://schemas.microsoft.com/office/drawing/2014/main" id="{64970EA5-9593-EF44-8429-76498F9C0830}"/>
                    </a:ext>
                  </a:extLst>
                </p:cNvPr>
                <p:cNvCxnSpPr>
                  <a:cxnSpLocks/>
                  <a:stCxn id="459" idx="3"/>
                  <a:endCxn id="503" idx="1"/>
                </p:cNvCxnSpPr>
                <p:nvPr/>
              </p:nvCxnSpPr>
              <p:spPr>
                <a:xfrm>
                  <a:off x="4459213" y="6469980"/>
                  <a:ext cx="867087" cy="2324555"/>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6" name="Curved Connector 455">
                  <a:extLst>
                    <a:ext uri="{FF2B5EF4-FFF2-40B4-BE49-F238E27FC236}">
                      <a16:creationId xmlns:a16="http://schemas.microsoft.com/office/drawing/2014/main" id="{25950B93-1EF2-EE42-9500-0EE26DA83CAA}"/>
                    </a:ext>
                  </a:extLst>
                </p:cNvPr>
                <p:cNvCxnSpPr>
                  <a:cxnSpLocks/>
                  <a:stCxn id="548" idx="3"/>
                  <a:endCxn id="481" idx="1"/>
                </p:cNvCxnSpPr>
                <p:nvPr/>
              </p:nvCxnSpPr>
              <p:spPr>
                <a:xfrm>
                  <a:off x="12899471" y="4156211"/>
                  <a:ext cx="971058" cy="2315416"/>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Curved Connector 456">
                  <a:extLst>
                    <a:ext uri="{FF2B5EF4-FFF2-40B4-BE49-F238E27FC236}">
                      <a16:creationId xmlns:a16="http://schemas.microsoft.com/office/drawing/2014/main" id="{107ABBC5-5E74-C240-888D-783412E1E2BA}"/>
                    </a:ext>
                  </a:extLst>
                </p:cNvPr>
                <p:cNvCxnSpPr>
                  <a:cxnSpLocks/>
                  <a:stCxn id="503" idx="3"/>
                  <a:endCxn id="481" idx="1"/>
                </p:cNvCxnSpPr>
                <p:nvPr/>
              </p:nvCxnSpPr>
              <p:spPr>
                <a:xfrm flipV="1">
                  <a:off x="12899471" y="6471627"/>
                  <a:ext cx="971058" cy="2322908"/>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92" name="Group 591">
              <a:extLst>
                <a:ext uri="{FF2B5EF4-FFF2-40B4-BE49-F238E27FC236}">
                  <a16:creationId xmlns:a16="http://schemas.microsoft.com/office/drawing/2014/main" id="{76125796-88AB-DF46-8A51-685F8B528E6A}"/>
                </a:ext>
              </a:extLst>
            </p:cNvPr>
            <p:cNvGrpSpPr/>
            <p:nvPr/>
          </p:nvGrpSpPr>
          <p:grpSpPr>
            <a:xfrm>
              <a:off x="13712637" y="4912346"/>
              <a:ext cx="3283191" cy="1846225"/>
              <a:chOff x="12451465" y="5052175"/>
              <a:chExt cx="4526718" cy="2545493"/>
            </a:xfrm>
          </p:grpSpPr>
          <p:sp>
            <p:nvSpPr>
              <p:cNvPr id="593" name="Rectangle 592">
                <a:extLst>
                  <a:ext uri="{FF2B5EF4-FFF2-40B4-BE49-F238E27FC236}">
                    <a16:creationId xmlns:a16="http://schemas.microsoft.com/office/drawing/2014/main" id="{BFB38D7A-C2D9-1449-81E6-CBD0EE078DFF}"/>
                  </a:ext>
                </a:extLst>
              </p:cNvPr>
              <p:cNvSpPr/>
              <p:nvPr/>
            </p:nvSpPr>
            <p:spPr>
              <a:xfrm>
                <a:off x="12451465" y="5052175"/>
                <a:ext cx="4526718" cy="2545493"/>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4" name="Group 593">
                <a:extLst>
                  <a:ext uri="{FF2B5EF4-FFF2-40B4-BE49-F238E27FC236}">
                    <a16:creationId xmlns:a16="http://schemas.microsoft.com/office/drawing/2014/main" id="{17F979DF-4F1E-EB47-838E-7859B2719F00}"/>
                  </a:ext>
                </a:extLst>
              </p:cNvPr>
              <p:cNvGrpSpPr/>
              <p:nvPr/>
            </p:nvGrpSpPr>
            <p:grpSpPr>
              <a:xfrm>
                <a:off x="12788455" y="5602933"/>
                <a:ext cx="3852737" cy="1435898"/>
                <a:chOff x="842831" y="3373786"/>
                <a:chExt cx="16644080" cy="6203174"/>
              </a:xfrm>
            </p:grpSpPr>
            <p:grpSp>
              <p:nvGrpSpPr>
                <p:cNvPr id="595" name="Group 594">
                  <a:extLst>
                    <a:ext uri="{FF2B5EF4-FFF2-40B4-BE49-F238E27FC236}">
                      <a16:creationId xmlns:a16="http://schemas.microsoft.com/office/drawing/2014/main" id="{6B3F95CF-671E-724E-8779-739ED673CBE2}"/>
                    </a:ext>
                  </a:extLst>
                </p:cNvPr>
                <p:cNvGrpSpPr/>
                <p:nvPr/>
              </p:nvGrpSpPr>
              <p:grpSpPr>
                <a:xfrm>
                  <a:off x="5326300" y="3373786"/>
                  <a:ext cx="7573171" cy="1564850"/>
                  <a:chOff x="4370590" y="4600280"/>
                  <a:chExt cx="7573171" cy="1564850"/>
                </a:xfrm>
              </p:grpSpPr>
              <p:grpSp>
                <p:nvGrpSpPr>
                  <p:cNvPr id="695" name="Group 694">
                    <a:extLst>
                      <a:ext uri="{FF2B5EF4-FFF2-40B4-BE49-F238E27FC236}">
                        <a16:creationId xmlns:a16="http://schemas.microsoft.com/office/drawing/2014/main" id="{799684B9-8E59-0842-9E52-F828C814AC24}"/>
                      </a:ext>
                    </a:extLst>
                  </p:cNvPr>
                  <p:cNvGrpSpPr/>
                  <p:nvPr/>
                </p:nvGrpSpPr>
                <p:grpSpPr>
                  <a:xfrm>
                    <a:off x="4568718" y="4971722"/>
                    <a:ext cx="7176914" cy="995654"/>
                    <a:chOff x="4625842" y="3279070"/>
                    <a:chExt cx="7176914" cy="995654"/>
                  </a:xfrm>
                </p:grpSpPr>
                <p:grpSp>
                  <p:nvGrpSpPr>
                    <p:cNvPr id="697" name="Group 696">
                      <a:extLst>
                        <a:ext uri="{FF2B5EF4-FFF2-40B4-BE49-F238E27FC236}">
                          <a16:creationId xmlns:a16="http://schemas.microsoft.com/office/drawing/2014/main" id="{9C13417D-5DA0-C049-8850-3EF362390560}"/>
                        </a:ext>
                      </a:extLst>
                    </p:cNvPr>
                    <p:cNvGrpSpPr/>
                    <p:nvPr/>
                  </p:nvGrpSpPr>
                  <p:grpSpPr>
                    <a:xfrm>
                      <a:off x="4625842" y="3279070"/>
                      <a:ext cx="3241671" cy="995654"/>
                      <a:chOff x="6086997" y="3346515"/>
                      <a:chExt cx="3241671" cy="995654"/>
                    </a:xfrm>
                  </p:grpSpPr>
                  <p:grpSp>
                    <p:nvGrpSpPr>
                      <p:cNvPr id="720" name="Group 719">
                        <a:extLst>
                          <a:ext uri="{FF2B5EF4-FFF2-40B4-BE49-F238E27FC236}">
                            <a16:creationId xmlns:a16="http://schemas.microsoft.com/office/drawing/2014/main" id="{F9E35CB8-0660-1A48-AE57-4C85BB82DC11}"/>
                          </a:ext>
                        </a:extLst>
                      </p:cNvPr>
                      <p:cNvGrpSpPr/>
                      <p:nvPr/>
                    </p:nvGrpSpPr>
                    <p:grpSpPr>
                      <a:xfrm>
                        <a:off x="6223709" y="3697789"/>
                        <a:ext cx="2968247" cy="454924"/>
                        <a:chOff x="5429737" y="3530909"/>
                        <a:chExt cx="2968247" cy="454924"/>
                      </a:xfrm>
                    </p:grpSpPr>
                    <p:grpSp>
                      <p:nvGrpSpPr>
                        <p:cNvPr id="722" name="Group 721">
                          <a:extLst>
                            <a:ext uri="{FF2B5EF4-FFF2-40B4-BE49-F238E27FC236}">
                              <a16:creationId xmlns:a16="http://schemas.microsoft.com/office/drawing/2014/main" id="{BE10AB30-4D33-1242-9B60-DACD728B9EC4}"/>
                            </a:ext>
                          </a:extLst>
                        </p:cNvPr>
                        <p:cNvGrpSpPr/>
                        <p:nvPr/>
                      </p:nvGrpSpPr>
                      <p:grpSpPr>
                        <a:xfrm>
                          <a:off x="5429737" y="3530909"/>
                          <a:ext cx="820133" cy="451290"/>
                          <a:chOff x="7767686" y="3460834"/>
                          <a:chExt cx="820133" cy="451290"/>
                        </a:xfrm>
                      </p:grpSpPr>
                      <p:grpSp>
                        <p:nvGrpSpPr>
                          <p:cNvPr id="735" name="Group 734">
                            <a:extLst>
                              <a:ext uri="{FF2B5EF4-FFF2-40B4-BE49-F238E27FC236}">
                                <a16:creationId xmlns:a16="http://schemas.microsoft.com/office/drawing/2014/main" id="{44914835-A943-864A-B9C5-01625E842191}"/>
                              </a:ext>
                            </a:extLst>
                          </p:cNvPr>
                          <p:cNvGrpSpPr/>
                          <p:nvPr/>
                        </p:nvGrpSpPr>
                        <p:grpSpPr>
                          <a:xfrm>
                            <a:off x="7886224" y="3590352"/>
                            <a:ext cx="583055" cy="192253"/>
                            <a:chOff x="7473651" y="4851179"/>
                            <a:chExt cx="583055" cy="192253"/>
                          </a:xfrm>
                        </p:grpSpPr>
                        <p:sp>
                          <p:nvSpPr>
                            <p:cNvPr id="737" name="Diamond 736">
                              <a:extLst>
                                <a:ext uri="{FF2B5EF4-FFF2-40B4-BE49-F238E27FC236}">
                                  <a16:creationId xmlns:a16="http://schemas.microsoft.com/office/drawing/2014/main" id="{CB784927-AF16-0549-89C8-FB9441728DDB}"/>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8" name="Oval 737">
                              <a:extLst>
                                <a:ext uri="{FF2B5EF4-FFF2-40B4-BE49-F238E27FC236}">
                                  <a16:creationId xmlns:a16="http://schemas.microsoft.com/office/drawing/2014/main" id="{1523155A-54A0-544A-9E91-6A56F291D60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9" name="Regular Pentagon 738">
                              <a:extLst>
                                <a:ext uri="{FF2B5EF4-FFF2-40B4-BE49-F238E27FC236}">
                                  <a16:creationId xmlns:a16="http://schemas.microsoft.com/office/drawing/2014/main" id="{CFBF1E22-32B7-F340-86CF-1ED1951C551D}"/>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6" name="Rectangle 735">
                            <a:extLst>
                              <a:ext uri="{FF2B5EF4-FFF2-40B4-BE49-F238E27FC236}">
                                <a16:creationId xmlns:a16="http://schemas.microsoft.com/office/drawing/2014/main" id="{647BDC3E-F6ED-F04A-AD3F-9D408F392A62}"/>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3" name="Group 722">
                          <a:extLst>
                            <a:ext uri="{FF2B5EF4-FFF2-40B4-BE49-F238E27FC236}">
                              <a16:creationId xmlns:a16="http://schemas.microsoft.com/office/drawing/2014/main" id="{B9193A27-7877-B04E-BC12-B6D9A99C8CEB}"/>
                            </a:ext>
                          </a:extLst>
                        </p:cNvPr>
                        <p:cNvGrpSpPr/>
                        <p:nvPr/>
                      </p:nvGrpSpPr>
                      <p:grpSpPr>
                        <a:xfrm>
                          <a:off x="6368408" y="3530909"/>
                          <a:ext cx="820133" cy="451290"/>
                          <a:chOff x="7767686" y="3460834"/>
                          <a:chExt cx="820133" cy="451290"/>
                        </a:xfrm>
                      </p:grpSpPr>
                      <p:grpSp>
                        <p:nvGrpSpPr>
                          <p:cNvPr id="730" name="Group 729">
                            <a:extLst>
                              <a:ext uri="{FF2B5EF4-FFF2-40B4-BE49-F238E27FC236}">
                                <a16:creationId xmlns:a16="http://schemas.microsoft.com/office/drawing/2014/main" id="{A5C94995-D1DF-D640-8E7E-75BAA174A758}"/>
                              </a:ext>
                            </a:extLst>
                          </p:cNvPr>
                          <p:cNvGrpSpPr/>
                          <p:nvPr/>
                        </p:nvGrpSpPr>
                        <p:grpSpPr>
                          <a:xfrm>
                            <a:off x="7886224" y="3590352"/>
                            <a:ext cx="583055" cy="192253"/>
                            <a:chOff x="7473651" y="4851179"/>
                            <a:chExt cx="583055" cy="192253"/>
                          </a:xfrm>
                        </p:grpSpPr>
                        <p:sp>
                          <p:nvSpPr>
                            <p:cNvPr id="732" name="Diamond 731">
                              <a:extLst>
                                <a:ext uri="{FF2B5EF4-FFF2-40B4-BE49-F238E27FC236}">
                                  <a16:creationId xmlns:a16="http://schemas.microsoft.com/office/drawing/2014/main" id="{82692920-04E9-0C44-9D39-61A2CB80CADC}"/>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3" name="Oval 732">
                              <a:extLst>
                                <a:ext uri="{FF2B5EF4-FFF2-40B4-BE49-F238E27FC236}">
                                  <a16:creationId xmlns:a16="http://schemas.microsoft.com/office/drawing/2014/main" id="{C30F327F-96A0-9B43-BB3A-BF3FDB3B169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4" name="Regular Pentagon 733">
                              <a:extLst>
                                <a:ext uri="{FF2B5EF4-FFF2-40B4-BE49-F238E27FC236}">
                                  <a16:creationId xmlns:a16="http://schemas.microsoft.com/office/drawing/2014/main" id="{BA67F144-8F58-FD4E-8227-0F1374840F8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1" name="Rectangle 730">
                            <a:extLst>
                              <a:ext uri="{FF2B5EF4-FFF2-40B4-BE49-F238E27FC236}">
                                <a16:creationId xmlns:a16="http://schemas.microsoft.com/office/drawing/2014/main" id="{0C313598-D464-534C-B436-67322272A679}"/>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4" name="Group 723">
                          <a:extLst>
                            <a:ext uri="{FF2B5EF4-FFF2-40B4-BE49-F238E27FC236}">
                              <a16:creationId xmlns:a16="http://schemas.microsoft.com/office/drawing/2014/main" id="{B7EF6443-E0BC-2741-9396-62F2F0BF6190}"/>
                            </a:ext>
                          </a:extLst>
                        </p:cNvPr>
                        <p:cNvGrpSpPr/>
                        <p:nvPr/>
                      </p:nvGrpSpPr>
                      <p:grpSpPr>
                        <a:xfrm>
                          <a:off x="7577851" y="3534543"/>
                          <a:ext cx="820133" cy="451290"/>
                          <a:chOff x="7767686" y="3460834"/>
                          <a:chExt cx="820133" cy="451290"/>
                        </a:xfrm>
                      </p:grpSpPr>
                      <p:grpSp>
                        <p:nvGrpSpPr>
                          <p:cNvPr id="725" name="Group 724">
                            <a:extLst>
                              <a:ext uri="{FF2B5EF4-FFF2-40B4-BE49-F238E27FC236}">
                                <a16:creationId xmlns:a16="http://schemas.microsoft.com/office/drawing/2014/main" id="{5C7CBA65-3372-F244-9DAB-45C9CF37771D}"/>
                              </a:ext>
                            </a:extLst>
                          </p:cNvPr>
                          <p:cNvGrpSpPr/>
                          <p:nvPr/>
                        </p:nvGrpSpPr>
                        <p:grpSpPr>
                          <a:xfrm>
                            <a:off x="7886224" y="3590352"/>
                            <a:ext cx="583055" cy="192253"/>
                            <a:chOff x="7473651" y="4851179"/>
                            <a:chExt cx="583055" cy="192253"/>
                          </a:xfrm>
                        </p:grpSpPr>
                        <p:sp>
                          <p:nvSpPr>
                            <p:cNvPr id="727" name="Diamond 726">
                              <a:extLst>
                                <a:ext uri="{FF2B5EF4-FFF2-40B4-BE49-F238E27FC236}">
                                  <a16:creationId xmlns:a16="http://schemas.microsoft.com/office/drawing/2014/main" id="{CEAFF50E-AE6E-3D43-A839-77B0B6C1D2D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8" name="Oval 727">
                              <a:extLst>
                                <a:ext uri="{FF2B5EF4-FFF2-40B4-BE49-F238E27FC236}">
                                  <a16:creationId xmlns:a16="http://schemas.microsoft.com/office/drawing/2014/main" id="{0D400C76-9CD2-FA48-92AD-626020B386B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9" name="Regular Pentagon 728">
                              <a:extLst>
                                <a:ext uri="{FF2B5EF4-FFF2-40B4-BE49-F238E27FC236}">
                                  <a16:creationId xmlns:a16="http://schemas.microsoft.com/office/drawing/2014/main" id="{820EA084-C549-FD49-942D-0FFBACE7C72C}"/>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26" name="Rectangle 725">
                            <a:extLst>
                              <a:ext uri="{FF2B5EF4-FFF2-40B4-BE49-F238E27FC236}">
                                <a16:creationId xmlns:a16="http://schemas.microsoft.com/office/drawing/2014/main" id="{091D99DB-CF79-7E46-B39F-DC4CE67BD21E}"/>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21" name="Rectangle 720">
                        <a:extLst>
                          <a:ext uri="{FF2B5EF4-FFF2-40B4-BE49-F238E27FC236}">
                            <a16:creationId xmlns:a16="http://schemas.microsoft.com/office/drawing/2014/main" id="{79E39C80-C1F2-3C46-9049-AA5090EAE10C}"/>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8" name="Group 697">
                      <a:extLst>
                        <a:ext uri="{FF2B5EF4-FFF2-40B4-BE49-F238E27FC236}">
                          <a16:creationId xmlns:a16="http://schemas.microsoft.com/office/drawing/2014/main" id="{4942F790-24F7-394C-ACF1-B3C0EF89AB02}"/>
                        </a:ext>
                      </a:extLst>
                    </p:cNvPr>
                    <p:cNvGrpSpPr/>
                    <p:nvPr/>
                  </p:nvGrpSpPr>
                  <p:grpSpPr>
                    <a:xfrm>
                      <a:off x="8561085" y="3279070"/>
                      <a:ext cx="3241671" cy="995654"/>
                      <a:chOff x="6086997" y="3346515"/>
                      <a:chExt cx="3241671" cy="995654"/>
                    </a:xfrm>
                  </p:grpSpPr>
                  <p:grpSp>
                    <p:nvGrpSpPr>
                      <p:cNvPr id="700" name="Group 699">
                        <a:extLst>
                          <a:ext uri="{FF2B5EF4-FFF2-40B4-BE49-F238E27FC236}">
                            <a16:creationId xmlns:a16="http://schemas.microsoft.com/office/drawing/2014/main" id="{2845697C-8D33-414F-B916-783B110253D8}"/>
                          </a:ext>
                        </a:extLst>
                      </p:cNvPr>
                      <p:cNvGrpSpPr/>
                      <p:nvPr/>
                    </p:nvGrpSpPr>
                    <p:grpSpPr>
                      <a:xfrm>
                        <a:off x="6223709" y="3697789"/>
                        <a:ext cx="2968247" cy="454924"/>
                        <a:chOff x="5429737" y="3530909"/>
                        <a:chExt cx="2968247" cy="454924"/>
                      </a:xfrm>
                    </p:grpSpPr>
                    <p:grpSp>
                      <p:nvGrpSpPr>
                        <p:cNvPr id="702" name="Group 701">
                          <a:extLst>
                            <a:ext uri="{FF2B5EF4-FFF2-40B4-BE49-F238E27FC236}">
                              <a16:creationId xmlns:a16="http://schemas.microsoft.com/office/drawing/2014/main" id="{6B4410C1-4229-FC4F-B4E2-8B696D9098D4}"/>
                            </a:ext>
                          </a:extLst>
                        </p:cNvPr>
                        <p:cNvGrpSpPr/>
                        <p:nvPr/>
                      </p:nvGrpSpPr>
                      <p:grpSpPr>
                        <a:xfrm>
                          <a:off x="5429737" y="3530909"/>
                          <a:ext cx="820133" cy="451290"/>
                          <a:chOff x="7767686" y="3460834"/>
                          <a:chExt cx="820133" cy="451290"/>
                        </a:xfrm>
                      </p:grpSpPr>
                      <p:grpSp>
                        <p:nvGrpSpPr>
                          <p:cNvPr id="715" name="Group 714">
                            <a:extLst>
                              <a:ext uri="{FF2B5EF4-FFF2-40B4-BE49-F238E27FC236}">
                                <a16:creationId xmlns:a16="http://schemas.microsoft.com/office/drawing/2014/main" id="{008EC7C0-282E-DD4D-938A-797749A43FE7}"/>
                              </a:ext>
                            </a:extLst>
                          </p:cNvPr>
                          <p:cNvGrpSpPr/>
                          <p:nvPr/>
                        </p:nvGrpSpPr>
                        <p:grpSpPr>
                          <a:xfrm>
                            <a:off x="7886224" y="3590352"/>
                            <a:ext cx="583055" cy="192253"/>
                            <a:chOff x="7473651" y="4851179"/>
                            <a:chExt cx="583055" cy="192253"/>
                          </a:xfrm>
                        </p:grpSpPr>
                        <p:sp>
                          <p:nvSpPr>
                            <p:cNvPr id="717" name="Diamond 716">
                              <a:extLst>
                                <a:ext uri="{FF2B5EF4-FFF2-40B4-BE49-F238E27FC236}">
                                  <a16:creationId xmlns:a16="http://schemas.microsoft.com/office/drawing/2014/main" id="{E4D0E952-3657-0F40-AFC3-039566A78428}"/>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 name="Oval 717">
                              <a:extLst>
                                <a:ext uri="{FF2B5EF4-FFF2-40B4-BE49-F238E27FC236}">
                                  <a16:creationId xmlns:a16="http://schemas.microsoft.com/office/drawing/2014/main" id="{AA7D9C13-E61D-9740-B1B5-8DADCEF33632}"/>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9" name="Regular Pentagon 718">
                              <a:extLst>
                                <a:ext uri="{FF2B5EF4-FFF2-40B4-BE49-F238E27FC236}">
                                  <a16:creationId xmlns:a16="http://schemas.microsoft.com/office/drawing/2014/main" id="{48FC81D2-E70C-8347-A60B-CF6F8838FB03}"/>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6" name="Rectangle 715">
                            <a:extLst>
                              <a:ext uri="{FF2B5EF4-FFF2-40B4-BE49-F238E27FC236}">
                                <a16:creationId xmlns:a16="http://schemas.microsoft.com/office/drawing/2014/main" id="{95A90A35-DAB9-DD4A-A4B2-CDC69F8724F1}"/>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3" name="Group 702">
                          <a:extLst>
                            <a:ext uri="{FF2B5EF4-FFF2-40B4-BE49-F238E27FC236}">
                              <a16:creationId xmlns:a16="http://schemas.microsoft.com/office/drawing/2014/main" id="{FFC3A7A4-9C56-4548-A626-B21497807A3F}"/>
                            </a:ext>
                          </a:extLst>
                        </p:cNvPr>
                        <p:cNvGrpSpPr/>
                        <p:nvPr/>
                      </p:nvGrpSpPr>
                      <p:grpSpPr>
                        <a:xfrm>
                          <a:off x="6368408" y="3530909"/>
                          <a:ext cx="820133" cy="451290"/>
                          <a:chOff x="7767686" y="3460834"/>
                          <a:chExt cx="820133" cy="451290"/>
                        </a:xfrm>
                      </p:grpSpPr>
                      <p:grpSp>
                        <p:nvGrpSpPr>
                          <p:cNvPr id="710" name="Group 709">
                            <a:extLst>
                              <a:ext uri="{FF2B5EF4-FFF2-40B4-BE49-F238E27FC236}">
                                <a16:creationId xmlns:a16="http://schemas.microsoft.com/office/drawing/2014/main" id="{F2187A20-C07C-AF46-8185-B88BCBD2016B}"/>
                              </a:ext>
                            </a:extLst>
                          </p:cNvPr>
                          <p:cNvGrpSpPr/>
                          <p:nvPr/>
                        </p:nvGrpSpPr>
                        <p:grpSpPr>
                          <a:xfrm>
                            <a:off x="7886224" y="3590352"/>
                            <a:ext cx="583055" cy="192253"/>
                            <a:chOff x="7473651" y="4851179"/>
                            <a:chExt cx="583055" cy="192253"/>
                          </a:xfrm>
                        </p:grpSpPr>
                        <p:sp>
                          <p:nvSpPr>
                            <p:cNvPr id="712" name="Diamond 711">
                              <a:extLst>
                                <a:ext uri="{FF2B5EF4-FFF2-40B4-BE49-F238E27FC236}">
                                  <a16:creationId xmlns:a16="http://schemas.microsoft.com/office/drawing/2014/main" id="{567E0077-3DB8-A549-A515-45A28473A3B7}"/>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Oval 712">
                              <a:extLst>
                                <a:ext uri="{FF2B5EF4-FFF2-40B4-BE49-F238E27FC236}">
                                  <a16:creationId xmlns:a16="http://schemas.microsoft.com/office/drawing/2014/main" id="{B91851B2-C26A-614B-A391-A4D2A55848E3}"/>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4" name="Regular Pentagon 713">
                              <a:extLst>
                                <a:ext uri="{FF2B5EF4-FFF2-40B4-BE49-F238E27FC236}">
                                  <a16:creationId xmlns:a16="http://schemas.microsoft.com/office/drawing/2014/main" id="{7AA56426-8306-BE4B-9CB2-8DF6764E107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1" name="Rectangle 710">
                            <a:extLst>
                              <a:ext uri="{FF2B5EF4-FFF2-40B4-BE49-F238E27FC236}">
                                <a16:creationId xmlns:a16="http://schemas.microsoft.com/office/drawing/2014/main" id="{B7566387-615F-5640-BBBB-6102788B73B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4" name="Group 703">
                          <a:extLst>
                            <a:ext uri="{FF2B5EF4-FFF2-40B4-BE49-F238E27FC236}">
                              <a16:creationId xmlns:a16="http://schemas.microsoft.com/office/drawing/2014/main" id="{B58B3CF2-5D4C-2A42-9C1C-6D36FB01B90A}"/>
                            </a:ext>
                          </a:extLst>
                        </p:cNvPr>
                        <p:cNvGrpSpPr/>
                        <p:nvPr/>
                      </p:nvGrpSpPr>
                      <p:grpSpPr>
                        <a:xfrm>
                          <a:off x="7577851" y="3534543"/>
                          <a:ext cx="820133" cy="451290"/>
                          <a:chOff x="7767686" y="3460834"/>
                          <a:chExt cx="820133" cy="451290"/>
                        </a:xfrm>
                      </p:grpSpPr>
                      <p:grpSp>
                        <p:nvGrpSpPr>
                          <p:cNvPr id="705" name="Group 704">
                            <a:extLst>
                              <a:ext uri="{FF2B5EF4-FFF2-40B4-BE49-F238E27FC236}">
                                <a16:creationId xmlns:a16="http://schemas.microsoft.com/office/drawing/2014/main" id="{A98566FD-5BC5-9E45-B98B-FD1B708C839E}"/>
                              </a:ext>
                            </a:extLst>
                          </p:cNvPr>
                          <p:cNvGrpSpPr/>
                          <p:nvPr/>
                        </p:nvGrpSpPr>
                        <p:grpSpPr>
                          <a:xfrm>
                            <a:off x="7886224" y="3590352"/>
                            <a:ext cx="583055" cy="192253"/>
                            <a:chOff x="7473651" y="4851179"/>
                            <a:chExt cx="583055" cy="192253"/>
                          </a:xfrm>
                        </p:grpSpPr>
                        <p:sp>
                          <p:nvSpPr>
                            <p:cNvPr id="707" name="Diamond 706">
                              <a:extLst>
                                <a:ext uri="{FF2B5EF4-FFF2-40B4-BE49-F238E27FC236}">
                                  <a16:creationId xmlns:a16="http://schemas.microsoft.com/office/drawing/2014/main" id="{4A2025A2-B88D-2F4E-9710-E7A42794569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8" name="Oval 707">
                              <a:extLst>
                                <a:ext uri="{FF2B5EF4-FFF2-40B4-BE49-F238E27FC236}">
                                  <a16:creationId xmlns:a16="http://schemas.microsoft.com/office/drawing/2014/main" id="{AB856E00-027A-C749-9582-FB0E5E043988}"/>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9" name="Regular Pentagon 708">
                              <a:extLst>
                                <a:ext uri="{FF2B5EF4-FFF2-40B4-BE49-F238E27FC236}">
                                  <a16:creationId xmlns:a16="http://schemas.microsoft.com/office/drawing/2014/main" id="{5DAD69F0-9AF9-2440-960E-A6CB54398C13}"/>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6" name="Rectangle 705">
                            <a:extLst>
                              <a:ext uri="{FF2B5EF4-FFF2-40B4-BE49-F238E27FC236}">
                                <a16:creationId xmlns:a16="http://schemas.microsoft.com/office/drawing/2014/main" id="{6F0CE7A0-4E14-7F43-ACFD-810F878EF50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01" name="Rectangle 700">
                        <a:extLst>
                          <a:ext uri="{FF2B5EF4-FFF2-40B4-BE49-F238E27FC236}">
                            <a16:creationId xmlns:a16="http://schemas.microsoft.com/office/drawing/2014/main" id="{5C6451F9-8E46-234F-B2C8-BABF656D0F54}"/>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99" name="Straight Arrow Connector 698">
                      <a:extLst>
                        <a:ext uri="{FF2B5EF4-FFF2-40B4-BE49-F238E27FC236}">
                          <a16:creationId xmlns:a16="http://schemas.microsoft.com/office/drawing/2014/main" id="{48D1C73E-C6DD-B44E-A709-8FA51BD146F8}"/>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696" name="Rectangle 695">
                    <a:extLst>
                      <a:ext uri="{FF2B5EF4-FFF2-40B4-BE49-F238E27FC236}">
                        <a16:creationId xmlns:a16="http://schemas.microsoft.com/office/drawing/2014/main" id="{B4C11E17-9274-E249-8688-CBA3944C38C9}"/>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596" name="Group 595">
                  <a:extLst>
                    <a:ext uri="{FF2B5EF4-FFF2-40B4-BE49-F238E27FC236}">
                      <a16:creationId xmlns:a16="http://schemas.microsoft.com/office/drawing/2014/main" id="{339D1575-465B-2C47-8A4D-1B4F3AA932B6}"/>
                    </a:ext>
                  </a:extLst>
                </p:cNvPr>
                <p:cNvGrpSpPr/>
                <p:nvPr/>
              </p:nvGrpSpPr>
              <p:grpSpPr>
                <a:xfrm>
                  <a:off x="5326300" y="8012110"/>
                  <a:ext cx="7573171" cy="1564850"/>
                  <a:chOff x="4370590" y="4600280"/>
                  <a:chExt cx="7573171" cy="1564850"/>
                </a:xfrm>
              </p:grpSpPr>
              <p:grpSp>
                <p:nvGrpSpPr>
                  <p:cNvPr id="647" name="Group 646">
                    <a:extLst>
                      <a:ext uri="{FF2B5EF4-FFF2-40B4-BE49-F238E27FC236}">
                        <a16:creationId xmlns:a16="http://schemas.microsoft.com/office/drawing/2014/main" id="{74CE459C-7640-3F4B-B6BD-00C3711179C4}"/>
                      </a:ext>
                    </a:extLst>
                  </p:cNvPr>
                  <p:cNvGrpSpPr/>
                  <p:nvPr/>
                </p:nvGrpSpPr>
                <p:grpSpPr>
                  <a:xfrm>
                    <a:off x="4568718" y="4971722"/>
                    <a:ext cx="7176914" cy="995654"/>
                    <a:chOff x="4625842" y="3279070"/>
                    <a:chExt cx="7176914" cy="995654"/>
                  </a:xfrm>
                </p:grpSpPr>
                <p:grpSp>
                  <p:nvGrpSpPr>
                    <p:cNvPr id="649" name="Group 648">
                      <a:extLst>
                        <a:ext uri="{FF2B5EF4-FFF2-40B4-BE49-F238E27FC236}">
                          <a16:creationId xmlns:a16="http://schemas.microsoft.com/office/drawing/2014/main" id="{DFFDC54B-C050-6D40-A589-F20BFC65F462}"/>
                        </a:ext>
                      </a:extLst>
                    </p:cNvPr>
                    <p:cNvGrpSpPr/>
                    <p:nvPr/>
                  </p:nvGrpSpPr>
                  <p:grpSpPr>
                    <a:xfrm>
                      <a:off x="4625842" y="3279070"/>
                      <a:ext cx="3241671" cy="995654"/>
                      <a:chOff x="6086997" y="3346515"/>
                      <a:chExt cx="3241671" cy="995654"/>
                    </a:xfrm>
                  </p:grpSpPr>
                  <p:grpSp>
                    <p:nvGrpSpPr>
                      <p:cNvPr id="675" name="Group 674">
                        <a:extLst>
                          <a:ext uri="{FF2B5EF4-FFF2-40B4-BE49-F238E27FC236}">
                            <a16:creationId xmlns:a16="http://schemas.microsoft.com/office/drawing/2014/main" id="{A01F11A8-F26E-B64D-8635-ED01B5DDD475}"/>
                          </a:ext>
                        </a:extLst>
                      </p:cNvPr>
                      <p:cNvGrpSpPr/>
                      <p:nvPr/>
                    </p:nvGrpSpPr>
                    <p:grpSpPr>
                      <a:xfrm>
                        <a:off x="6223709" y="3697789"/>
                        <a:ext cx="2968247" cy="454924"/>
                        <a:chOff x="5429737" y="3530909"/>
                        <a:chExt cx="2968247" cy="454924"/>
                      </a:xfrm>
                    </p:grpSpPr>
                    <p:grpSp>
                      <p:nvGrpSpPr>
                        <p:cNvPr id="677" name="Group 676">
                          <a:extLst>
                            <a:ext uri="{FF2B5EF4-FFF2-40B4-BE49-F238E27FC236}">
                              <a16:creationId xmlns:a16="http://schemas.microsoft.com/office/drawing/2014/main" id="{36FC48F6-38A1-5045-92F7-91D3366E7A45}"/>
                            </a:ext>
                          </a:extLst>
                        </p:cNvPr>
                        <p:cNvGrpSpPr/>
                        <p:nvPr/>
                      </p:nvGrpSpPr>
                      <p:grpSpPr>
                        <a:xfrm>
                          <a:off x="5429737" y="3530909"/>
                          <a:ext cx="820133" cy="451290"/>
                          <a:chOff x="7767686" y="3460834"/>
                          <a:chExt cx="820133" cy="451290"/>
                        </a:xfrm>
                      </p:grpSpPr>
                      <p:grpSp>
                        <p:nvGrpSpPr>
                          <p:cNvPr id="690" name="Group 689">
                            <a:extLst>
                              <a:ext uri="{FF2B5EF4-FFF2-40B4-BE49-F238E27FC236}">
                                <a16:creationId xmlns:a16="http://schemas.microsoft.com/office/drawing/2014/main" id="{06A9B9CE-61EE-7E45-BA05-2549C78D9865}"/>
                              </a:ext>
                            </a:extLst>
                          </p:cNvPr>
                          <p:cNvGrpSpPr/>
                          <p:nvPr/>
                        </p:nvGrpSpPr>
                        <p:grpSpPr>
                          <a:xfrm>
                            <a:off x="7886224" y="3590352"/>
                            <a:ext cx="583055" cy="192253"/>
                            <a:chOff x="7473651" y="4851179"/>
                            <a:chExt cx="583055" cy="192253"/>
                          </a:xfrm>
                        </p:grpSpPr>
                        <p:sp>
                          <p:nvSpPr>
                            <p:cNvPr id="692" name="Diamond 691">
                              <a:extLst>
                                <a:ext uri="{FF2B5EF4-FFF2-40B4-BE49-F238E27FC236}">
                                  <a16:creationId xmlns:a16="http://schemas.microsoft.com/office/drawing/2014/main" id="{BDB2FA08-E2A3-CB42-AF12-3C5F5B9771E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3" name="Oval 692">
                              <a:extLst>
                                <a:ext uri="{FF2B5EF4-FFF2-40B4-BE49-F238E27FC236}">
                                  <a16:creationId xmlns:a16="http://schemas.microsoft.com/office/drawing/2014/main" id="{09250E40-00B9-DA46-9AFF-F79366B946D5}"/>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4" name="Regular Pentagon 693">
                              <a:extLst>
                                <a:ext uri="{FF2B5EF4-FFF2-40B4-BE49-F238E27FC236}">
                                  <a16:creationId xmlns:a16="http://schemas.microsoft.com/office/drawing/2014/main" id="{81EE0288-004B-9B45-B4BB-8A4472009DF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1" name="Rectangle 690">
                            <a:extLst>
                              <a:ext uri="{FF2B5EF4-FFF2-40B4-BE49-F238E27FC236}">
                                <a16:creationId xmlns:a16="http://schemas.microsoft.com/office/drawing/2014/main" id="{9C8D14E2-6EF1-3C4B-B849-5C7CD1EA313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8" name="Group 677">
                          <a:extLst>
                            <a:ext uri="{FF2B5EF4-FFF2-40B4-BE49-F238E27FC236}">
                              <a16:creationId xmlns:a16="http://schemas.microsoft.com/office/drawing/2014/main" id="{83C5DB5A-C1BD-E14D-823E-BD372AEE92A0}"/>
                            </a:ext>
                          </a:extLst>
                        </p:cNvPr>
                        <p:cNvGrpSpPr/>
                        <p:nvPr/>
                      </p:nvGrpSpPr>
                      <p:grpSpPr>
                        <a:xfrm>
                          <a:off x="6368408" y="3530909"/>
                          <a:ext cx="820133" cy="451290"/>
                          <a:chOff x="7767686" y="3460834"/>
                          <a:chExt cx="820133" cy="451290"/>
                        </a:xfrm>
                      </p:grpSpPr>
                      <p:grpSp>
                        <p:nvGrpSpPr>
                          <p:cNvPr id="685" name="Group 684">
                            <a:extLst>
                              <a:ext uri="{FF2B5EF4-FFF2-40B4-BE49-F238E27FC236}">
                                <a16:creationId xmlns:a16="http://schemas.microsoft.com/office/drawing/2014/main" id="{027FF661-247E-A347-BE68-0E2A8444E6FA}"/>
                              </a:ext>
                            </a:extLst>
                          </p:cNvPr>
                          <p:cNvGrpSpPr/>
                          <p:nvPr/>
                        </p:nvGrpSpPr>
                        <p:grpSpPr>
                          <a:xfrm>
                            <a:off x="7886224" y="3590352"/>
                            <a:ext cx="583055" cy="192253"/>
                            <a:chOff x="7473651" y="4851179"/>
                            <a:chExt cx="583055" cy="192253"/>
                          </a:xfrm>
                        </p:grpSpPr>
                        <p:sp>
                          <p:nvSpPr>
                            <p:cNvPr id="687" name="Diamond 686">
                              <a:extLst>
                                <a:ext uri="{FF2B5EF4-FFF2-40B4-BE49-F238E27FC236}">
                                  <a16:creationId xmlns:a16="http://schemas.microsoft.com/office/drawing/2014/main" id="{C89E0FA1-9584-934A-9A9B-9EEA1A7F21AC}"/>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8" name="Oval 687">
                              <a:extLst>
                                <a:ext uri="{FF2B5EF4-FFF2-40B4-BE49-F238E27FC236}">
                                  <a16:creationId xmlns:a16="http://schemas.microsoft.com/office/drawing/2014/main" id="{5DD34B4A-C970-7647-AABA-09F7097EFBA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9" name="Regular Pentagon 688">
                              <a:extLst>
                                <a:ext uri="{FF2B5EF4-FFF2-40B4-BE49-F238E27FC236}">
                                  <a16:creationId xmlns:a16="http://schemas.microsoft.com/office/drawing/2014/main" id="{38DFB275-D9EE-8742-96BB-A4F7DD71D238}"/>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6" name="Rectangle 685">
                            <a:extLst>
                              <a:ext uri="{FF2B5EF4-FFF2-40B4-BE49-F238E27FC236}">
                                <a16:creationId xmlns:a16="http://schemas.microsoft.com/office/drawing/2014/main" id="{CF61E0D7-5CC3-3347-8D5C-39554BAF7DF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9" name="Group 678">
                          <a:extLst>
                            <a:ext uri="{FF2B5EF4-FFF2-40B4-BE49-F238E27FC236}">
                              <a16:creationId xmlns:a16="http://schemas.microsoft.com/office/drawing/2014/main" id="{6D0A484F-EAA8-9A48-A2AB-C8ECAF85A3C7}"/>
                            </a:ext>
                          </a:extLst>
                        </p:cNvPr>
                        <p:cNvGrpSpPr/>
                        <p:nvPr/>
                      </p:nvGrpSpPr>
                      <p:grpSpPr>
                        <a:xfrm>
                          <a:off x="7577851" y="3534543"/>
                          <a:ext cx="820133" cy="451290"/>
                          <a:chOff x="7767686" y="3460834"/>
                          <a:chExt cx="820133" cy="451290"/>
                        </a:xfrm>
                      </p:grpSpPr>
                      <p:grpSp>
                        <p:nvGrpSpPr>
                          <p:cNvPr id="680" name="Group 679">
                            <a:extLst>
                              <a:ext uri="{FF2B5EF4-FFF2-40B4-BE49-F238E27FC236}">
                                <a16:creationId xmlns:a16="http://schemas.microsoft.com/office/drawing/2014/main" id="{721CD454-1C18-CB45-AEC5-9981860BE1D1}"/>
                              </a:ext>
                            </a:extLst>
                          </p:cNvPr>
                          <p:cNvGrpSpPr/>
                          <p:nvPr/>
                        </p:nvGrpSpPr>
                        <p:grpSpPr>
                          <a:xfrm>
                            <a:off x="7886224" y="3590352"/>
                            <a:ext cx="583055" cy="192253"/>
                            <a:chOff x="7473651" y="4851179"/>
                            <a:chExt cx="583055" cy="192253"/>
                          </a:xfrm>
                        </p:grpSpPr>
                        <p:sp>
                          <p:nvSpPr>
                            <p:cNvPr id="682" name="Diamond 681">
                              <a:extLst>
                                <a:ext uri="{FF2B5EF4-FFF2-40B4-BE49-F238E27FC236}">
                                  <a16:creationId xmlns:a16="http://schemas.microsoft.com/office/drawing/2014/main" id="{10D38044-D7C1-5A47-8589-F29957018EB8}"/>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3" name="Oval 682">
                              <a:extLst>
                                <a:ext uri="{FF2B5EF4-FFF2-40B4-BE49-F238E27FC236}">
                                  <a16:creationId xmlns:a16="http://schemas.microsoft.com/office/drawing/2014/main" id="{F93A794A-A536-0747-87AE-636FC2C3D2A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4" name="Regular Pentagon 683">
                              <a:extLst>
                                <a:ext uri="{FF2B5EF4-FFF2-40B4-BE49-F238E27FC236}">
                                  <a16:creationId xmlns:a16="http://schemas.microsoft.com/office/drawing/2014/main" id="{E1336AD8-9528-C747-AFD6-4E36EE4E40D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1" name="Rectangle 680">
                            <a:extLst>
                              <a:ext uri="{FF2B5EF4-FFF2-40B4-BE49-F238E27FC236}">
                                <a16:creationId xmlns:a16="http://schemas.microsoft.com/office/drawing/2014/main" id="{2D946606-DC2C-D340-AF2F-586B7F538865}"/>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76" name="Rectangle 675">
                        <a:extLst>
                          <a:ext uri="{FF2B5EF4-FFF2-40B4-BE49-F238E27FC236}">
                            <a16:creationId xmlns:a16="http://schemas.microsoft.com/office/drawing/2014/main" id="{9E053F62-1939-AD4B-8184-37DA5EE82D8A}"/>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0" name="Group 649">
                      <a:extLst>
                        <a:ext uri="{FF2B5EF4-FFF2-40B4-BE49-F238E27FC236}">
                          <a16:creationId xmlns:a16="http://schemas.microsoft.com/office/drawing/2014/main" id="{6A03AC11-DBF0-0946-A152-14A7503317A1}"/>
                        </a:ext>
                      </a:extLst>
                    </p:cNvPr>
                    <p:cNvGrpSpPr/>
                    <p:nvPr/>
                  </p:nvGrpSpPr>
                  <p:grpSpPr>
                    <a:xfrm>
                      <a:off x="8561085" y="3279070"/>
                      <a:ext cx="3241671" cy="995654"/>
                      <a:chOff x="6086997" y="3346515"/>
                      <a:chExt cx="3241671" cy="995654"/>
                    </a:xfrm>
                  </p:grpSpPr>
                  <p:grpSp>
                    <p:nvGrpSpPr>
                      <p:cNvPr id="652" name="Group 651">
                        <a:extLst>
                          <a:ext uri="{FF2B5EF4-FFF2-40B4-BE49-F238E27FC236}">
                            <a16:creationId xmlns:a16="http://schemas.microsoft.com/office/drawing/2014/main" id="{0140E622-65AC-D24D-96EE-55BEE2E3C6B0}"/>
                          </a:ext>
                        </a:extLst>
                      </p:cNvPr>
                      <p:cNvGrpSpPr/>
                      <p:nvPr/>
                    </p:nvGrpSpPr>
                    <p:grpSpPr>
                      <a:xfrm>
                        <a:off x="6223709" y="3697789"/>
                        <a:ext cx="2968247" cy="454924"/>
                        <a:chOff x="5429737" y="3530909"/>
                        <a:chExt cx="2968247" cy="454924"/>
                      </a:xfrm>
                    </p:grpSpPr>
                    <p:grpSp>
                      <p:nvGrpSpPr>
                        <p:cNvPr id="654" name="Group 653">
                          <a:extLst>
                            <a:ext uri="{FF2B5EF4-FFF2-40B4-BE49-F238E27FC236}">
                              <a16:creationId xmlns:a16="http://schemas.microsoft.com/office/drawing/2014/main" id="{CA33854D-795E-E748-BA42-2FF592E4C68F}"/>
                            </a:ext>
                          </a:extLst>
                        </p:cNvPr>
                        <p:cNvGrpSpPr/>
                        <p:nvPr/>
                      </p:nvGrpSpPr>
                      <p:grpSpPr>
                        <a:xfrm>
                          <a:off x="5429737" y="3530909"/>
                          <a:ext cx="820133" cy="451290"/>
                          <a:chOff x="7767686" y="3460834"/>
                          <a:chExt cx="820133" cy="451290"/>
                        </a:xfrm>
                      </p:grpSpPr>
                      <p:grpSp>
                        <p:nvGrpSpPr>
                          <p:cNvPr id="670" name="Group 669">
                            <a:extLst>
                              <a:ext uri="{FF2B5EF4-FFF2-40B4-BE49-F238E27FC236}">
                                <a16:creationId xmlns:a16="http://schemas.microsoft.com/office/drawing/2014/main" id="{68A3269A-471C-B24A-AC23-BBCCF4174B20}"/>
                              </a:ext>
                            </a:extLst>
                          </p:cNvPr>
                          <p:cNvGrpSpPr/>
                          <p:nvPr/>
                        </p:nvGrpSpPr>
                        <p:grpSpPr>
                          <a:xfrm>
                            <a:off x="7886224" y="3590352"/>
                            <a:ext cx="583055" cy="192253"/>
                            <a:chOff x="7473651" y="4851179"/>
                            <a:chExt cx="583055" cy="192253"/>
                          </a:xfrm>
                        </p:grpSpPr>
                        <p:sp>
                          <p:nvSpPr>
                            <p:cNvPr id="672" name="Diamond 671">
                              <a:extLst>
                                <a:ext uri="{FF2B5EF4-FFF2-40B4-BE49-F238E27FC236}">
                                  <a16:creationId xmlns:a16="http://schemas.microsoft.com/office/drawing/2014/main" id="{6B0D7F18-64AD-A647-8C98-4304A0C93C9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3" name="Oval 672">
                              <a:extLst>
                                <a:ext uri="{FF2B5EF4-FFF2-40B4-BE49-F238E27FC236}">
                                  <a16:creationId xmlns:a16="http://schemas.microsoft.com/office/drawing/2014/main" id="{387B3051-5E57-144B-B479-1B43E5656E79}"/>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4" name="Regular Pentagon 673">
                              <a:extLst>
                                <a:ext uri="{FF2B5EF4-FFF2-40B4-BE49-F238E27FC236}">
                                  <a16:creationId xmlns:a16="http://schemas.microsoft.com/office/drawing/2014/main" id="{1B445C5E-5B5E-8348-ADCD-D55BAA2EDA5F}"/>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1" name="Rectangle 670">
                            <a:extLst>
                              <a:ext uri="{FF2B5EF4-FFF2-40B4-BE49-F238E27FC236}">
                                <a16:creationId xmlns:a16="http://schemas.microsoft.com/office/drawing/2014/main" id="{F06C7C1B-5DD8-5E4E-9A57-58DB74E5A2B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5" name="Group 654">
                          <a:extLst>
                            <a:ext uri="{FF2B5EF4-FFF2-40B4-BE49-F238E27FC236}">
                              <a16:creationId xmlns:a16="http://schemas.microsoft.com/office/drawing/2014/main" id="{9377EC05-080F-3C4D-8CEC-23BC45B1822A}"/>
                            </a:ext>
                          </a:extLst>
                        </p:cNvPr>
                        <p:cNvGrpSpPr/>
                        <p:nvPr/>
                      </p:nvGrpSpPr>
                      <p:grpSpPr>
                        <a:xfrm>
                          <a:off x="6368408" y="3530909"/>
                          <a:ext cx="820133" cy="451290"/>
                          <a:chOff x="7767686" y="3460834"/>
                          <a:chExt cx="820133" cy="451290"/>
                        </a:xfrm>
                      </p:grpSpPr>
                      <p:grpSp>
                        <p:nvGrpSpPr>
                          <p:cNvPr id="664" name="Group 663">
                            <a:extLst>
                              <a:ext uri="{FF2B5EF4-FFF2-40B4-BE49-F238E27FC236}">
                                <a16:creationId xmlns:a16="http://schemas.microsoft.com/office/drawing/2014/main" id="{1FDE4651-C985-644F-85FE-5D88B11D77F2}"/>
                              </a:ext>
                            </a:extLst>
                          </p:cNvPr>
                          <p:cNvGrpSpPr/>
                          <p:nvPr/>
                        </p:nvGrpSpPr>
                        <p:grpSpPr>
                          <a:xfrm>
                            <a:off x="7886224" y="3590352"/>
                            <a:ext cx="583055" cy="192253"/>
                            <a:chOff x="7473651" y="4851179"/>
                            <a:chExt cx="583055" cy="192253"/>
                          </a:xfrm>
                        </p:grpSpPr>
                        <p:sp>
                          <p:nvSpPr>
                            <p:cNvPr id="667" name="Diamond 666">
                              <a:extLst>
                                <a:ext uri="{FF2B5EF4-FFF2-40B4-BE49-F238E27FC236}">
                                  <a16:creationId xmlns:a16="http://schemas.microsoft.com/office/drawing/2014/main" id="{4EB874D1-DE9A-E14D-93E2-968AC911EB48}"/>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8" name="Oval 667">
                              <a:extLst>
                                <a:ext uri="{FF2B5EF4-FFF2-40B4-BE49-F238E27FC236}">
                                  <a16:creationId xmlns:a16="http://schemas.microsoft.com/office/drawing/2014/main" id="{1780A3D7-4B99-2B44-B108-8BFC23CC4DC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9" name="Regular Pentagon 668">
                              <a:extLst>
                                <a:ext uri="{FF2B5EF4-FFF2-40B4-BE49-F238E27FC236}">
                                  <a16:creationId xmlns:a16="http://schemas.microsoft.com/office/drawing/2014/main" id="{A6DD1CE4-4B59-A24A-85D5-7DC3877A1856}"/>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6" name="Rectangle 665">
                            <a:extLst>
                              <a:ext uri="{FF2B5EF4-FFF2-40B4-BE49-F238E27FC236}">
                                <a16:creationId xmlns:a16="http://schemas.microsoft.com/office/drawing/2014/main" id="{1CB32C03-C153-224C-AD23-11631F49C96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6" name="Group 655">
                          <a:extLst>
                            <a:ext uri="{FF2B5EF4-FFF2-40B4-BE49-F238E27FC236}">
                              <a16:creationId xmlns:a16="http://schemas.microsoft.com/office/drawing/2014/main" id="{A283C1F9-27B3-6D4E-8818-4C114C845734}"/>
                            </a:ext>
                          </a:extLst>
                        </p:cNvPr>
                        <p:cNvGrpSpPr/>
                        <p:nvPr/>
                      </p:nvGrpSpPr>
                      <p:grpSpPr>
                        <a:xfrm>
                          <a:off x="7577851" y="3534543"/>
                          <a:ext cx="820133" cy="451290"/>
                          <a:chOff x="7767686" y="3460834"/>
                          <a:chExt cx="820133" cy="451290"/>
                        </a:xfrm>
                      </p:grpSpPr>
                      <p:grpSp>
                        <p:nvGrpSpPr>
                          <p:cNvPr id="657" name="Group 656">
                            <a:extLst>
                              <a:ext uri="{FF2B5EF4-FFF2-40B4-BE49-F238E27FC236}">
                                <a16:creationId xmlns:a16="http://schemas.microsoft.com/office/drawing/2014/main" id="{B9077F52-2EB0-9045-82B9-D8804B89395B}"/>
                              </a:ext>
                            </a:extLst>
                          </p:cNvPr>
                          <p:cNvGrpSpPr/>
                          <p:nvPr/>
                        </p:nvGrpSpPr>
                        <p:grpSpPr>
                          <a:xfrm>
                            <a:off x="7886224" y="3590352"/>
                            <a:ext cx="583055" cy="192253"/>
                            <a:chOff x="7473651" y="4851179"/>
                            <a:chExt cx="583055" cy="192253"/>
                          </a:xfrm>
                        </p:grpSpPr>
                        <p:sp>
                          <p:nvSpPr>
                            <p:cNvPr id="659" name="Diamond 658">
                              <a:extLst>
                                <a:ext uri="{FF2B5EF4-FFF2-40B4-BE49-F238E27FC236}">
                                  <a16:creationId xmlns:a16="http://schemas.microsoft.com/office/drawing/2014/main" id="{798C2936-8538-3F42-9BAF-9C4603DA540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0" name="Oval 659">
                              <a:extLst>
                                <a:ext uri="{FF2B5EF4-FFF2-40B4-BE49-F238E27FC236}">
                                  <a16:creationId xmlns:a16="http://schemas.microsoft.com/office/drawing/2014/main" id="{00C5C651-C839-A446-8F6A-75FCB7EC19C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2" name="Regular Pentagon 661">
                              <a:extLst>
                                <a:ext uri="{FF2B5EF4-FFF2-40B4-BE49-F238E27FC236}">
                                  <a16:creationId xmlns:a16="http://schemas.microsoft.com/office/drawing/2014/main" id="{E87B9048-37D0-8045-9E3B-86D880FDC89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8" name="Rectangle 657">
                            <a:extLst>
                              <a:ext uri="{FF2B5EF4-FFF2-40B4-BE49-F238E27FC236}">
                                <a16:creationId xmlns:a16="http://schemas.microsoft.com/office/drawing/2014/main" id="{DEC0B6C4-2429-964E-84AB-07E26E999719}"/>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53" name="Rectangle 652">
                        <a:extLst>
                          <a:ext uri="{FF2B5EF4-FFF2-40B4-BE49-F238E27FC236}">
                            <a16:creationId xmlns:a16="http://schemas.microsoft.com/office/drawing/2014/main" id="{064530A7-B22A-9E47-886B-516A40E32133}"/>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51" name="Straight Arrow Connector 650">
                      <a:extLst>
                        <a:ext uri="{FF2B5EF4-FFF2-40B4-BE49-F238E27FC236}">
                          <a16:creationId xmlns:a16="http://schemas.microsoft.com/office/drawing/2014/main" id="{C5523488-DEE2-464B-A302-F5DED859D4EC}"/>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648" name="Rectangle 647">
                    <a:extLst>
                      <a:ext uri="{FF2B5EF4-FFF2-40B4-BE49-F238E27FC236}">
                        <a16:creationId xmlns:a16="http://schemas.microsoft.com/office/drawing/2014/main" id="{48727FF7-366B-9249-94D6-D31D031E2375}"/>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597" name="Group 596">
                  <a:extLst>
                    <a:ext uri="{FF2B5EF4-FFF2-40B4-BE49-F238E27FC236}">
                      <a16:creationId xmlns:a16="http://schemas.microsoft.com/office/drawing/2014/main" id="{3F07CF4D-B5BD-CA4A-9F8E-7DC2F8A4FD54}"/>
                    </a:ext>
                  </a:extLst>
                </p:cNvPr>
                <p:cNvGrpSpPr/>
                <p:nvPr/>
              </p:nvGrpSpPr>
              <p:grpSpPr>
                <a:xfrm>
                  <a:off x="13870529" y="5689202"/>
                  <a:ext cx="3616382" cy="1564850"/>
                  <a:chOff x="7860562" y="8089538"/>
                  <a:chExt cx="3616382" cy="1564850"/>
                </a:xfrm>
              </p:grpSpPr>
              <p:grpSp>
                <p:nvGrpSpPr>
                  <p:cNvPr id="625" name="Group 624">
                    <a:extLst>
                      <a:ext uri="{FF2B5EF4-FFF2-40B4-BE49-F238E27FC236}">
                        <a16:creationId xmlns:a16="http://schemas.microsoft.com/office/drawing/2014/main" id="{5C52C692-9B70-4A42-8BA3-AB55F22A4D53}"/>
                      </a:ext>
                    </a:extLst>
                  </p:cNvPr>
                  <p:cNvGrpSpPr/>
                  <p:nvPr/>
                </p:nvGrpSpPr>
                <p:grpSpPr>
                  <a:xfrm>
                    <a:off x="8047918" y="8460980"/>
                    <a:ext cx="3241671" cy="995654"/>
                    <a:chOff x="6086997" y="3346515"/>
                    <a:chExt cx="3241671" cy="995654"/>
                  </a:xfrm>
                </p:grpSpPr>
                <p:grpSp>
                  <p:nvGrpSpPr>
                    <p:cNvPr id="627" name="Group 626">
                      <a:extLst>
                        <a:ext uri="{FF2B5EF4-FFF2-40B4-BE49-F238E27FC236}">
                          <a16:creationId xmlns:a16="http://schemas.microsoft.com/office/drawing/2014/main" id="{3DD833BD-00B4-6348-8C30-6E328FAB2B97}"/>
                        </a:ext>
                      </a:extLst>
                    </p:cNvPr>
                    <p:cNvGrpSpPr/>
                    <p:nvPr/>
                  </p:nvGrpSpPr>
                  <p:grpSpPr>
                    <a:xfrm>
                      <a:off x="6223709" y="3697789"/>
                      <a:ext cx="2968247" cy="454924"/>
                      <a:chOff x="5429737" y="3530909"/>
                      <a:chExt cx="2968247" cy="454924"/>
                    </a:xfrm>
                  </p:grpSpPr>
                  <p:grpSp>
                    <p:nvGrpSpPr>
                      <p:cNvPr id="629" name="Group 628">
                        <a:extLst>
                          <a:ext uri="{FF2B5EF4-FFF2-40B4-BE49-F238E27FC236}">
                            <a16:creationId xmlns:a16="http://schemas.microsoft.com/office/drawing/2014/main" id="{CBE70CB1-1EFD-6B48-A980-54BF09A31761}"/>
                          </a:ext>
                        </a:extLst>
                      </p:cNvPr>
                      <p:cNvGrpSpPr/>
                      <p:nvPr/>
                    </p:nvGrpSpPr>
                    <p:grpSpPr>
                      <a:xfrm>
                        <a:off x="5429737" y="3530909"/>
                        <a:ext cx="820133" cy="451290"/>
                        <a:chOff x="7767686" y="3460834"/>
                        <a:chExt cx="820133" cy="451290"/>
                      </a:xfrm>
                    </p:grpSpPr>
                    <p:grpSp>
                      <p:nvGrpSpPr>
                        <p:cNvPr id="642" name="Group 641">
                          <a:extLst>
                            <a:ext uri="{FF2B5EF4-FFF2-40B4-BE49-F238E27FC236}">
                              <a16:creationId xmlns:a16="http://schemas.microsoft.com/office/drawing/2014/main" id="{7DA85BD2-654D-E345-8091-73B147D1BF93}"/>
                            </a:ext>
                          </a:extLst>
                        </p:cNvPr>
                        <p:cNvGrpSpPr/>
                        <p:nvPr/>
                      </p:nvGrpSpPr>
                      <p:grpSpPr>
                        <a:xfrm>
                          <a:off x="7886224" y="3590352"/>
                          <a:ext cx="583055" cy="192253"/>
                          <a:chOff x="7473651" y="4851179"/>
                          <a:chExt cx="583055" cy="192253"/>
                        </a:xfrm>
                      </p:grpSpPr>
                      <p:sp>
                        <p:nvSpPr>
                          <p:cNvPr id="644" name="Diamond 643">
                            <a:extLst>
                              <a:ext uri="{FF2B5EF4-FFF2-40B4-BE49-F238E27FC236}">
                                <a16:creationId xmlns:a16="http://schemas.microsoft.com/office/drawing/2014/main" id="{4FFD483B-8688-F34D-9F2D-2DED1C69F151}"/>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5" name="Oval 644">
                            <a:extLst>
                              <a:ext uri="{FF2B5EF4-FFF2-40B4-BE49-F238E27FC236}">
                                <a16:creationId xmlns:a16="http://schemas.microsoft.com/office/drawing/2014/main" id="{F784D0AE-06B8-E645-9FCD-DBA652A2ACA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6" name="Regular Pentagon 645">
                            <a:extLst>
                              <a:ext uri="{FF2B5EF4-FFF2-40B4-BE49-F238E27FC236}">
                                <a16:creationId xmlns:a16="http://schemas.microsoft.com/office/drawing/2014/main" id="{AB5EA2FE-0B22-A041-B434-99C2A7006B8F}"/>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3" name="Rectangle 642">
                          <a:extLst>
                            <a:ext uri="{FF2B5EF4-FFF2-40B4-BE49-F238E27FC236}">
                              <a16:creationId xmlns:a16="http://schemas.microsoft.com/office/drawing/2014/main" id="{98486507-FAE7-694C-8675-ACB08883AB4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0" name="Group 629">
                        <a:extLst>
                          <a:ext uri="{FF2B5EF4-FFF2-40B4-BE49-F238E27FC236}">
                            <a16:creationId xmlns:a16="http://schemas.microsoft.com/office/drawing/2014/main" id="{0635523F-1FBC-5146-BF65-65D4E7FCBE5E}"/>
                          </a:ext>
                        </a:extLst>
                      </p:cNvPr>
                      <p:cNvGrpSpPr/>
                      <p:nvPr/>
                    </p:nvGrpSpPr>
                    <p:grpSpPr>
                      <a:xfrm>
                        <a:off x="6368408" y="3530909"/>
                        <a:ext cx="820133" cy="451290"/>
                        <a:chOff x="7767686" y="3460834"/>
                        <a:chExt cx="820133" cy="451290"/>
                      </a:xfrm>
                    </p:grpSpPr>
                    <p:grpSp>
                      <p:nvGrpSpPr>
                        <p:cNvPr id="637" name="Group 636">
                          <a:extLst>
                            <a:ext uri="{FF2B5EF4-FFF2-40B4-BE49-F238E27FC236}">
                              <a16:creationId xmlns:a16="http://schemas.microsoft.com/office/drawing/2014/main" id="{116F8DDB-4807-EA4A-B79E-859B492BB486}"/>
                            </a:ext>
                          </a:extLst>
                        </p:cNvPr>
                        <p:cNvGrpSpPr/>
                        <p:nvPr/>
                      </p:nvGrpSpPr>
                      <p:grpSpPr>
                        <a:xfrm>
                          <a:off x="7886224" y="3590352"/>
                          <a:ext cx="583055" cy="192253"/>
                          <a:chOff x="7473651" y="4851179"/>
                          <a:chExt cx="583055" cy="192253"/>
                        </a:xfrm>
                      </p:grpSpPr>
                      <p:sp>
                        <p:nvSpPr>
                          <p:cNvPr id="639" name="Diamond 638">
                            <a:extLst>
                              <a:ext uri="{FF2B5EF4-FFF2-40B4-BE49-F238E27FC236}">
                                <a16:creationId xmlns:a16="http://schemas.microsoft.com/office/drawing/2014/main" id="{3AC46385-E226-714D-9A34-586F8C9D5A4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0" name="Oval 639">
                            <a:extLst>
                              <a:ext uri="{FF2B5EF4-FFF2-40B4-BE49-F238E27FC236}">
                                <a16:creationId xmlns:a16="http://schemas.microsoft.com/office/drawing/2014/main" id="{18768A8C-1CE5-3B46-9BCE-4DAF73F59B5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1" name="Regular Pentagon 640">
                            <a:extLst>
                              <a:ext uri="{FF2B5EF4-FFF2-40B4-BE49-F238E27FC236}">
                                <a16:creationId xmlns:a16="http://schemas.microsoft.com/office/drawing/2014/main" id="{1738EE0D-8F42-0442-AB24-13630979345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8" name="Rectangle 637">
                          <a:extLst>
                            <a:ext uri="{FF2B5EF4-FFF2-40B4-BE49-F238E27FC236}">
                              <a16:creationId xmlns:a16="http://schemas.microsoft.com/office/drawing/2014/main" id="{70DF5D29-B9AA-D246-8E46-FAE470B8EC95}"/>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1" name="Group 630">
                        <a:extLst>
                          <a:ext uri="{FF2B5EF4-FFF2-40B4-BE49-F238E27FC236}">
                            <a16:creationId xmlns:a16="http://schemas.microsoft.com/office/drawing/2014/main" id="{35122280-6C60-EE49-B324-1D1AA1F1CE4F}"/>
                          </a:ext>
                        </a:extLst>
                      </p:cNvPr>
                      <p:cNvGrpSpPr/>
                      <p:nvPr/>
                    </p:nvGrpSpPr>
                    <p:grpSpPr>
                      <a:xfrm>
                        <a:off x="7577851" y="3534543"/>
                        <a:ext cx="820133" cy="451290"/>
                        <a:chOff x="7767686" y="3460834"/>
                        <a:chExt cx="820133" cy="451290"/>
                      </a:xfrm>
                    </p:grpSpPr>
                    <p:grpSp>
                      <p:nvGrpSpPr>
                        <p:cNvPr id="632" name="Group 631">
                          <a:extLst>
                            <a:ext uri="{FF2B5EF4-FFF2-40B4-BE49-F238E27FC236}">
                              <a16:creationId xmlns:a16="http://schemas.microsoft.com/office/drawing/2014/main" id="{CD0AAAA0-4107-6845-8683-47CA33ED0E4B}"/>
                            </a:ext>
                          </a:extLst>
                        </p:cNvPr>
                        <p:cNvGrpSpPr/>
                        <p:nvPr/>
                      </p:nvGrpSpPr>
                      <p:grpSpPr>
                        <a:xfrm>
                          <a:off x="7886224" y="3590352"/>
                          <a:ext cx="583055" cy="192253"/>
                          <a:chOff x="7473651" y="4851179"/>
                          <a:chExt cx="583055" cy="192253"/>
                        </a:xfrm>
                      </p:grpSpPr>
                      <p:sp>
                        <p:nvSpPr>
                          <p:cNvPr id="634" name="Diamond 633">
                            <a:extLst>
                              <a:ext uri="{FF2B5EF4-FFF2-40B4-BE49-F238E27FC236}">
                                <a16:creationId xmlns:a16="http://schemas.microsoft.com/office/drawing/2014/main" id="{E13B2A48-94F0-4940-B2FE-245AFCC6CDD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5" name="Oval 634">
                            <a:extLst>
                              <a:ext uri="{FF2B5EF4-FFF2-40B4-BE49-F238E27FC236}">
                                <a16:creationId xmlns:a16="http://schemas.microsoft.com/office/drawing/2014/main" id="{7E17F446-445F-894D-A929-B86D30D67C7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6" name="Regular Pentagon 635">
                            <a:extLst>
                              <a:ext uri="{FF2B5EF4-FFF2-40B4-BE49-F238E27FC236}">
                                <a16:creationId xmlns:a16="http://schemas.microsoft.com/office/drawing/2014/main" id="{20943067-5111-5149-8E2E-D4F86FF9378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3" name="Rectangle 632">
                          <a:extLst>
                            <a:ext uri="{FF2B5EF4-FFF2-40B4-BE49-F238E27FC236}">
                              <a16:creationId xmlns:a16="http://schemas.microsoft.com/office/drawing/2014/main" id="{F0D580F3-05DC-DF47-812A-29CE1EACCF32}"/>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28" name="Rectangle 627">
                      <a:extLst>
                        <a:ext uri="{FF2B5EF4-FFF2-40B4-BE49-F238E27FC236}">
                          <a16:creationId xmlns:a16="http://schemas.microsoft.com/office/drawing/2014/main" id="{5DA08E33-6001-FF41-A862-2F82393616F7}"/>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6" name="Rectangle 625">
                    <a:extLst>
                      <a:ext uri="{FF2B5EF4-FFF2-40B4-BE49-F238E27FC236}">
                        <a16:creationId xmlns:a16="http://schemas.microsoft.com/office/drawing/2014/main" id="{C1791DFD-72EE-1A47-B467-BA40748334AA}"/>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598" name="Group 597">
                  <a:extLst>
                    <a:ext uri="{FF2B5EF4-FFF2-40B4-BE49-F238E27FC236}">
                      <a16:creationId xmlns:a16="http://schemas.microsoft.com/office/drawing/2014/main" id="{19B30574-B384-B642-983D-5A8AB5A6334C}"/>
                    </a:ext>
                  </a:extLst>
                </p:cNvPr>
                <p:cNvGrpSpPr/>
                <p:nvPr/>
              </p:nvGrpSpPr>
              <p:grpSpPr>
                <a:xfrm>
                  <a:off x="842831" y="5687555"/>
                  <a:ext cx="3616382" cy="1564850"/>
                  <a:chOff x="7860562" y="8089538"/>
                  <a:chExt cx="3616382" cy="1564850"/>
                </a:xfrm>
              </p:grpSpPr>
              <p:grpSp>
                <p:nvGrpSpPr>
                  <p:cNvPr id="603" name="Group 602">
                    <a:extLst>
                      <a:ext uri="{FF2B5EF4-FFF2-40B4-BE49-F238E27FC236}">
                        <a16:creationId xmlns:a16="http://schemas.microsoft.com/office/drawing/2014/main" id="{896035DA-125E-514F-8558-BA4E22FF4A0A}"/>
                      </a:ext>
                    </a:extLst>
                  </p:cNvPr>
                  <p:cNvGrpSpPr/>
                  <p:nvPr/>
                </p:nvGrpSpPr>
                <p:grpSpPr>
                  <a:xfrm>
                    <a:off x="8047918" y="8460980"/>
                    <a:ext cx="3241671" cy="995654"/>
                    <a:chOff x="6086997" y="3346515"/>
                    <a:chExt cx="3241671" cy="995654"/>
                  </a:xfrm>
                </p:grpSpPr>
                <p:grpSp>
                  <p:nvGrpSpPr>
                    <p:cNvPr id="605" name="Group 604">
                      <a:extLst>
                        <a:ext uri="{FF2B5EF4-FFF2-40B4-BE49-F238E27FC236}">
                          <a16:creationId xmlns:a16="http://schemas.microsoft.com/office/drawing/2014/main" id="{DF760BC7-A371-644D-BA89-647E30A9593B}"/>
                        </a:ext>
                      </a:extLst>
                    </p:cNvPr>
                    <p:cNvGrpSpPr/>
                    <p:nvPr/>
                  </p:nvGrpSpPr>
                  <p:grpSpPr>
                    <a:xfrm>
                      <a:off x="6223709" y="3697789"/>
                      <a:ext cx="2968247" cy="454924"/>
                      <a:chOff x="5429737" y="3530909"/>
                      <a:chExt cx="2968247" cy="454924"/>
                    </a:xfrm>
                  </p:grpSpPr>
                  <p:grpSp>
                    <p:nvGrpSpPr>
                      <p:cNvPr id="607" name="Group 606">
                        <a:extLst>
                          <a:ext uri="{FF2B5EF4-FFF2-40B4-BE49-F238E27FC236}">
                            <a16:creationId xmlns:a16="http://schemas.microsoft.com/office/drawing/2014/main" id="{DF7A6266-EF9D-074F-8B41-8DEC594D3A0D}"/>
                          </a:ext>
                        </a:extLst>
                      </p:cNvPr>
                      <p:cNvGrpSpPr/>
                      <p:nvPr/>
                    </p:nvGrpSpPr>
                    <p:grpSpPr>
                      <a:xfrm>
                        <a:off x="5429737" y="3530909"/>
                        <a:ext cx="820133" cy="451290"/>
                        <a:chOff x="7767686" y="3460834"/>
                        <a:chExt cx="820133" cy="451290"/>
                      </a:xfrm>
                    </p:grpSpPr>
                    <p:grpSp>
                      <p:nvGrpSpPr>
                        <p:cNvPr id="620" name="Group 619">
                          <a:extLst>
                            <a:ext uri="{FF2B5EF4-FFF2-40B4-BE49-F238E27FC236}">
                              <a16:creationId xmlns:a16="http://schemas.microsoft.com/office/drawing/2014/main" id="{D27051F1-A21A-084B-92EA-6D620F0D1301}"/>
                            </a:ext>
                          </a:extLst>
                        </p:cNvPr>
                        <p:cNvGrpSpPr/>
                        <p:nvPr/>
                      </p:nvGrpSpPr>
                      <p:grpSpPr>
                        <a:xfrm>
                          <a:off x="7886224" y="3590352"/>
                          <a:ext cx="583055" cy="192253"/>
                          <a:chOff x="7473651" y="4851179"/>
                          <a:chExt cx="583055" cy="192253"/>
                        </a:xfrm>
                      </p:grpSpPr>
                      <p:sp>
                        <p:nvSpPr>
                          <p:cNvPr id="622" name="Diamond 621">
                            <a:extLst>
                              <a:ext uri="{FF2B5EF4-FFF2-40B4-BE49-F238E27FC236}">
                                <a16:creationId xmlns:a16="http://schemas.microsoft.com/office/drawing/2014/main" id="{AECF2666-6BCC-FD4A-AFDC-B36767A5A16B}"/>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3" name="Oval 622">
                            <a:extLst>
                              <a:ext uri="{FF2B5EF4-FFF2-40B4-BE49-F238E27FC236}">
                                <a16:creationId xmlns:a16="http://schemas.microsoft.com/office/drawing/2014/main" id="{D7F6A7CA-7594-7549-A99C-F78B4C08328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4" name="Regular Pentagon 623">
                            <a:extLst>
                              <a:ext uri="{FF2B5EF4-FFF2-40B4-BE49-F238E27FC236}">
                                <a16:creationId xmlns:a16="http://schemas.microsoft.com/office/drawing/2014/main" id="{51B8FC33-D402-124F-97F0-131C3750D120}"/>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1" name="Rectangle 620">
                          <a:extLst>
                            <a:ext uri="{FF2B5EF4-FFF2-40B4-BE49-F238E27FC236}">
                              <a16:creationId xmlns:a16="http://schemas.microsoft.com/office/drawing/2014/main" id="{1B809903-90DC-5048-A395-B42618234FD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8" name="Group 607">
                        <a:extLst>
                          <a:ext uri="{FF2B5EF4-FFF2-40B4-BE49-F238E27FC236}">
                            <a16:creationId xmlns:a16="http://schemas.microsoft.com/office/drawing/2014/main" id="{9B096346-E071-CC45-8E36-523F533898B7}"/>
                          </a:ext>
                        </a:extLst>
                      </p:cNvPr>
                      <p:cNvGrpSpPr/>
                      <p:nvPr/>
                    </p:nvGrpSpPr>
                    <p:grpSpPr>
                      <a:xfrm>
                        <a:off x="6368408" y="3530909"/>
                        <a:ext cx="820133" cy="451290"/>
                        <a:chOff x="7767686" y="3460834"/>
                        <a:chExt cx="820133" cy="451290"/>
                      </a:xfrm>
                    </p:grpSpPr>
                    <p:grpSp>
                      <p:nvGrpSpPr>
                        <p:cNvPr id="615" name="Group 614">
                          <a:extLst>
                            <a:ext uri="{FF2B5EF4-FFF2-40B4-BE49-F238E27FC236}">
                              <a16:creationId xmlns:a16="http://schemas.microsoft.com/office/drawing/2014/main" id="{4F9FB2C3-81E9-4344-B206-800ED75AB5FE}"/>
                            </a:ext>
                          </a:extLst>
                        </p:cNvPr>
                        <p:cNvGrpSpPr/>
                        <p:nvPr/>
                      </p:nvGrpSpPr>
                      <p:grpSpPr>
                        <a:xfrm>
                          <a:off x="7886224" y="3590352"/>
                          <a:ext cx="583055" cy="192253"/>
                          <a:chOff x="7473651" y="4851179"/>
                          <a:chExt cx="583055" cy="192253"/>
                        </a:xfrm>
                      </p:grpSpPr>
                      <p:sp>
                        <p:nvSpPr>
                          <p:cNvPr id="617" name="Diamond 616">
                            <a:extLst>
                              <a:ext uri="{FF2B5EF4-FFF2-40B4-BE49-F238E27FC236}">
                                <a16:creationId xmlns:a16="http://schemas.microsoft.com/office/drawing/2014/main" id="{F743D5E4-46DD-BD48-A55F-BBF45874ABB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8" name="Oval 617">
                            <a:extLst>
                              <a:ext uri="{FF2B5EF4-FFF2-40B4-BE49-F238E27FC236}">
                                <a16:creationId xmlns:a16="http://schemas.microsoft.com/office/drawing/2014/main" id="{9278FE3C-83D4-434C-A38D-8865FA30EBFB}"/>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9" name="Regular Pentagon 618">
                            <a:extLst>
                              <a:ext uri="{FF2B5EF4-FFF2-40B4-BE49-F238E27FC236}">
                                <a16:creationId xmlns:a16="http://schemas.microsoft.com/office/drawing/2014/main" id="{2491F784-226C-F44B-B8DB-4BC01FADC005}"/>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6" name="Rectangle 615">
                          <a:extLst>
                            <a:ext uri="{FF2B5EF4-FFF2-40B4-BE49-F238E27FC236}">
                              <a16:creationId xmlns:a16="http://schemas.microsoft.com/office/drawing/2014/main" id="{1D311863-D6DD-6B4C-9FDA-D8259D8969D0}"/>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9" name="Group 608">
                        <a:extLst>
                          <a:ext uri="{FF2B5EF4-FFF2-40B4-BE49-F238E27FC236}">
                            <a16:creationId xmlns:a16="http://schemas.microsoft.com/office/drawing/2014/main" id="{AFAA9665-5576-F940-B524-E23C4D439D97}"/>
                          </a:ext>
                        </a:extLst>
                      </p:cNvPr>
                      <p:cNvGrpSpPr/>
                      <p:nvPr/>
                    </p:nvGrpSpPr>
                    <p:grpSpPr>
                      <a:xfrm>
                        <a:off x="7577851" y="3534543"/>
                        <a:ext cx="820133" cy="451290"/>
                        <a:chOff x="7767686" y="3460834"/>
                        <a:chExt cx="820133" cy="451290"/>
                      </a:xfrm>
                    </p:grpSpPr>
                    <p:grpSp>
                      <p:nvGrpSpPr>
                        <p:cNvPr id="610" name="Group 609">
                          <a:extLst>
                            <a:ext uri="{FF2B5EF4-FFF2-40B4-BE49-F238E27FC236}">
                              <a16:creationId xmlns:a16="http://schemas.microsoft.com/office/drawing/2014/main" id="{DC872D2C-FF15-134A-AC33-0F919F97AB43}"/>
                            </a:ext>
                          </a:extLst>
                        </p:cNvPr>
                        <p:cNvGrpSpPr/>
                        <p:nvPr/>
                      </p:nvGrpSpPr>
                      <p:grpSpPr>
                        <a:xfrm>
                          <a:off x="7886224" y="3590352"/>
                          <a:ext cx="583055" cy="192253"/>
                          <a:chOff x="7473651" y="4851179"/>
                          <a:chExt cx="583055" cy="192253"/>
                        </a:xfrm>
                      </p:grpSpPr>
                      <p:sp>
                        <p:nvSpPr>
                          <p:cNvPr id="612" name="Diamond 611">
                            <a:extLst>
                              <a:ext uri="{FF2B5EF4-FFF2-40B4-BE49-F238E27FC236}">
                                <a16:creationId xmlns:a16="http://schemas.microsoft.com/office/drawing/2014/main" id="{4EC61352-AF6E-AF42-9796-4A993447040C}"/>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3" name="Oval 612">
                            <a:extLst>
                              <a:ext uri="{FF2B5EF4-FFF2-40B4-BE49-F238E27FC236}">
                                <a16:creationId xmlns:a16="http://schemas.microsoft.com/office/drawing/2014/main" id="{ADE0A847-F4D2-E14C-96A2-C824A9687C4B}"/>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4" name="Regular Pentagon 613">
                            <a:extLst>
                              <a:ext uri="{FF2B5EF4-FFF2-40B4-BE49-F238E27FC236}">
                                <a16:creationId xmlns:a16="http://schemas.microsoft.com/office/drawing/2014/main" id="{5C386ACB-F20D-FB4E-B805-4AC9A8284D3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1" name="Rectangle 610">
                          <a:extLst>
                            <a:ext uri="{FF2B5EF4-FFF2-40B4-BE49-F238E27FC236}">
                              <a16:creationId xmlns:a16="http://schemas.microsoft.com/office/drawing/2014/main" id="{ECBB9507-9B3F-464C-AD95-5A0A36EEFF65}"/>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06" name="Rectangle 605">
                      <a:extLst>
                        <a:ext uri="{FF2B5EF4-FFF2-40B4-BE49-F238E27FC236}">
                          <a16:creationId xmlns:a16="http://schemas.microsoft.com/office/drawing/2014/main" id="{475D10C0-78CF-8E42-937E-16D3B27D2BC6}"/>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4" name="Rectangle 603">
                    <a:extLst>
                      <a:ext uri="{FF2B5EF4-FFF2-40B4-BE49-F238E27FC236}">
                        <a16:creationId xmlns:a16="http://schemas.microsoft.com/office/drawing/2014/main" id="{C02F0350-243E-0B46-813D-96146E9819B7}"/>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cxnSp>
              <p:nvCxnSpPr>
                <p:cNvPr id="599" name="Curved Connector 598">
                  <a:extLst>
                    <a:ext uri="{FF2B5EF4-FFF2-40B4-BE49-F238E27FC236}">
                      <a16:creationId xmlns:a16="http://schemas.microsoft.com/office/drawing/2014/main" id="{E71B76F6-EC90-8544-A7C1-6D9CD70F4E6C}"/>
                    </a:ext>
                  </a:extLst>
                </p:cNvPr>
                <p:cNvCxnSpPr>
                  <a:stCxn id="604" idx="3"/>
                  <a:endCxn id="696" idx="1"/>
                </p:cNvCxnSpPr>
                <p:nvPr/>
              </p:nvCxnSpPr>
              <p:spPr>
                <a:xfrm flipV="1">
                  <a:off x="4459213" y="4156211"/>
                  <a:ext cx="867087" cy="2313769"/>
                </a:xfrm>
                <a:prstGeom prst="curvedConnector3">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Curved Connector 599">
                  <a:extLst>
                    <a:ext uri="{FF2B5EF4-FFF2-40B4-BE49-F238E27FC236}">
                      <a16:creationId xmlns:a16="http://schemas.microsoft.com/office/drawing/2014/main" id="{C883D1C1-70AF-4B40-8E0E-211AEF19ED95}"/>
                    </a:ext>
                  </a:extLst>
                </p:cNvPr>
                <p:cNvCxnSpPr>
                  <a:cxnSpLocks/>
                  <a:stCxn id="604" idx="3"/>
                  <a:endCxn id="648" idx="1"/>
                </p:cNvCxnSpPr>
                <p:nvPr/>
              </p:nvCxnSpPr>
              <p:spPr>
                <a:xfrm>
                  <a:off x="4459213" y="6469980"/>
                  <a:ext cx="867087" cy="2324555"/>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1" name="Curved Connector 600">
                  <a:extLst>
                    <a:ext uri="{FF2B5EF4-FFF2-40B4-BE49-F238E27FC236}">
                      <a16:creationId xmlns:a16="http://schemas.microsoft.com/office/drawing/2014/main" id="{984FD32F-8CB2-6841-BBC2-3F348F50FDAC}"/>
                    </a:ext>
                  </a:extLst>
                </p:cNvPr>
                <p:cNvCxnSpPr>
                  <a:cxnSpLocks/>
                  <a:stCxn id="696" idx="3"/>
                  <a:endCxn id="626" idx="1"/>
                </p:cNvCxnSpPr>
                <p:nvPr/>
              </p:nvCxnSpPr>
              <p:spPr>
                <a:xfrm>
                  <a:off x="12899471" y="4156211"/>
                  <a:ext cx="971058" cy="2315416"/>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Curved Connector 601">
                  <a:extLst>
                    <a:ext uri="{FF2B5EF4-FFF2-40B4-BE49-F238E27FC236}">
                      <a16:creationId xmlns:a16="http://schemas.microsoft.com/office/drawing/2014/main" id="{BC65205F-8710-1843-BEFF-BF66DF7B75CF}"/>
                    </a:ext>
                  </a:extLst>
                </p:cNvPr>
                <p:cNvCxnSpPr>
                  <a:cxnSpLocks/>
                  <a:stCxn id="648" idx="3"/>
                  <a:endCxn id="626" idx="1"/>
                </p:cNvCxnSpPr>
                <p:nvPr/>
              </p:nvCxnSpPr>
              <p:spPr>
                <a:xfrm flipV="1">
                  <a:off x="12899471" y="6471627"/>
                  <a:ext cx="971058" cy="2322908"/>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40" name="TextBox 739">
              <a:extLst>
                <a:ext uri="{FF2B5EF4-FFF2-40B4-BE49-F238E27FC236}">
                  <a16:creationId xmlns:a16="http://schemas.microsoft.com/office/drawing/2014/main" id="{A1C0786A-3C5A-BD4B-B9A9-265F3C53674F}"/>
                </a:ext>
              </a:extLst>
            </p:cNvPr>
            <p:cNvSpPr txBox="1"/>
            <p:nvPr/>
          </p:nvSpPr>
          <p:spPr>
            <a:xfrm>
              <a:off x="5320498" y="4396342"/>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Inference</a:t>
              </a:r>
            </a:p>
          </p:txBody>
        </p:sp>
        <p:sp>
          <p:nvSpPr>
            <p:cNvPr id="741" name="TextBox 740">
              <a:extLst>
                <a:ext uri="{FF2B5EF4-FFF2-40B4-BE49-F238E27FC236}">
                  <a16:creationId xmlns:a16="http://schemas.microsoft.com/office/drawing/2014/main" id="{44825B93-9C9E-4247-A737-7E6D382A59F6}"/>
                </a:ext>
              </a:extLst>
            </p:cNvPr>
            <p:cNvSpPr txBox="1"/>
            <p:nvPr/>
          </p:nvSpPr>
          <p:spPr>
            <a:xfrm>
              <a:off x="9515949" y="4396342"/>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Post-Processing</a:t>
              </a:r>
            </a:p>
          </p:txBody>
        </p:sp>
        <p:sp>
          <p:nvSpPr>
            <p:cNvPr id="742" name="TextBox 741">
              <a:extLst>
                <a:ext uri="{FF2B5EF4-FFF2-40B4-BE49-F238E27FC236}">
                  <a16:creationId xmlns:a16="http://schemas.microsoft.com/office/drawing/2014/main" id="{39C2692A-9032-0E45-BAA3-97FBA226B6DC}"/>
                </a:ext>
              </a:extLst>
            </p:cNvPr>
            <p:cNvSpPr txBox="1"/>
            <p:nvPr/>
          </p:nvSpPr>
          <p:spPr>
            <a:xfrm>
              <a:off x="13712637" y="4396342"/>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Verify / Action</a:t>
              </a:r>
            </a:p>
          </p:txBody>
        </p:sp>
        <p:sp>
          <p:nvSpPr>
            <p:cNvPr id="8" name="Right Arrow 7">
              <a:extLst>
                <a:ext uri="{FF2B5EF4-FFF2-40B4-BE49-F238E27FC236}">
                  <a16:creationId xmlns:a16="http://schemas.microsoft.com/office/drawing/2014/main" id="{010BEB79-B319-2C42-9A88-9062D9741CF2}"/>
                </a:ext>
              </a:extLst>
            </p:cNvPr>
            <p:cNvSpPr/>
            <p:nvPr/>
          </p:nvSpPr>
          <p:spPr>
            <a:xfrm>
              <a:off x="4514256" y="5590363"/>
              <a:ext cx="739644" cy="53823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3" name="Right Arrow 742">
              <a:extLst>
                <a:ext uri="{FF2B5EF4-FFF2-40B4-BE49-F238E27FC236}">
                  <a16:creationId xmlns:a16="http://schemas.microsoft.com/office/drawing/2014/main" id="{BC7A54E8-EFA8-9F4D-860D-00DF4794560B}"/>
                </a:ext>
              </a:extLst>
            </p:cNvPr>
            <p:cNvSpPr/>
            <p:nvPr/>
          </p:nvSpPr>
          <p:spPr>
            <a:xfrm>
              <a:off x="8711533" y="5547637"/>
              <a:ext cx="739644" cy="53823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4" name="Right Arrow 743">
              <a:extLst>
                <a:ext uri="{FF2B5EF4-FFF2-40B4-BE49-F238E27FC236}">
                  <a16:creationId xmlns:a16="http://schemas.microsoft.com/office/drawing/2014/main" id="{08C4D878-C098-2844-9C0B-13AFD7505B0B}"/>
                </a:ext>
              </a:extLst>
            </p:cNvPr>
            <p:cNvSpPr/>
            <p:nvPr/>
          </p:nvSpPr>
          <p:spPr>
            <a:xfrm>
              <a:off x="12907632" y="5551762"/>
              <a:ext cx="739644" cy="53823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8BB430AC-F964-A84C-A745-BE51637153B9}"/>
                </a:ext>
              </a:extLst>
            </p:cNvPr>
            <p:cNvGrpSpPr/>
            <p:nvPr/>
          </p:nvGrpSpPr>
          <p:grpSpPr>
            <a:xfrm>
              <a:off x="5469454" y="5048891"/>
              <a:ext cx="2995307" cy="1543974"/>
              <a:chOff x="5515367" y="7547000"/>
              <a:chExt cx="3628633" cy="1870431"/>
            </a:xfrm>
          </p:grpSpPr>
          <p:sp>
            <p:nvSpPr>
              <p:cNvPr id="746" name="Rectangle 745">
                <a:extLst>
                  <a:ext uri="{FF2B5EF4-FFF2-40B4-BE49-F238E27FC236}">
                    <a16:creationId xmlns:a16="http://schemas.microsoft.com/office/drawing/2014/main" id="{BBE5D9B8-0595-0540-BB3E-694A73281FC7}"/>
                  </a:ext>
                </a:extLst>
              </p:cNvPr>
              <p:cNvSpPr/>
              <p:nvPr/>
            </p:nvSpPr>
            <p:spPr>
              <a:xfrm>
                <a:off x="5527618" y="7802205"/>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47" name="TextBox 746">
                <a:extLst>
                  <a:ext uri="{FF2B5EF4-FFF2-40B4-BE49-F238E27FC236}">
                    <a16:creationId xmlns:a16="http://schemas.microsoft.com/office/drawing/2014/main" id="{FD33C20A-1313-F840-8B4C-601BFC08970C}"/>
                  </a:ext>
                </a:extLst>
              </p:cNvPr>
              <p:cNvSpPr txBox="1"/>
              <p:nvPr/>
            </p:nvSpPr>
            <p:spPr>
              <a:xfrm>
                <a:off x="5515367" y="7547000"/>
                <a:ext cx="1244540" cy="2880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a:t>
                </a:r>
              </a:p>
            </p:txBody>
          </p:sp>
          <p:pic>
            <p:nvPicPr>
              <p:cNvPr id="3" name="Picture 2">
                <a:extLst>
                  <a:ext uri="{FF2B5EF4-FFF2-40B4-BE49-F238E27FC236}">
                    <a16:creationId xmlns:a16="http://schemas.microsoft.com/office/drawing/2014/main" id="{EC7030B1-F8F5-2B42-8C73-1516095FC5DD}"/>
                  </a:ext>
                </a:extLst>
              </p:cNvPr>
              <p:cNvPicPr>
                <a:picLocks noChangeAspect="1"/>
              </p:cNvPicPr>
              <p:nvPr/>
            </p:nvPicPr>
            <p:blipFill>
              <a:blip r:embed="rId3"/>
              <a:stretch>
                <a:fillRect/>
              </a:stretch>
            </p:blipFill>
            <p:spPr>
              <a:xfrm>
                <a:off x="5876298" y="7774129"/>
                <a:ext cx="2919022" cy="1643302"/>
              </a:xfrm>
              <a:prstGeom prst="rect">
                <a:avLst/>
              </a:prstGeom>
            </p:spPr>
          </p:pic>
        </p:grpSp>
      </p:grpSp>
      <p:sp>
        <p:nvSpPr>
          <p:cNvPr id="779" name="TextBox 778">
            <a:extLst>
              <a:ext uri="{FF2B5EF4-FFF2-40B4-BE49-F238E27FC236}">
                <a16:creationId xmlns:a16="http://schemas.microsoft.com/office/drawing/2014/main" id="{28E046BF-8401-0743-8E4A-A5212D8E49A8}"/>
              </a:ext>
            </a:extLst>
          </p:cNvPr>
          <p:cNvSpPr txBox="1"/>
          <p:nvPr/>
        </p:nvSpPr>
        <p:spPr>
          <a:xfrm>
            <a:off x="1229527" y="6458639"/>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Input</a:t>
            </a:r>
          </a:p>
        </p:txBody>
      </p:sp>
      <p:grpSp>
        <p:nvGrpSpPr>
          <p:cNvPr id="782" name="Group 781">
            <a:extLst>
              <a:ext uri="{FF2B5EF4-FFF2-40B4-BE49-F238E27FC236}">
                <a16:creationId xmlns:a16="http://schemas.microsoft.com/office/drawing/2014/main" id="{461E7220-03E4-FE4B-B90D-0B895FF990CF}"/>
              </a:ext>
            </a:extLst>
          </p:cNvPr>
          <p:cNvGrpSpPr/>
          <p:nvPr/>
        </p:nvGrpSpPr>
        <p:grpSpPr>
          <a:xfrm>
            <a:off x="13819592" y="6974643"/>
            <a:ext cx="3283191" cy="1846225"/>
            <a:chOff x="12451465" y="5052175"/>
            <a:chExt cx="4526718" cy="2545493"/>
          </a:xfrm>
        </p:grpSpPr>
        <p:sp>
          <p:nvSpPr>
            <p:cNvPr id="793" name="Rectangle 792">
              <a:extLst>
                <a:ext uri="{FF2B5EF4-FFF2-40B4-BE49-F238E27FC236}">
                  <a16:creationId xmlns:a16="http://schemas.microsoft.com/office/drawing/2014/main" id="{88E496D9-543A-154E-B57E-0C95FBB48196}"/>
                </a:ext>
              </a:extLst>
            </p:cNvPr>
            <p:cNvSpPr/>
            <p:nvPr/>
          </p:nvSpPr>
          <p:spPr>
            <a:xfrm>
              <a:off x="12451465" y="5052175"/>
              <a:ext cx="4526718" cy="2545493"/>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4" name="Group 793">
              <a:extLst>
                <a:ext uri="{FF2B5EF4-FFF2-40B4-BE49-F238E27FC236}">
                  <a16:creationId xmlns:a16="http://schemas.microsoft.com/office/drawing/2014/main" id="{0373FB09-5C02-3240-8870-708B6664FDFC}"/>
                </a:ext>
              </a:extLst>
            </p:cNvPr>
            <p:cNvGrpSpPr/>
            <p:nvPr/>
          </p:nvGrpSpPr>
          <p:grpSpPr>
            <a:xfrm>
              <a:off x="12788455" y="5602933"/>
              <a:ext cx="3852737" cy="1435898"/>
              <a:chOff x="842831" y="3373786"/>
              <a:chExt cx="16644080" cy="6203174"/>
            </a:xfrm>
          </p:grpSpPr>
          <p:grpSp>
            <p:nvGrpSpPr>
              <p:cNvPr id="795" name="Group 794">
                <a:extLst>
                  <a:ext uri="{FF2B5EF4-FFF2-40B4-BE49-F238E27FC236}">
                    <a16:creationId xmlns:a16="http://schemas.microsoft.com/office/drawing/2014/main" id="{BA7D8701-0736-264A-ADED-B722BF934274}"/>
                  </a:ext>
                </a:extLst>
              </p:cNvPr>
              <p:cNvGrpSpPr/>
              <p:nvPr/>
            </p:nvGrpSpPr>
            <p:grpSpPr>
              <a:xfrm>
                <a:off x="5326300" y="3373786"/>
                <a:ext cx="7573171" cy="1564850"/>
                <a:chOff x="4370590" y="4600280"/>
                <a:chExt cx="7573171" cy="1564850"/>
              </a:xfrm>
            </p:grpSpPr>
            <p:grpSp>
              <p:nvGrpSpPr>
                <p:cNvPr id="892" name="Group 891">
                  <a:extLst>
                    <a:ext uri="{FF2B5EF4-FFF2-40B4-BE49-F238E27FC236}">
                      <a16:creationId xmlns:a16="http://schemas.microsoft.com/office/drawing/2014/main" id="{3E240204-68D5-9048-BDE9-903699EF6B7D}"/>
                    </a:ext>
                  </a:extLst>
                </p:cNvPr>
                <p:cNvGrpSpPr/>
                <p:nvPr/>
              </p:nvGrpSpPr>
              <p:grpSpPr>
                <a:xfrm>
                  <a:off x="4568718" y="4971722"/>
                  <a:ext cx="7176914" cy="995654"/>
                  <a:chOff x="4625842" y="3279070"/>
                  <a:chExt cx="7176914" cy="995654"/>
                </a:xfrm>
              </p:grpSpPr>
              <p:grpSp>
                <p:nvGrpSpPr>
                  <p:cNvPr id="894" name="Group 893">
                    <a:extLst>
                      <a:ext uri="{FF2B5EF4-FFF2-40B4-BE49-F238E27FC236}">
                        <a16:creationId xmlns:a16="http://schemas.microsoft.com/office/drawing/2014/main" id="{5F6C3A49-D36C-1E4F-B17F-A894935DC81A}"/>
                      </a:ext>
                    </a:extLst>
                  </p:cNvPr>
                  <p:cNvGrpSpPr/>
                  <p:nvPr/>
                </p:nvGrpSpPr>
                <p:grpSpPr>
                  <a:xfrm>
                    <a:off x="4625842" y="3279070"/>
                    <a:ext cx="3241671" cy="995654"/>
                    <a:chOff x="6086997" y="3346515"/>
                    <a:chExt cx="3241671" cy="995654"/>
                  </a:xfrm>
                </p:grpSpPr>
                <p:grpSp>
                  <p:nvGrpSpPr>
                    <p:cNvPr id="917" name="Group 916">
                      <a:extLst>
                        <a:ext uri="{FF2B5EF4-FFF2-40B4-BE49-F238E27FC236}">
                          <a16:creationId xmlns:a16="http://schemas.microsoft.com/office/drawing/2014/main" id="{51373695-3723-D94F-8624-098959CEF3E0}"/>
                        </a:ext>
                      </a:extLst>
                    </p:cNvPr>
                    <p:cNvGrpSpPr/>
                    <p:nvPr/>
                  </p:nvGrpSpPr>
                  <p:grpSpPr>
                    <a:xfrm>
                      <a:off x="6223709" y="3697789"/>
                      <a:ext cx="2968247" cy="454924"/>
                      <a:chOff x="5429737" y="3530909"/>
                      <a:chExt cx="2968247" cy="454924"/>
                    </a:xfrm>
                  </p:grpSpPr>
                  <p:grpSp>
                    <p:nvGrpSpPr>
                      <p:cNvPr id="919" name="Group 918">
                        <a:extLst>
                          <a:ext uri="{FF2B5EF4-FFF2-40B4-BE49-F238E27FC236}">
                            <a16:creationId xmlns:a16="http://schemas.microsoft.com/office/drawing/2014/main" id="{6956E3E3-87CF-6B4C-B47A-9F8A113B7E19}"/>
                          </a:ext>
                        </a:extLst>
                      </p:cNvPr>
                      <p:cNvGrpSpPr/>
                      <p:nvPr/>
                    </p:nvGrpSpPr>
                    <p:grpSpPr>
                      <a:xfrm>
                        <a:off x="5429737" y="3530909"/>
                        <a:ext cx="820133" cy="451290"/>
                        <a:chOff x="7767686" y="3460834"/>
                        <a:chExt cx="820133" cy="451290"/>
                      </a:xfrm>
                    </p:grpSpPr>
                    <p:grpSp>
                      <p:nvGrpSpPr>
                        <p:cNvPr id="932" name="Group 931">
                          <a:extLst>
                            <a:ext uri="{FF2B5EF4-FFF2-40B4-BE49-F238E27FC236}">
                              <a16:creationId xmlns:a16="http://schemas.microsoft.com/office/drawing/2014/main" id="{D1ECDD3A-E8A3-EB47-A516-3304DC303C64}"/>
                            </a:ext>
                          </a:extLst>
                        </p:cNvPr>
                        <p:cNvGrpSpPr/>
                        <p:nvPr/>
                      </p:nvGrpSpPr>
                      <p:grpSpPr>
                        <a:xfrm>
                          <a:off x="7886224" y="3590352"/>
                          <a:ext cx="583055" cy="192253"/>
                          <a:chOff x="7473651" y="4851179"/>
                          <a:chExt cx="583055" cy="192253"/>
                        </a:xfrm>
                      </p:grpSpPr>
                      <p:sp>
                        <p:nvSpPr>
                          <p:cNvPr id="934" name="Diamond 933">
                            <a:extLst>
                              <a:ext uri="{FF2B5EF4-FFF2-40B4-BE49-F238E27FC236}">
                                <a16:creationId xmlns:a16="http://schemas.microsoft.com/office/drawing/2014/main" id="{A821B77C-02B3-974E-A67C-940D2FDA622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5" name="Oval 934">
                            <a:extLst>
                              <a:ext uri="{FF2B5EF4-FFF2-40B4-BE49-F238E27FC236}">
                                <a16:creationId xmlns:a16="http://schemas.microsoft.com/office/drawing/2014/main" id="{91BDFDB9-F2D5-6749-BC53-1A3C1E3C676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6" name="Regular Pentagon 935">
                            <a:extLst>
                              <a:ext uri="{FF2B5EF4-FFF2-40B4-BE49-F238E27FC236}">
                                <a16:creationId xmlns:a16="http://schemas.microsoft.com/office/drawing/2014/main" id="{FE1496A1-1ED5-BE45-AB36-A60D10BCD227}"/>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3" name="Rectangle 932">
                          <a:extLst>
                            <a:ext uri="{FF2B5EF4-FFF2-40B4-BE49-F238E27FC236}">
                              <a16:creationId xmlns:a16="http://schemas.microsoft.com/office/drawing/2014/main" id="{9295F20E-EDAF-2F41-B040-B27B3CFEA758}"/>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0" name="Group 919">
                        <a:extLst>
                          <a:ext uri="{FF2B5EF4-FFF2-40B4-BE49-F238E27FC236}">
                            <a16:creationId xmlns:a16="http://schemas.microsoft.com/office/drawing/2014/main" id="{790B7A10-2B08-6544-8E9E-1EDB3BB8E835}"/>
                          </a:ext>
                        </a:extLst>
                      </p:cNvPr>
                      <p:cNvGrpSpPr/>
                      <p:nvPr/>
                    </p:nvGrpSpPr>
                    <p:grpSpPr>
                      <a:xfrm>
                        <a:off x="6368408" y="3530909"/>
                        <a:ext cx="820133" cy="451290"/>
                        <a:chOff x="7767686" y="3460834"/>
                        <a:chExt cx="820133" cy="451290"/>
                      </a:xfrm>
                    </p:grpSpPr>
                    <p:grpSp>
                      <p:nvGrpSpPr>
                        <p:cNvPr id="927" name="Group 926">
                          <a:extLst>
                            <a:ext uri="{FF2B5EF4-FFF2-40B4-BE49-F238E27FC236}">
                              <a16:creationId xmlns:a16="http://schemas.microsoft.com/office/drawing/2014/main" id="{02FBC90B-2093-264A-93F1-C836558330F5}"/>
                            </a:ext>
                          </a:extLst>
                        </p:cNvPr>
                        <p:cNvGrpSpPr/>
                        <p:nvPr/>
                      </p:nvGrpSpPr>
                      <p:grpSpPr>
                        <a:xfrm>
                          <a:off x="7886224" y="3590352"/>
                          <a:ext cx="583055" cy="192253"/>
                          <a:chOff x="7473651" y="4851179"/>
                          <a:chExt cx="583055" cy="192253"/>
                        </a:xfrm>
                      </p:grpSpPr>
                      <p:sp>
                        <p:nvSpPr>
                          <p:cNvPr id="929" name="Diamond 928">
                            <a:extLst>
                              <a:ext uri="{FF2B5EF4-FFF2-40B4-BE49-F238E27FC236}">
                                <a16:creationId xmlns:a16="http://schemas.microsoft.com/office/drawing/2014/main" id="{19AC6183-9EAC-A843-B57E-40BC46F064A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0" name="Oval 929">
                            <a:extLst>
                              <a:ext uri="{FF2B5EF4-FFF2-40B4-BE49-F238E27FC236}">
                                <a16:creationId xmlns:a16="http://schemas.microsoft.com/office/drawing/2014/main" id="{0E4DB7C0-86DE-DB4B-9750-F1BBA6CD9A41}"/>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1" name="Regular Pentagon 930">
                            <a:extLst>
                              <a:ext uri="{FF2B5EF4-FFF2-40B4-BE49-F238E27FC236}">
                                <a16:creationId xmlns:a16="http://schemas.microsoft.com/office/drawing/2014/main" id="{3749142E-BE0E-714F-A802-A5C5B474735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8" name="Rectangle 927">
                          <a:extLst>
                            <a:ext uri="{FF2B5EF4-FFF2-40B4-BE49-F238E27FC236}">
                              <a16:creationId xmlns:a16="http://schemas.microsoft.com/office/drawing/2014/main" id="{C34519A5-E0F2-CF45-B538-174FEC3FFFD5}"/>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1" name="Group 920">
                        <a:extLst>
                          <a:ext uri="{FF2B5EF4-FFF2-40B4-BE49-F238E27FC236}">
                            <a16:creationId xmlns:a16="http://schemas.microsoft.com/office/drawing/2014/main" id="{7CE2B1A4-B24A-EF4A-A9EB-92DB5647153D}"/>
                          </a:ext>
                        </a:extLst>
                      </p:cNvPr>
                      <p:cNvGrpSpPr/>
                      <p:nvPr/>
                    </p:nvGrpSpPr>
                    <p:grpSpPr>
                      <a:xfrm>
                        <a:off x="7577851" y="3534543"/>
                        <a:ext cx="820133" cy="451290"/>
                        <a:chOff x="7767686" y="3460834"/>
                        <a:chExt cx="820133" cy="451290"/>
                      </a:xfrm>
                    </p:grpSpPr>
                    <p:grpSp>
                      <p:nvGrpSpPr>
                        <p:cNvPr id="922" name="Group 921">
                          <a:extLst>
                            <a:ext uri="{FF2B5EF4-FFF2-40B4-BE49-F238E27FC236}">
                              <a16:creationId xmlns:a16="http://schemas.microsoft.com/office/drawing/2014/main" id="{071EC5A4-52E3-E345-8D24-002822F66559}"/>
                            </a:ext>
                          </a:extLst>
                        </p:cNvPr>
                        <p:cNvGrpSpPr/>
                        <p:nvPr/>
                      </p:nvGrpSpPr>
                      <p:grpSpPr>
                        <a:xfrm>
                          <a:off x="7886224" y="3590352"/>
                          <a:ext cx="583055" cy="192253"/>
                          <a:chOff x="7473651" y="4851179"/>
                          <a:chExt cx="583055" cy="192253"/>
                        </a:xfrm>
                      </p:grpSpPr>
                      <p:sp>
                        <p:nvSpPr>
                          <p:cNvPr id="924" name="Diamond 923">
                            <a:extLst>
                              <a:ext uri="{FF2B5EF4-FFF2-40B4-BE49-F238E27FC236}">
                                <a16:creationId xmlns:a16="http://schemas.microsoft.com/office/drawing/2014/main" id="{45E9F5C7-EAC6-5F4D-BDCD-ADCDB7FFA35C}"/>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5" name="Oval 924">
                            <a:extLst>
                              <a:ext uri="{FF2B5EF4-FFF2-40B4-BE49-F238E27FC236}">
                                <a16:creationId xmlns:a16="http://schemas.microsoft.com/office/drawing/2014/main" id="{29528399-FBB9-8E45-A072-AE939B3B388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6" name="Regular Pentagon 925">
                            <a:extLst>
                              <a:ext uri="{FF2B5EF4-FFF2-40B4-BE49-F238E27FC236}">
                                <a16:creationId xmlns:a16="http://schemas.microsoft.com/office/drawing/2014/main" id="{42FB0831-D0EF-2447-ADE1-58CAC78B01F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23" name="Rectangle 922">
                          <a:extLst>
                            <a:ext uri="{FF2B5EF4-FFF2-40B4-BE49-F238E27FC236}">
                              <a16:creationId xmlns:a16="http://schemas.microsoft.com/office/drawing/2014/main" id="{10AF602B-DB06-5A48-8CD1-73BECDCA497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18" name="Rectangle 917">
                      <a:extLst>
                        <a:ext uri="{FF2B5EF4-FFF2-40B4-BE49-F238E27FC236}">
                          <a16:creationId xmlns:a16="http://schemas.microsoft.com/office/drawing/2014/main" id="{F887032A-F57F-4747-A572-E0231080C991}"/>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95" name="Group 894">
                    <a:extLst>
                      <a:ext uri="{FF2B5EF4-FFF2-40B4-BE49-F238E27FC236}">
                        <a16:creationId xmlns:a16="http://schemas.microsoft.com/office/drawing/2014/main" id="{63970D92-6E01-7546-A06F-C9789C69CEAC}"/>
                      </a:ext>
                    </a:extLst>
                  </p:cNvPr>
                  <p:cNvGrpSpPr/>
                  <p:nvPr/>
                </p:nvGrpSpPr>
                <p:grpSpPr>
                  <a:xfrm>
                    <a:off x="8561085" y="3279070"/>
                    <a:ext cx="3241671" cy="995654"/>
                    <a:chOff x="6086997" y="3346515"/>
                    <a:chExt cx="3241671" cy="995654"/>
                  </a:xfrm>
                </p:grpSpPr>
                <p:grpSp>
                  <p:nvGrpSpPr>
                    <p:cNvPr id="897" name="Group 896">
                      <a:extLst>
                        <a:ext uri="{FF2B5EF4-FFF2-40B4-BE49-F238E27FC236}">
                          <a16:creationId xmlns:a16="http://schemas.microsoft.com/office/drawing/2014/main" id="{D41FB8E4-4AE6-7A4E-90E0-A5B463E27A30}"/>
                        </a:ext>
                      </a:extLst>
                    </p:cNvPr>
                    <p:cNvGrpSpPr/>
                    <p:nvPr/>
                  </p:nvGrpSpPr>
                  <p:grpSpPr>
                    <a:xfrm>
                      <a:off x="6223709" y="3697789"/>
                      <a:ext cx="2968247" cy="454924"/>
                      <a:chOff x="5429737" y="3530909"/>
                      <a:chExt cx="2968247" cy="454924"/>
                    </a:xfrm>
                  </p:grpSpPr>
                  <p:grpSp>
                    <p:nvGrpSpPr>
                      <p:cNvPr id="899" name="Group 898">
                        <a:extLst>
                          <a:ext uri="{FF2B5EF4-FFF2-40B4-BE49-F238E27FC236}">
                            <a16:creationId xmlns:a16="http://schemas.microsoft.com/office/drawing/2014/main" id="{2FE00BE7-82EC-E548-89DC-3A34D17C4BFA}"/>
                          </a:ext>
                        </a:extLst>
                      </p:cNvPr>
                      <p:cNvGrpSpPr/>
                      <p:nvPr/>
                    </p:nvGrpSpPr>
                    <p:grpSpPr>
                      <a:xfrm>
                        <a:off x="5429737" y="3530909"/>
                        <a:ext cx="820133" cy="451290"/>
                        <a:chOff x="7767686" y="3460834"/>
                        <a:chExt cx="820133" cy="451290"/>
                      </a:xfrm>
                    </p:grpSpPr>
                    <p:grpSp>
                      <p:nvGrpSpPr>
                        <p:cNvPr id="912" name="Group 911">
                          <a:extLst>
                            <a:ext uri="{FF2B5EF4-FFF2-40B4-BE49-F238E27FC236}">
                              <a16:creationId xmlns:a16="http://schemas.microsoft.com/office/drawing/2014/main" id="{93E6C932-DC20-DC42-B9C6-221A283CC79F}"/>
                            </a:ext>
                          </a:extLst>
                        </p:cNvPr>
                        <p:cNvGrpSpPr/>
                        <p:nvPr/>
                      </p:nvGrpSpPr>
                      <p:grpSpPr>
                        <a:xfrm>
                          <a:off x="7886224" y="3590352"/>
                          <a:ext cx="583055" cy="192253"/>
                          <a:chOff x="7473651" y="4851179"/>
                          <a:chExt cx="583055" cy="192253"/>
                        </a:xfrm>
                      </p:grpSpPr>
                      <p:sp>
                        <p:nvSpPr>
                          <p:cNvPr id="914" name="Diamond 913">
                            <a:extLst>
                              <a:ext uri="{FF2B5EF4-FFF2-40B4-BE49-F238E27FC236}">
                                <a16:creationId xmlns:a16="http://schemas.microsoft.com/office/drawing/2014/main" id="{92C4BF30-7637-BB49-8057-B83CCCB5A44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5" name="Oval 914">
                            <a:extLst>
                              <a:ext uri="{FF2B5EF4-FFF2-40B4-BE49-F238E27FC236}">
                                <a16:creationId xmlns:a16="http://schemas.microsoft.com/office/drawing/2014/main" id="{BA04DAAD-16E5-6A45-A184-7CF0A2ECC497}"/>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6" name="Regular Pentagon 915">
                            <a:extLst>
                              <a:ext uri="{FF2B5EF4-FFF2-40B4-BE49-F238E27FC236}">
                                <a16:creationId xmlns:a16="http://schemas.microsoft.com/office/drawing/2014/main" id="{374EE4DE-5587-9B40-AD51-7130CFF19896}"/>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3" name="Rectangle 912">
                          <a:extLst>
                            <a:ext uri="{FF2B5EF4-FFF2-40B4-BE49-F238E27FC236}">
                              <a16:creationId xmlns:a16="http://schemas.microsoft.com/office/drawing/2014/main" id="{44EB8E9E-4EA6-4E49-AE9D-77A9A26E882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0" name="Group 899">
                        <a:extLst>
                          <a:ext uri="{FF2B5EF4-FFF2-40B4-BE49-F238E27FC236}">
                            <a16:creationId xmlns:a16="http://schemas.microsoft.com/office/drawing/2014/main" id="{987BB66A-0045-AB4E-BAA6-9145F8BC5E0B}"/>
                          </a:ext>
                        </a:extLst>
                      </p:cNvPr>
                      <p:cNvGrpSpPr/>
                      <p:nvPr/>
                    </p:nvGrpSpPr>
                    <p:grpSpPr>
                      <a:xfrm>
                        <a:off x="6368408" y="3530909"/>
                        <a:ext cx="820133" cy="451290"/>
                        <a:chOff x="7767686" y="3460834"/>
                        <a:chExt cx="820133" cy="451290"/>
                      </a:xfrm>
                    </p:grpSpPr>
                    <p:grpSp>
                      <p:nvGrpSpPr>
                        <p:cNvPr id="907" name="Group 906">
                          <a:extLst>
                            <a:ext uri="{FF2B5EF4-FFF2-40B4-BE49-F238E27FC236}">
                              <a16:creationId xmlns:a16="http://schemas.microsoft.com/office/drawing/2014/main" id="{3CE57338-CA78-7448-A885-8B6954B9F8C3}"/>
                            </a:ext>
                          </a:extLst>
                        </p:cNvPr>
                        <p:cNvGrpSpPr/>
                        <p:nvPr/>
                      </p:nvGrpSpPr>
                      <p:grpSpPr>
                        <a:xfrm>
                          <a:off x="7886224" y="3590352"/>
                          <a:ext cx="583055" cy="192253"/>
                          <a:chOff x="7473651" y="4851179"/>
                          <a:chExt cx="583055" cy="192253"/>
                        </a:xfrm>
                      </p:grpSpPr>
                      <p:sp>
                        <p:nvSpPr>
                          <p:cNvPr id="909" name="Diamond 908">
                            <a:extLst>
                              <a:ext uri="{FF2B5EF4-FFF2-40B4-BE49-F238E27FC236}">
                                <a16:creationId xmlns:a16="http://schemas.microsoft.com/office/drawing/2014/main" id="{5621A594-AFE0-A743-9686-7964C3ACA5D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0" name="Oval 909">
                            <a:extLst>
                              <a:ext uri="{FF2B5EF4-FFF2-40B4-BE49-F238E27FC236}">
                                <a16:creationId xmlns:a16="http://schemas.microsoft.com/office/drawing/2014/main" id="{1E24DE4D-EEDF-3148-8269-C5492B3ABC2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1" name="Regular Pentagon 910">
                            <a:extLst>
                              <a:ext uri="{FF2B5EF4-FFF2-40B4-BE49-F238E27FC236}">
                                <a16:creationId xmlns:a16="http://schemas.microsoft.com/office/drawing/2014/main" id="{F2C93062-17F0-9940-A986-0B69FC25F6A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8" name="Rectangle 907">
                          <a:extLst>
                            <a:ext uri="{FF2B5EF4-FFF2-40B4-BE49-F238E27FC236}">
                              <a16:creationId xmlns:a16="http://schemas.microsoft.com/office/drawing/2014/main" id="{05A875DD-87F8-D946-B044-8B14CE1B617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1" name="Group 900">
                        <a:extLst>
                          <a:ext uri="{FF2B5EF4-FFF2-40B4-BE49-F238E27FC236}">
                            <a16:creationId xmlns:a16="http://schemas.microsoft.com/office/drawing/2014/main" id="{C21B3E93-1BB9-9B42-B36F-14A66C8E6026}"/>
                          </a:ext>
                        </a:extLst>
                      </p:cNvPr>
                      <p:cNvGrpSpPr/>
                      <p:nvPr/>
                    </p:nvGrpSpPr>
                    <p:grpSpPr>
                      <a:xfrm>
                        <a:off x="7577851" y="3534543"/>
                        <a:ext cx="820133" cy="451290"/>
                        <a:chOff x="7767686" y="3460834"/>
                        <a:chExt cx="820133" cy="451290"/>
                      </a:xfrm>
                    </p:grpSpPr>
                    <p:grpSp>
                      <p:nvGrpSpPr>
                        <p:cNvPr id="902" name="Group 901">
                          <a:extLst>
                            <a:ext uri="{FF2B5EF4-FFF2-40B4-BE49-F238E27FC236}">
                              <a16:creationId xmlns:a16="http://schemas.microsoft.com/office/drawing/2014/main" id="{8937633F-BF3D-B747-872E-CB6AB92E27A0}"/>
                            </a:ext>
                          </a:extLst>
                        </p:cNvPr>
                        <p:cNvGrpSpPr/>
                        <p:nvPr/>
                      </p:nvGrpSpPr>
                      <p:grpSpPr>
                        <a:xfrm>
                          <a:off x="7886224" y="3590352"/>
                          <a:ext cx="583055" cy="192253"/>
                          <a:chOff x="7473651" y="4851179"/>
                          <a:chExt cx="583055" cy="192253"/>
                        </a:xfrm>
                      </p:grpSpPr>
                      <p:sp>
                        <p:nvSpPr>
                          <p:cNvPr id="904" name="Diamond 903">
                            <a:extLst>
                              <a:ext uri="{FF2B5EF4-FFF2-40B4-BE49-F238E27FC236}">
                                <a16:creationId xmlns:a16="http://schemas.microsoft.com/office/drawing/2014/main" id="{0757FE98-8EB0-774D-942D-54778FFDFC5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5" name="Oval 904">
                            <a:extLst>
                              <a:ext uri="{FF2B5EF4-FFF2-40B4-BE49-F238E27FC236}">
                                <a16:creationId xmlns:a16="http://schemas.microsoft.com/office/drawing/2014/main" id="{72FDAD6A-FB8C-1C4C-9215-4120D99CA26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6" name="Regular Pentagon 905">
                            <a:extLst>
                              <a:ext uri="{FF2B5EF4-FFF2-40B4-BE49-F238E27FC236}">
                                <a16:creationId xmlns:a16="http://schemas.microsoft.com/office/drawing/2014/main" id="{15AD8480-3071-644B-8B84-E8AFD9B13FA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3" name="Rectangle 902">
                          <a:extLst>
                            <a:ext uri="{FF2B5EF4-FFF2-40B4-BE49-F238E27FC236}">
                              <a16:creationId xmlns:a16="http://schemas.microsoft.com/office/drawing/2014/main" id="{21973732-93AF-1048-9CB3-DDEFA309984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98" name="Rectangle 897">
                      <a:extLst>
                        <a:ext uri="{FF2B5EF4-FFF2-40B4-BE49-F238E27FC236}">
                          <a16:creationId xmlns:a16="http://schemas.microsoft.com/office/drawing/2014/main" id="{AF4F0580-875C-BA4A-BB40-95DDC2131C1F}"/>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96" name="Straight Arrow Connector 895">
                    <a:extLst>
                      <a:ext uri="{FF2B5EF4-FFF2-40B4-BE49-F238E27FC236}">
                        <a16:creationId xmlns:a16="http://schemas.microsoft.com/office/drawing/2014/main" id="{073AF711-C1A2-6749-A7CD-DECFC8FDA72E}"/>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893" name="Rectangle 892">
                  <a:extLst>
                    <a:ext uri="{FF2B5EF4-FFF2-40B4-BE49-F238E27FC236}">
                      <a16:creationId xmlns:a16="http://schemas.microsoft.com/office/drawing/2014/main" id="{B882166D-C3DB-AE47-9921-DEC1D73DABEA}"/>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796" name="Group 795">
                <a:extLst>
                  <a:ext uri="{FF2B5EF4-FFF2-40B4-BE49-F238E27FC236}">
                    <a16:creationId xmlns:a16="http://schemas.microsoft.com/office/drawing/2014/main" id="{02B73634-FF3F-AE40-A498-8622D21454BC}"/>
                  </a:ext>
                </a:extLst>
              </p:cNvPr>
              <p:cNvGrpSpPr/>
              <p:nvPr/>
            </p:nvGrpSpPr>
            <p:grpSpPr>
              <a:xfrm>
                <a:off x="5326300" y="8012110"/>
                <a:ext cx="7573171" cy="1564850"/>
                <a:chOff x="4370590" y="4600280"/>
                <a:chExt cx="7573171" cy="1564850"/>
              </a:xfrm>
            </p:grpSpPr>
            <p:grpSp>
              <p:nvGrpSpPr>
                <p:cNvPr id="847" name="Group 846">
                  <a:extLst>
                    <a:ext uri="{FF2B5EF4-FFF2-40B4-BE49-F238E27FC236}">
                      <a16:creationId xmlns:a16="http://schemas.microsoft.com/office/drawing/2014/main" id="{D2274F11-8500-DF40-B7BA-FE57930B8582}"/>
                    </a:ext>
                  </a:extLst>
                </p:cNvPr>
                <p:cNvGrpSpPr/>
                <p:nvPr/>
              </p:nvGrpSpPr>
              <p:grpSpPr>
                <a:xfrm>
                  <a:off x="4568718" y="4971722"/>
                  <a:ext cx="7176914" cy="995654"/>
                  <a:chOff x="4625842" y="3279070"/>
                  <a:chExt cx="7176914" cy="995654"/>
                </a:xfrm>
              </p:grpSpPr>
              <p:grpSp>
                <p:nvGrpSpPr>
                  <p:cNvPr id="849" name="Group 848">
                    <a:extLst>
                      <a:ext uri="{FF2B5EF4-FFF2-40B4-BE49-F238E27FC236}">
                        <a16:creationId xmlns:a16="http://schemas.microsoft.com/office/drawing/2014/main" id="{A0C26342-81A4-044F-849F-C7606EC16750}"/>
                      </a:ext>
                    </a:extLst>
                  </p:cNvPr>
                  <p:cNvGrpSpPr/>
                  <p:nvPr/>
                </p:nvGrpSpPr>
                <p:grpSpPr>
                  <a:xfrm>
                    <a:off x="4625842" y="3279070"/>
                    <a:ext cx="3241671" cy="995654"/>
                    <a:chOff x="6086997" y="3346515"/>
                    <a:chExt cx="3241671" cy="995654"/>
                  </a:xfrm>
                </p:grpSpPr>
                <p:grpSp>
                  <p:nvGrpSpPr>
                    <p:cNvPr id="872" name="Group 871">
                      <a:extLst>
                        <a:ext uri="{FF2B5EF4-FFF2-40B4-BE49-F238E27FC236}">
                          <a16:creationId xmlns:a16="http://schemas.microsoft.com/office/drawing/2014/main" id="{9D23CC83-6491-F446-92BB-E98CDDBDF7E1}"/>
                        </a:ext>
                      </a:extLst>
                    </p:cNvPr>
                    <p:cNvGrpSpPr/>
                    <p:nvPr/>
                  </p:nvGrpSpPr>
                  <p:grpSpPr>
                    <a:xfrm>
                      <a:off x="6223709" y="3697789"/>
                      <a:ext cx="2968247" cy="454924"/>
                      <a:chOff x="5429737" y="3530909"/>
                      <a:chExt cx="2968247" cy="454924"/>
                    </a:xfrm>
                  </p:grpSpPr>
                  <p:grpSp>
                    <p:nvGrpSpPr>
                      <p:cNvPr id="874" name="Group 873">
                        <a:extLst>
                          <a:ext uri="{FF2B5EF4-FFF2-40B4-BE49-F238E27FC236}">
                            <a16:creationId xmlns:a16="http://schemas.microsoft.com/office/drawing/2014/main" id="{3C4C9176-FB92-C043-81A9-323BA36735B6}"/>
                          </a:ext>
                        </a:extLst>
                      </p:cNvPr>
                      <p:cNvGrpSpPr/>
                      <p:nvPr/>
                    </p:nvGrpSpPr>
                    <p:grpSpPr>
                      <a:xfrm>
                        <a:off x="5429737" y="3530909"/>
                        <a:ext cx="820133" cy="451290"/>
                        <a:chOff x="7767686" y="3460834"/>
                        <a:chExt cx="820133" cy="451290"/>
                      </a:xfrm>
                    </p:grpSpPr>
                    <p:grpSp>
                      <p:nvGrpSpPr>
                        <p:cNvPr id="887" name="Group 886">
                          <a:extLst>
                            <a:ext uri="{FF2B5EF4-FFF2-40B4-BE49-F238E27FC236}">
                              <a16:creationId xmlns:a16="http://schemas.microsoft.com/office/drawing/2014/main" id="{1CEF1FFE-3396-A848-BC76-DD8E38CB562B}"/>
                            </a:ext>
                          </a:extLst>
                        </p:cNvPr>
                        <p:cNvGrpSpPr/>
                        <p:nvPr/>
                      </p:nvGrpSpPr>
                      <p:grpSpPr>
                        <a:xfrm>
                          <a:off x="7886224" y="3590352"/>
                          <a:ext cx="583055" cy="192253"/>
                          <a:chOff x="7473651" y="4851179"/>
                          <a:chExt cx="583055" cy="192253"/>
                        </a:xfrm>
                      </p:grpSpPr>
                      <p:sp>
                        <p:nvSpPr>
                          <p:cNvPr id="889" name="Diamond 888">
                            <a:extLst>
                              <a:ext uri="{FF2B5EF4-FFF2-40B4-BE49-F238E27FC236}">
                                <a16:creationId xmlns:a16="http://schemas.microsoft.com/office/drawing/2014/main" id="{C78D97F3-590D-E34C-8C12-814781FEC64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0" name="Oval 889">
                            <a:extLst>
                              <a:ext uri="{FF2B5EF4-FFF2-40B4-BE49-F238E27FC236}">
                                <a16:creationId xmlns:a16="http://schemas.microsoft.com/office/drawing/2014/main" id="{C5C5592B-CAFB-1B44-93C8-A148C9EA0A42}"/>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1" name="Regular Pentagon 890">
                            <a:extLst>
                              <a:ext uri="{FF2B5EF4-FFF2-40B4-BE49-F238E27FC236}">
                                <a16:creationId xmlns:a16="http://schemas.microsoft.com/office/drawing/2014/main" id="{06842E1D-22A9-0942-BEC3-B2FFA1B0634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88" name="Rectangle 887">
                          <a:extLst>
                            <a:ext uri="{FF2B5EF4-FFF2-40B4-BE49-F238E27FC236}">
                              <a16:creationId xmlns:a16="http://schemas.microsoft.com/office/drawing/2014/main" id="{11E5FA6A-87E1-5E40-90D3-8539F61CE3C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5" name="Group 874">
                        <a:extLst>
                          <a:ext uri="{FF2B5EF4-FFF2-40B4-BE49-F238E27FC236}">
                            <a16:creationId xmlns:a16="http://schemas.microsoft.com/office/drawing/2014/main" id="{6EA9D4B8-B19B-3949-8BB5-0EE4B315DEA8}"/>
                          </a:ext>
                        </a:extLst>
                      </p:cNvPr>
                      <p:cNvGrpSpPr/>
                      <p:nvPr/>
                    </p:nvGrpSpPr>
                    <p:grpSpPr>
                      <a:xfrm>
                        <a:off x="6368408" y="3530909"/>
                        <a:ext cx="820133" cy="451290"/>
                        <a:chOff x="7767686" y="3460834"/>
                        <a:chExt cx="820133" cy="451290"/>
                      </a:xfrm>
                    </p:grpSpPr>
                    <p:grpSp>
                      <p:nvGrpSpPr>
                        <p:cNvPr id="882" name="Group 881">
                          <a:extLst>
                            <a:ext uri="{FF2B5EF4-FFF2-40B4-BE49-F238E27FC236}">
                              <a16:creationId xmlns:a16="http://schemas.microsoft.com/office/drawing/2014/main" id="{207973A4-A84B-A846-8E46-349802C80655}"/>
                            </a:ext>
                          </a:extLst>
                        </p:cNvPr>
                        <p:cNvGrpSpPr/>
                        <p:nvPr/>
                      </p:nvGrpSpPr>
                      <p:grpSpPr>
                        <a:xfrm>
                          <a:off x="7886224" y="3590352"/>
                          <a:ext cx="583055" cy="192253"/>
                          <a:chOff x="7473651" y="4851179"/>
                          <a:chExt cx="583055" cy="192253"/>
                        </a:xfrm>
                      </p:grpSpPr>
                      <p:sp>
                        <p:nvSpPr>
                          <p:cNvPr id="884" name="Diamond 883">
                            <a:extLst>
                              <a:ext uri="{FF2B5EF4-FFF2-40B4-BE49-F238E27FC236}">
                                <a16:creationId xmlns:a16="http://schemas.microsoft.com/office/drawing/2014/main" id="{AD1353EF-E496-AC43-BFB6-A6F6B75082B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5" name="Oval 884">
                            <a:extLst>
                              <a:ext uri="{FF2B5EF4-FFF2-40B4-BE49-F238E27FC236}">
                                <a16:creationId xmlns:a16="http://schemas.microsoft.com/office/drawing/2014/main" id="{D5E8AE12-DC43-9F40-9EF4-875B1DC34FE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6" name="Regular Pentagon 885">
                            <a:extLst>
                              <a:ext uri="{FF2B5EF4-FFF2-40B4-BE49-F238E27FC236}">
                                <a16:creationId xmlns:a16="http://schemas.microsoft.com/office/drawing/2014/main" id="{100BCD26-4742-2849-898E-D3B071E996B5}"/>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83" name="Rectangle 882">
                          <a:extLst>
                            <a:ext uri="{FF2B5EF4-FFF2-40B4-BE49-F238E27FC236}">
                              <a16:creationId xmlns:a16="http://schemas.microsoft.com/office/drawing/2014/main" id="{11D2324F-E95C-4345-A81D-C0D2FCB43E1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6" name="Group 875">
                        <a:extLst>
                          <a:ext uri="{FF2B5EF4-FFF2-40B4-BE49-F238E27FC236}">
                            <a16:creationId xmlns:a16="http://schemas.microsoft.com/office/drawing/2014/main" id="{7BF672CE-67CA-1545-A9C6-56EDB919258F}"/>
                          </a:ext>
                        </a:extLst>
                      </p:cNvPr>
                      <p:cNvGrpSpPr/>
                      <p:nvPr/>
                    </p:nvGrpSpPr>
                    <p:grpSpPr>
                      <a:xfrm>
                        <a:off x="7577851" y="3534543"/>
                        <a:ext cx="820133" cy="451290"/>
                        <a:chOff x="7767686" y="3460834"/>
                        <a:chExt cx="820133" cy="451290"/>
                      </a:xfrm>
                    </p:grpSpPr>
                    <p:grpSp>
                      <p:nvGrpSpPr>
                        <p:cNvPr id="877" name="Group 876">
                          <a:extLst>
                            <a:ext uri="{FF2B5EF4-FFF2-40B4-BE49-F238E27FC236}">
                              <a16:creationId xmlns:a16="http://schemas.microsoft.com/office/drawing/2014/main" id="{58031287-A362-8C4C-9B45-49B5C1D3CBC7}"/>
                            </a:ext>
                          </a:extLst>
                        </p:cNvPr>
                        <p:cNvGrpSpPr/>
                        <p:nvPr/>
                      </p:nvGrpSpPr>
                      <p:grpSpPr>
                        <a:xfrm>
                          <a:off x="7886224" y="3590352"/>
                          <a:ext cx="583055" cy="192253"/>
                          <a:chOff x="7473651" y="4851179"/>
                          <a:chExt cx="583055" cy="192253"/>
                        </a:xfrm>
                      </p:grpSpPr>
                      <p:sp>
                        <p:nvSpPr>
                          <p:cNvPr id="879" name="Diamond 878">
                            <a:extLst>
                              <a:ext uri="{FF2B5EF4-FFF2-40B4-BE49-F238E27FC236}">
                                <a16:creationId xmlns:a16="http://schemas.microsoft.com/office/drawing/2014/main" id="{C4E73845-76C2-6E4D-9755-57A674765E9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0" name="Oval 879">
                            <a:extLst>
                              <a:ext uri="{FF2B5EF4-FFF2-40B4-BE49-F238E27FC236}">
                                <a16:creationId xmlns:a16="http://schemas.microsoft.com/office/drawing/2014/main" id="{4C98C241-3B00-9D4E-8272-4150E1D6130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1" name="Regular Pentagon 880">
                            <a:extLst>
                              <a:ext uri="{FF2B5EF4-FFF2-40B4-BE49-F238E27FC236}">
                                <a16:creationId xmlns:a16="http://schemas.microsoft.com/office/drawing/2014/main" id="{CE23903B-CF97-8346-828D-89965923C3C3}"/>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8" name="Rectangle 877">
                          <a:extLst>
                            <a:ext uri="{FF2B5EF4-FFF2-40B4-BE49-F238E27FC236}">
                              <a16:creationId xmlns:a16="http://schemas.microsoft.com/office/drawing/2014/main" id="{AE350AFD-F5FD-744A-87BF-C547ADD9B10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73" name="Rectangle 872">
                      <a:extLst>
                        <a:ext uri="{FF2B5EF4-FFF2-40B4-BE49-F238E27FC236}">
                          <a16:creationId xmlns:a16="http://schemas.microsoft.com/office/drawing/2014/main" id="{77DA0352-0745-9949-8E6D-E2A4EDD133D4}"/>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0" name="Group 849">
                    <a:extLst>
                      <a:ext uri="{FF2B5EF4-FFF2-40B4-BE49-F238E27FC236}">
                        <a16:creationId xmlns:a16="http://schemas.microsoft.com/office/drawing/2014/main" id="{1D889D22-B9A1-3D48-A3CF-65ADD2FFDD94}"/>
                      </a:ext>
                    </a:extLst>
                  </p:cNvPr>
                  <p:cNvGrpSpPr/>
                  <p:nvPr/>
                </p:nvGrpSpPr>
                <p:grpSpPr>
                  <a:xfrm>
                    <a:off x="8561085" y="3279070"/>
                    <a:ext cx="3241671" cy="995654"/>
                    <a:chOff x="6086997" y="3346515"/>
                    <a:chExt cx="3241671" cy="995654"/>
                  </a:xfrm>
                </p:grpSpPr>
                <p:grpSp>
                  <p:nvGrpSpPr>
                    <p:cNvPr id="852" name="Group 851">
                      <a:extLst>
                        <a:ext uri="{FF2B5EF4-FFF2-40B4-BE49-F238E27FC236}">
                          <a16:creationId xmlns:a16="http://schemas.microsoft.com/office/drawing/2014/main" id="{C260A85A-6367-6D45-A295-081F2A502212}"/>
                        </a:ext>
                      </a:extLst>
                    </p:cNvPr>
                    <p:cNvGrpSpPr/>
                    <p:nvPr/>
                  </p:nvGrpSpPr>
                  <p:grpSpPr>
                    <a:xfrm>
                      <a:off x="6223709" y="3697789"/>
                      <a:ext cx="2968247" cy="454924"/>
                      <a:chOff x="5429737" y="3530909"/>
                      <a:chExt cx="2968247" cy="454924"/>
                    </a:xfrm>
                  </p:grpSpPr>
                  <p:grpSp>
                    <p:nvGrpSpPr>
                      <p:cNvPr id="854" name="Group 853">
                        <a:extLst>
                          <a:ext uri="{FF2B5EF4-FFF2-40B4-BE49-F238E27FC236}">
                            <a16:creationId xmlns:a16="http://schemas.microsoft.com/office/drawing/2014/main" id="{C0B69E38-D699-0447-AB29-3A7E6DA89F70}"/>
                          </a:ext>
                        </a:extLst>
                      </p:cNvPr>
                      <p:cNvGrpSpPr/>
                      <p:nvPr/>
                    </p:nvGrpSpPr>
                    <p:grpSpPr>
                      <a:xfrm>
                        <a:off x="5429737" y="3530909"/>
                        <a:ext cx="820133" cy="451290"/>
                        <a:chOff x="7767686" y="3460834"/>
                        <a:chExt cx="820133" cy="451290"/>
                      </a:xfrm>
                    </p:grpSpPr>
                    <p:grpSp>
                      <p:nvGrpSpPr>
                        <p:cNvPr id="867" name="Group 866">
                          <a:extLst>
                            <a:ext uri="{FF2B5EF4-FFF2-40B4-BE49-F238E27FC236}">
                              <a16:creationId xmlns:a16="http://schemas.microsoft.com/office/drawing/2014/main" id="{DFACDF51-9BFE-8F4F-ADA6-1F6903EBFFFD}"/>
                            </a:ext>
                          </a:extLst>
                        </p:cNvPr>
                        <p:cNvGrpSpPr/>
                        <p:nvPr/>
                      </p:nvGrpSpPr>
                      <p:grpSpPr>
                        <a:xfrm>
                          <a:off x="7886224" y="3590352"/>
                          <a:ext cx="583055" cy="192253"/>
                          <a:chOff x="7473651" y="4851179"/>
                          <a:chExt cx="583055" cy="192253"/>
                        </a:xfrm>
                      </p:grpSpPr>
                      <p:sp>
                        <p:nvSpPr>
                          <p:cNvPr id="869" name="Diamond 868">
                            <a:extLst>
                              <a:ext uri="{FF2B5EF4-FFF2-40B4-BE49-F238E27FC236}">
                                <a16:creationId xmlns:a16="http://schemas.microsoft.com/office/drawing/2014/main" id="{2973F7D6-7E28-0F46-A1B7-886AAFEB7862}"/>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0" name="Oval 869">
                            <a:extLst>
                              <a:ext uri="{FF2B5EF4-FFF2-40B4-BE49-F238E27FC236}">
                                <a16:creationId xmlns:a16="http://schemas.microsoft.com/office/drawing/2014/main" id="{76EAC46E-B337-4E41-900D-0D392E5335A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1" name="Regular Pentagon 870">
                            <a:extLst>
                              <a:ext uri="{FF2B5EF4-FFF2-40B4-BE49-F238E27FC236}">
                                <a16:creationId xmlns:a16="http://schemas.microsoft.com/office/drawing/2014/main" id="{EA7A868A-6F31-E547-81BE-E1E7526E8756}"/>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8" name="Rectangle 867">
                          <a:extLst>
                            <a:ext uri="{FF2B5EF4-FFF2-40B4-BE49-F238E27FC236}">
                              <a16:creationId xmlns:a16="http://schemas.microsoft.com/office/drawing/2014/main" id="{5BAD8A08-8115-9B4A-BE72-268A3C6423E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5" name="Group 854">
                        <a:extLst>
                          <a:ext uri="{FF2B5EF4-FFF2-40B4-BE49-F238E27FC236}">
                            <a16:creationId xmlns:a16="http://schemas.microsoft.com/office/drawing/2014/main" id="{36AA7480-5DA0-D842-91BB-A642F4D815AB}"/>
                          </a:ext>
                        </a:extLst>
                      </p:cNvPr>
                      <p:cNvGrpSpPr/>
                      <p:nvPr/>
                    </p:nvGrpSpPr>
                    <p:grpSpPr>
                      <a:xfrm>
                        <a:off x="6368408" y="3530909"/>
                        <a:ext cx="820133" cy="451290"/>
                        <a:chOff x="7767686" y="3460834"/>
                        <a:chExt cx="820133" cy="451290"/>
                      </a:xfrm>
                    </p:grpSpPr>
                    <p:grpSp>
                      <p:nvGrpSpPr>
                        <p:cNvPr id="862" name="Group 861">
                          <a:extLst>
                            <a:ext uri="{FF2B5EF4-FFF2-40B4-BE49-F238E27FC236}">
                              <a16:creationId xmlns:a16="http://schemas.microsoft.com/office/drawing/2014/main" id="{A79D7BC2-01B5-0843-A94D-68621B074608}"/>
                            </a:ext>
                          </a:extLst>
                        </p:cNvPr>
                        <p:cNvGrpSpPr/>
                        <p:nvPr/>
                      </p:nvGrpSpPr>
                      <p:grpSpPr>
                        <a:xfrm>
                          <a:off x="7886224" y="3590352"/>
                          <a:ext cx="583055" cy="192253"/>
                          <a:chOff x="7473651" y="4851179"/>
                          <a:chExt cx="583055" cy="192253"/>
                        </a:xfrm>
                      </p:grpSpPr>
                      <p:sp>
                        <p:nvSpPr>
                          <p:cNvPr id="864" name="Diamond 863">
                            <a:extLst>
                              <a:ext uri="{FF2B5EF4-FFF2-40B4-BE49-F238E27FC236}">
                                <a16:creationId xmlns:a16="http://schemas.microsoft.com/office/drawing/2014/main" id="{A194E3CE-A608-8A4A-A946-628633B002E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5" name="Oval 864">
                            <a:extLst>
                              <a:ext uri="{FF2B5EF4-FFF2-40B4-BE49-F238E27FC236}">
                                <a16:creationId xmlns:a16="http://schemas.microsoft.com/office/drawing/2014/main" id="{069AFE67-BEEE-584B-B750-57D1345E3D4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6" name="Regular Pentagon 865">
                            <a:extLst>
                              <a:ext uri="{FF2B5EF4-FFF2-40B4-BE49-F238E27FC236}">
                                <a16:creationId xmlns:a16="http://schemas.microsoft.com/office/drawing/2014/main" id="{60234031-019C-4948-AB0D-F6371054B13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3" name="Rectangle 862">
                          <a:extLst>
                            <a:ext uri="{FF2B5EF4-FFF2-40B4-BE49-F238E27FC236}">
                              <a16:creationId xmlns:a16="http://schemas.microsoft.com/office/drawing/2014/main" id="{9ECDEBC4-4C3B-664C-A97E-8409BE0B1BE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6" name="Group 855">
                        <a:extLst>
                          <a:ext uri="{FF2B5EF4-FFF2-40B4-BE49-F238E27FC236}">
                            <a16:creationId xmlns:a16="http://schemas.microsoft.com/office/drawing/2014/main" id="{B95F8349-000D-534D-A3AA-36FAFE2F10C6}"/>
                          </a:ext>
                        </a:extLst>
                      </p:cNvPr>
                      <p:cNvGrpSpPr/>
                      <p:nvPr/>
                    </p:nvGrpSpPr>
                    <p:grpSpPr>
                      <a:xfrm>
                        <a:off x="7577851" y="3534543"/>
                        <a:ext cx="820133" cy="451290"/>
                        <a:chOff x="7767686" y="3460834"/>
                        <a:chExt cx="820133" cy="451290"/>
                      </a:xfrm>
                    </p:grpSpPr>
                    <p:grpSp>
                      <p:nvGrpSpPr>
                        <p:cNvPr id="857" name="Group 856">
                          <a:extLst>
                            <a:ext uri="{FF2B5EF4-FFF2-40B4-BE49-F238E27FC236}">
                              <a16:creationId xmlns:a16="http://schemas.microsoft.com/office/drawing/2014/main" id="{C65087AF-3311-FA43-B542-D35B16BEF985}"/>
                            </a:ext>
                          </a:extLst>
                        </p:cNvPr>
                        <p:cNvGrpSpPr/>
                        <p:nvPr/>
                      </p:nvGrpSpPr>
                      <p:grpSpPr>
                        <a:xfrm>
                          <a:off x="7886224" y="3590352"/>
                          <a:ext cx="583055" cy="192253"/>
                          <a:chOff x="7473651" y="4851179"/>
                          <a:chExt cx="583055" cy="192253"/>
                        </a:xfrm>
                      </p:grpSpPr>
                      <p:sp>
                        <p:nvSpPr>
                          <p:cNvPr id="859" name="Diamond 858">
                            <a:extLst>
                              <a:ext uri="{FF2B5EF4-FFF2-40B4-BE49-F238E27FC236}">
                                <a16:creationId xmlns:a16="http://schemas.microsoft.com/office/drawing/2014/main" id="{DF10F7F1-2EDF-A947-8232-A515AF137FE1}"/>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0" name="Oval 859">
                            <a:extLst>
                              <a:ext uri="{FF2B5EF4-FFF2-40B4-BE49-F238E27FC236}">
                                <a16:creationId xmlns:a16="http://schemas.microsoft.com/office/drawing/2014/main" id="{F03ADFE4-D1CD-234A-9E70-90001D7CA418}"/>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1" name="Regular Pentagon 860">
                            <a:extLst>
                              <a:ext uri="{FF2B5EF4-FFF2-40B4-BE49-F238E27FC236}">
                                <a16:creationId xmlns:a16="http://schemas.microsoft.com/office/drawing/2014/main" id="{46604FFE-5387-A846-9FE3-9CB6DB08FD20}"/>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8" name="Rectangle 857">
                          <a:extLst>
                            <a:ext uri="{FF2B5EF4-FFF2-40B4-BE49-F238E27FC236}">
                              <a16:creationId xmlns:a16="http://schemas.microsoft.com/office/drawing/2014/main" id="{54DE9BEC-2F8F-6B49-AAFF-D39CB29AA5B7}"/>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53" name="Rectangle 852">
                      <a:extLst>
                        <a:ext uri="{FF2B5EF4-FFF2-40B4-BE49-F238E27FC236}">
                          <a16:creationId xmlns:a16="http://schemas.microsoft.com/office/drawing/2014/main" id="{E3E5DC50-44A5-0E43-BC2D-3F326A34F184}"/>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51" name="Straight Arrow Connector 850">
                    <a:extLst>
                      <a:ext uri="{FF2B5EF4-FFF2-40B4-BE49-F238E27FC236}">
                        <a16:creationId xmlns:a16="http://schemas.microsoft.com/office/drawing/2014/main" id="{8C10813E-79E1-CE42-A2DA-CC6DEE170C74}"/>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848" name="Rectangle 847">
                  <a:extLst>
                    <a:ext uri="{FF2B5EF4-FFF2-40B4-BE49-F238E27FC236}">
                      <a16:creationId xmlns:a16="http://schemas.microsoft.com/office/drawing/2014/main" id="{901E5118-728E-A742-96FC-A7A5E665C3C1}"/>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797" name="Group 796">
                <a:extLst>
                  <a:ext uri="{FF2B5EF4-FFF2-40B4-BE49-F238E27FC236}">
                    <a16:creationId xmlns:a16="http://schemas.microsoft.com/office/drawing/2014/main" id="{FE1E7E08-E44E-8049-A164-E8BF00B9C87D}"/>
                  </a:ext>
                </a:extLst>
              </p:cNvPr>
              <p:cNvGrpSpPr/>
              <p:nvPr/>
            </p:nvGrpSpPr>
            <p:grpSpPr>
              <a:xfrm>
                <a:off x="13870529" y="5689202"/>
                <a:ext cx="3616382" cy="1564850"/>
                <a:chOff x="7860562" y="8089538"/>
                <a:chExt cx="3616382" cy="1564850"/>
              </a:xfrm>
            </p:grpSpPr>
            <p:grpSp>
              <p:nvGrpSpPr>
                <p:cNvPr id="825" name="Group 824">
                  <a:extLst>
                    <a:ext uri="{FF2B5EF4-FFF2-40B4-BE49-F238E27FC236}">
                      <a16:creationId xmlns:a16="http://schemas.microsoft.com/office/drawing/2014/main" id="{EC3D6DF6-8EE7-2347-85D8-BBC3472CB1D5}"/>
                    </a:ext>
                  </a:extLst>
                </p:cNvPr>
                <p:cNvGrpSpPr/>
                <p:nvPr/>
              </p:nvGrpSpPr>
              <p:grpSpPr>
                <a:xfrm>
                  <a:off x="8047918" y="8460980"/>
                  <a:ext cx="3241671" cy="995654"/>
                  <a:chOff x="6086997" y="3346515"/>
                  <a:chExt cx="3241671" cy="995654"/>
                </a:xfrm>
              </p:grpSpPr>
              <p:grpSp>
                <p:nvGrpSpPr>
                  <p:cNvPr id="827" name="Group 826">
                    <a:extLst>
                      <a:ext uri="{FF2B5EF4-FFF2-40B4-BE49-F238E27FC236}">
                        <a16:creationId xmlns:a16="http://schemas.microsoft.com/office/drawing/2014/main" id="{719B8ACF-0B10-044F-9E25-8C758DFC3239}"/>
                      </a:ext>
                    </a:extLst>
                  </p:cNvPr>
                  <p:cNvGrpSpPr/>
                  <p:nvPr/>
                </p:nvGrpSpPr>
                <p:grpSpPr>
                  <a:xfrm>
                    <a:off x="6223709" y="3697789"/>
                    <a:ext cx="2968247" cy="454924"/>
                    <a:chOff x="5429737" y="3530909"/>
                    <a:chExt cx="2968247" cy="454924"/>
                  </a:xfrm>
                </p:grpSpPr>
                <p:grpSp>
                  <p:nvGrpSpPr>
                    <p:cNvPr id="829" name="Group 828">
                      <a:extLst>
                        <a:ext uri="{FF2B5EF4-FFF2-40B4-BE49-F238E27FC236}">
                          <a16:creationId xmlns:a16="http://schemas.microsoft.com/office/drawing/2014/main" id="{D0D2F4E6-BA69-A746-BF09-87248D34DF26}"/>
                        </a:ext>
                      </a:extLst>
                    </p:cNvPr>
                    <p:cNvGrpSpPr/>
                    <p:nvPr/>
                  </p:nvGrpSpPr>
                  <p:grpSpPr>
                    <a:xfrm>
                      <a:off x="5429737" y="3530909"/>
                      <a:ext cx="820133" cy="451290"/>
                      <a:chOff x="7767686" y="3460834"/>
                      <a:chExt cx="820133" cy="451290"/>
                    </a:xfrm>
                  </p:grpSpPr>
                  <p:grpSp>
                    <p:nvGrpSpPr>
                      <p:cNvPr id="842" name="Group 841">
                        <a:extLst>
                          <a:ext uri="{FF2B5EF4-FFF2-40B4-BE49-F238E27FC236}">
                            <a16:creationId xmlns:a16="http://schemas.microsoft.com/office/drawing/2014/main" id="{F8C9B7A3-E0D9-CA4F-B2FA-045F6406C6C8}"/>
                          </a:ext>
                        </a:extLst>
                      </p:cNvPr>
                      <p:cNvGrpSpPr/>
                      <p:nvPr/>
                    </p:nvGrpSpPr>
                    <p:grpSpPr>
                      <a:xfrm>
                        <a:off x="7886224" y="3590352"/>
                        <a:ext cx="583055" cy="192253"/>
                        <a:chOff x="7473651" y="4851179"/>
                        <a:chExt cx="583055" cy="192253"/>
                      </a:xfrm>
                    </p:grpSpPr>
                    <p:sp>
                      <p:nvSpPr>
                        <p:cNvPr id="844" name="Diamond 843">
                          <a:extLst>
                            <a:ext uri="{FF2B5EF4-FFF2-40B4-BE49-F238E27FC236}">
                              <a16:creationId xmlns:a16="http://schemas.microsoft.com/office/drawing/2014/main" id="{414001C7-C599-0C49-A885-A58EAAF459CC}"/>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5" name="Oval 844">
                          <a:extLst>
                            <a:ext uri="{FF2B5EF4-FFF2-40B4-BE49-F238E27FC236}">
                              <a16:creationId xmlns:a16="http://schemas.microsoft.com/office/drawing/2014/main" id="{3C03BA99-82DF-514B-839A-FF0B7877BD29}"/>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6" name="Regular Pentagon 845">
                          <a:extLst>
                            <a:ext uri="{FF2B5EF4-FFF2-40B4-BE49-F238E27FC236}">
                              <a16:creationId xmlns:a16="http://schemas.microsoft.com/office/drawing/2014/main" id="{9C9F46FC-47C7-8745-B05C-E5EB9C195BC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3" name="Rectangle 842">
                        <a:extLst>
                          <a:ext uri="{FF2B5EF4-FFF2-40B4-BE49-F238E27FC236}">
                            <a16:creationId xmlns:a16="http://schemas.microsoft.com/office/drawing/2014/main" id="{AE312E2A-D096-DF46-85D0-6881DF37566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0" name="Group 829">
                      <a:extLst>
                        <a:ext uri="{FF2B5EF4-FFF2-40B4-BE49-F238E27FC236}">
                          <a16:creationId xmlns:a16="http://schemas.microsoft.com/office/drawing/2014/main" id="{3B3ACDCE-8095-2C4D-AF50-C75C4B4D4BCC}"/>
                        </a:ext>
                      </a:extLst>
                    </p:cNvPr>
                    <p:cNvGrpSpPr/>
                    <p:nvPr/>
                  </p:nvGrpSpPr>
                  <p:grpSpPr>
                    <a:xfrm>
                      <a:off x="6368408" y="3530909"/>
                      <a:ext cx="820133" cy="451290"/>
                      <a:chOff x="7767686" y="3460834"/>
                      <a:chExt cx="820133" cy="451290"/>
                    </a:xfrm>
                  </p:grpSpPr>
                  <p:grpSp>
                    <p:nvGrpSpPr>
                      <p:cNvPr id="837" name="Group 836">
                        <a:extLst>
                          <a:ext uri="{FF2B5EF4-FFF2-40B4-BE49-F238E27FC236}">
                            <a16:creationId xmlns:a16="http://schemas.microsoft.com/office/drawing/2014/main" id="{8828C541-F83A-4444-9E44-80FBDDA5835B}"/>
                          </a:ext>
                        </a:extLst>
                      </p:cNvPr>
                      <p:cNvGrpSpPr/>
                      <p:nvPr/>
                    </p:nvGrpSpPr>
                    <p:grpSpPr>
                      <a:xfrm>
                        <a:off x="7886224" y="3590352"/>
                        <a:ext cx="583055" cy="192253"/>
                        <a:chOff x="7473651" y="4851179"/>
                        <a:chExt cx="583055" cy="192253"/>
                      </a:xfrm>
                    </p:grpSpPr>
                    <p:sp>
                      <p:nvSpPr>
                        <p:cNvPr id="839" name="Diamond 838">
                          <a:extLst>
                            <a:ext uri="{FF2B5EF4-FFF2-40B4-BE49-F238E27FC236}">
                              <a16:creationId xmlns:a16="http://schemas.microsoft.com/office/drawing/2014/main" id="{96EF66D1-125C-3F44-A196-882A510D9168}"/>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0" name="Oval 839">
                          <a:extLst>
                            <a:ext uri="{FF2B5EF4-FFF2-40B4-BE49-F238E27FC236}">
                              <a16:creationId xmlns:a16="http://schemas.microsoft.com/office/drawing/2014/main" id="{97F54FE9-4242-9D4C-AEF7-7F6AD741C50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1" name="Regular Pentagon 840">
                          <a:extLst>
                            <a:ext uri="{FF2B5EF4-FFF2-40B4-BE49-F238E27FC236}">
                              <a16:creationId xmlns:a16="http://schemas.microsoft.com/office/drawing/2014/main" id="{7D1FE2C1-2E81-6D4D-A3F2-B6EA38ACA20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8" name="Rectangle 837">
                        <a:extLst>
                          <a:ext uri="{FF2B5EF4-FFF2-40B4-BE49-F238E27FC236}">
                            <a16:creationId xmlns:a16="http://schemas.microsoft.com/office/drawing/2014/main" id="{77A779F6-B02C-424E-B7C2-B619993C8CA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1" name="Group 830">
                      <a:extLst>
                        <a:ext uri="{FF2B5EF4-FFF2-40B4-BE49-F238E27FC236}">
                          <a16:creationId xmlns:a16="http://schemas.microsoft.com/office/drawing/2014/main" id="{0E0CCC0E-4F2B-B74F-9F83-C1432B18E1C9}"/>
                        </a:ext>
                      </a:extLst>
                    </p:cNvPr>
                    <p:cNvGrpSpPr/>
                    <p:nvPr/>
                  </p:nvGrpSpPr>
                  <p:grpSpPr>
                    <a:xfrm>
                      <a:off x="7577851" y="3534543"/>
                      <a:ext cx="820133" cy="451290"/>
                      <a:chOff x="7767686" y="3460834"/>
                      <a:chExt cx="820133" cy="451290"/>
                    </a:xfrm>
                  </p:grpSpPr>
                  <p:grpSp>
                    <p:nvGrpSpPr>
                      <p:cNvPr id="832" name="Group 831">
                        <a:extLst>
                          <a:ext uri="{FF2B5EF4-FFF2-40B4-BE49-F238E27FC236}">
                            <a16:creationId xmlns:a16="http://schemas.microsoft.com/office/drawing/2014/main" id="{BDDFF616-3F4D-C244-A098-7DA33E4F3179}"/>
                          </a:ext>
                        </a:extLst>
                      </p:cNvPr>
                      <p:cNvGrpSpPr/>
                      <p:nvPr/>
                    </p:nvGrpSpPr>
                    <p:grpSpPr>
                      <a:xfrm>
                        <a:off x="7886224" y="3590352"/>
                        <a:ext cx="583055" cy="192253"/>
                        <a:chOff x="7473651" y="4851179"/>
                        <a:chExt cx="583055" cy="192253"/>
                      </a:xfrm>
                    </p:grpSpPr>
                    <p:sp>
                      <p:nvSpPr>
                        <p:cNvPr id="834" name="Diamond 833">
                          <a:extLst>
                            <a:ext uri="{FF2B5EF4-FFF2-40B4-BE49-F238E27FC236}">
                              <a16:creationId xmlns:a16="http://schemas.microsoft.com/office/drawing/2014/main" id="{CFD096C5-AD8E-D545-8CD9-05707781DB0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5" name="Oval 834">
                          <a:extLst>
                            <a:ext uri="{FF2B5EF4-FFF2-40B4-BE49-F238E27FC236}">
                              <a16:creationId xmlns:a16="http://schemas.microsoft.com/office/drawing/2014/main" id="{822125F9-89EA-1442-BCE8-0A83F64266F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6" name="Regular Pentagon 835">
                          <a:extLst>
                            <a:ext uri="{FF2B5EF4-FFF2-40B4-BE49-F238E27FC236}">
                              <a16:creationId xmlns:a16="http://schemas.microsoft.com/office/drawing/2014/main" id="{79049B0D-E31F-2F4F-AAB1-A08A66210FE7}"/>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3" name="Rectangle 832">
                        <a:extLst>
                          <a:ext uri="{FF2B5EF4-FFF2-40B4-BE49-F238E27FC236}">
                            <a16:creationId xmlns:a16="http://schemas.microsoft.com/office/drawing/2014/main" id="{739AD5BE-D653-E240-9C40-B6CDF2FF11C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28" name="Rectangle 827">
                    <a:extLst>
                      <a:ext uri="{FF2B5EF4-FFF2-40B4-BE49-F238E27FC236}">
                        <a16:creationId xmlns:a16="http://schemas.microsoft.com/office/drawing/2014/main" id="{A183F8A1-ADD9-9D49-87A9-F5460CD5DB00}"/>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6" name="Rectangle 825">
                  <a:extLst>
                    <a:ext uri="{FF2B5EF4-FFF2-40B4-BE49-F238E27FC236}">
                      <a16:creationId xmlns:a16="http://schemas.microsoft.com/office/drawing/2014/main" id="{39F6E580-6F8C-0743-9402-26D41F51D24B}"/>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798" name="Group 797">
                <a:extLst>
                  <a:ext uri="{FF2B5EF4-FFF2-40B4-BE49-F238E27FC236}">
                    <a16:creationId xmlns:a16="http://schemas.microsoft.com/office/drawing/2014/main" id="{B84A5C86-24DA-724F-AA5C-0A0B4C5C06B4}"/>
                  </a:ext>
                </a:extLst>
              </p:cNvPr>
              <p:cNvGrpSpPr/>
              <p:nvPr/>
            </p:nvGrpSpPr>
            <p:grpSpPr>
              <a:xfrm>
                <a:off x="842831" y="5687555"/>
                <a:ext cx="3616382" cy="1564850"/>
                <a:chOff x="7860562" y="8089538"/>
                <a:chExt cx="3616382" cy="1564850"/>
              </a:xfrm>
            </p:grpSpPr>
            <p:grpSp>
              <p:nvGrpSpPr>
                <p:cNvPr id="803" name="Group 802">
                  <a:extLst>
                    <a:ext uri="{FF2B5EF4-FFF2-40B4-BE49-F238E27FC236}">
                      <a16:creationId xmlns:a16="http://schemas.microsoft.com/office/drawing/2014/main" id="{725973F4-E806-F24F-8642-D0F3E761EDAE}"/>
                    </a:ext>
                  </a:extLst>
                </p:cNvPr>
                <p:cNvGrpSpPr/>
                <p:nvPr/>
              </p:nvGrpSpPr>
              <p:grpSpPr>
                <a:xfrm>
                  <a:off x="8047918" y="8460980"/>
                  <a:ext cx="3241671" cy="995654"/>
                  <a:chOff x="6086997" y="3346515"/>
                  <a:chExt cx="3241671" cy="995654"/>
                </a:xfrm>
              </p:grpSpPr>
              <p:grpSp>
                <p:nvGrpSpPr>
                  <p:cNvPr id="805" name="Group 804">
                    <a:extLst>
                      <a:ext uri="{FF2B5EF4-FFF2-40B4-BE49-F238E27FC236}">
                        <a16:creationId xmlns:a16="http://schemas.microsoft.com/office/drawing/2014/main" id="{F2111331-1F4E-654A-A201-03AAA0C1F5DC}"/>
                      </a:ext>
                    </a:extLst>
                  </p:cNvPr>
                  <p:cNvGrpSpPr/>
                  <p:nvPr/>
                </p:nvGrpSpPr>
                <p:grpSpPr>
                  <a:xfrm>
                    <a:off x="6223709" y="3697789"/>
                    <a:ext cx="2968247" cy="454924"/>
                    <a:chOff x="5429737" y="3530909"/>
                    <a:chExt cx="2968247" cy="454924"/>
                  </a:xfrm>
                </p:grpSpPr>
                <p:grpSp>
                  <p:nvGrpSpPr>
                    <p:cNvPr id="807" name="Group 806">
                      <a:extLst>
                        <a:ext uri="{FF2B5EF4-FFF2-40B4-BE49-F238E27FC236}">
                          <a16:creationId xmlns:a16="http://schemas.microsoft.com/office/drawing/2014/main" id="{1769956C-3442-2941-9171-429C7A610E96}"/>
                        </a:ext>
                      </a:extLst>
                    </p:cNvPr>
                    <p:cNvGrpSpPr/>
                    <p:nvPr/>
                  </p:nvGrpSpPr>
                  <p:grpSpPr>
                    <a:xfrm>
                      <a:off x="5429737" y="3530909"/>
                      <a:ext cx="820133" cy="451290"/>
                      <a:chOff x="7767686" y="3460834"/>
                      <a:chExt cx="820133" cy="451290"/>
                    </a:xfrm>
                  </p:grpSpPr>
                  <p:grpSp>
                    <p:nvGrpSpPr>
                      <p:cNvPr id="820" name="Group 819">
                        <a:extLst>
                          <a:ext uri="{FF2B5EF4-FFF2-40B4-BE49-F238E27FC236}">
                            <a16:creationId xmlns:a16="http://schemas.microsoft.com/office/drawing/2014/main" id="{87516A7B-60A9-DF46-847D-F9EEA51E4079}"/>
                          </a:ext>
                        </a:extLst>
                      </p:cNvPr>
                      <p:cNvGrpSpPr/>
                      <p:nvPr/>
                    </p:nvGrpSpPr>
                    <p:grpSpPr>
                      <a:xfrm>
                        <a:off x="7886224" y="3590352"/>
                        <a:ext cx="583055" cy="192253"/>
                        <a:chOff x="7473651" y="4851179"/>
                        <a:chExt cx="583055" cy="192253"/>
                      </a:xfrm>
                    </p:grpSpPr>
                    <p:sp>
                      <p:nvSpPr>
                        <p:cNvPr id="822" name="Diamond 821">
                          <a:extLst>
                            <a:ext uri="{FF2B5EF4-FFF2-40B4-BE49-F238E27FC236}">
                              <a16:creationId xmlns:a16="http://schemas.microsoft.com/office/drawing/2014/main" id="{284218D2-3680-CA4A-A300-3584DECD5F2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3" name="Oval 822">
                          <a:extLst>
                            <a:ext uri="{FF2B5EF4-FFF2-40B4-BE49-F238E27FC236}">
                              <a16:creationId xmlns:a16="http://schemas.microsoft.com/office/drawing/2014/main" id="{3516B05B-2A6F-6947-9D8D-45D2C2E2B972}"/>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4" name="Regular Pentagon 823">
                          <a:extLst>
                            <a:ext uri="{FF2B5EF4-FFF2-40B4-BE49-F238E27FC236}">
                              <a16:creationId xmlns:a16="http://schemas.microsoft.com/office/drawing/2014/main" id="{EFDE8AD3-7918-B64F-A216-A5956F371A7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1" name="Rectangle 820">
                        <a:extLst>
                          <a:ext uri="{FF2B5EF4-FFF2-40B4-BE49-F238E27FC236}">
                            <a16:creationId xmlns:a16="http://schemas.microsoft.com/office/drawing/2014/main" id="{E0B27D51-080A-2E42-B93A-B2C63A89848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8" name="Group 807">
                      <a:extLst>
                        <a:ext uri="{FF2B5EF4-FFF2-40B4-BE49-F238E27FC236}">
                          <a16:creationId xmlns:a16="http://schemas.microsoft.com/office/drawing/2014/main" id="{DDE3A821-6F7F-BE41-BEE8-A98FF63AD19F}"/>
                        </a:ext>
                      </a:extLst>
                    </p:cNvPr>
                    <p:cNvGrpSpPr/>
                    <p:nvPr/>
                  </p:nvGrpSpPr>
                  <p:grpSpPr>
                    <a:xfrm>
                      <a:off x="6368408" y="3530909"/>
                      <a:ext cx="820133" cy="451290"/>
                      <a:chOff x="7767686" y="3460834"/>
                      <a:chExt cx="820133" cy="451290"/>
                    </a:xfrm>
                  </p:grpSpPr>
                  <p:grpSp>
                    <p:nvGrpSpPr>
                      <p:cNvPr id="815" name="Group 814">
                        <a:extLst>
                          <a:ext uri="{FF2B5EF4-FFF2-40B4-BE49-F238E27FC236}">
                            <a16:creationId xmlns:a16="http://schemas.microsoft.com/office/drawing/2014/main" id="{5E2FAA82-7855-BB4B-A72F-6A1D0371D649}"/>
                          </a:ext>
                        </a:extLst>
                      </p:cNvPr>
                      <p:cNvGrpSpPr/>
                      <p:nvPr/>
                    </p:nvGrpSpPr>
                    <p:grpSpPr>
                      <a:xfrm>
                        <a:off x="7886224" y="3590352"/>
                        <a:ext cx="583055" cy="192253"/>
                        <a:chOff x="7473651" y="4851179"/>
                        <a:chExt cx="583055" cy="192253"/>
                      </a:xfrm>
                    </p:grpSpPr>
                    <p:sp>
                      <p:nvSpPr>
                        <p:cNvPr id="817" name="Diamond 816">
                          <a:extLst>
                            <a:ext uri="{FF2B5EF4-FFF2-40B4-BE49-F238E27FC236}">
                              <a16:creationId xmlns:a16="http://schemas.microsoft.com/office/drawing/2014/main" id="{1899C0B6-6415-9B44-98E3-540EA5EB81B1}"/>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8" name="Oval 817">
                          <a:extLst>
                            <a:ext uri="{FF2B5EF4-FFF2-40B4-BE49-F238E27FC236}">
                              <a16:creationId xmlns:a16="http://schemas.microsoft.com/office/drawing/2014/main" id="{738B60C8-F437-F34E-8F38-323E32ADAA9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 name="Regular Pentagon 818">
                          <a:extLst>
                            <a:ext uri="{FF2B5EF4-FFF2-40B4-BE49-F238E27FC236}">
                              <a16:creationId xmlns:a16="http://schemas.microsoft.com/office/drawing/2014/main" id="{CE5C5A9B-88C4-364F-8BF6-6ACDAB94ACC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6" name="Rectangle 815">
                        <a:extLst>
                          <a:ext uri="{FF2B5EF4-FFF2-40B4-BE49-F238E27FC236}">
                            <a16:creationId xmlns:a16="http://schemas.microsoft.com/office/drawing/2014/main" id="{CB91D2B6-ED66-6B4C-9F93-80BE2B028891}"/>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9" name="Group 808">
                      <a:extLst>
                        <a:ext uri="{FF2B5EF4-FFF2-40B4-BE49-F238E27FC236}">
                          <a16:creationId xmlns:a16="http://schemas.microsoft.com/office/drawing/2014/main" id="{D556715E-94FC-AA47-A27E-27A11D1C2BAE}"/>
                        </a:ext>
                      </a:extLst>
                    </p:cNvPr>
                    <p:cNvGrpSpPr/>
                    <p:nvPr/>
                  </p:nvGrpSpPr>
                  <p:grpSpPr>
                    <a:xfrm>
                      <a:off x="7577851" y="3534543"/>
                      <a:ext cx="820133" cy="451290"/>
                      <a:chOff x="7767686" y="3460834"/>
                      <a:chExt cx="820133" cy="451290"/>
                    </a:xfrm>
                  </p:grpSpPr>
                  <p:grpSp>
                    <p:nvGrpSpPr>
                      <p:cNvPr id="810" name="Group 809">
                        <a:extLst>
                          <a:ext uri="{FF2B5EF4-FFF2-40B4-BE49-F238E27FC236}">
                            <a16:creationId xmlns:a16="http://schemas.microsoft.com/office/drawing/2014/main" id="{FA91C6D5-0A35-E440-A67F-3FD805F45069}"/>
                          </a:ext>
                        </a:extLst>
                      </p:cNvPr>
                      <p:cNvGrpSpPr/>
                      <p:nvPr/>
                    </p:nvGrpSpPr>
                    <p:grpSpPr>
                      <a:xfrm>
                        <a:off x="7886224" y="3590352"/>
                        <a:ext cx="583055" cy="192253"/>
                        <a:chOff x="7473651" y="4851179"/>
                        <a:chExt cx="583055" cy="192253"/>
                      </a:xfrm>
                    </p:grpSpPr>
                    <p:sp>
                      <p:nvSpPr>
                        <p:cNvPr id="812" name="Diamond 811">
                          <a:extLst>
                            <a:ext uri="{FF2B5EF4-FFF2-40B4-BE49-F238E27FC236}">
                              <a16:creationId xmlns:a16="http://schemas.microsoft.com/office/drawing/2014/main" id="{AB9648A2-4E5C-FA49-A971-225F984A2CB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3" name="Oval 812">
                          <a:extLst>
                            <a:ext uri="{FF2B5EF4-FFF2-40B4-BE49-F238E27FC236}">
                              <a16:creationId xmlns:a16="http://schemas.microsoft.com/office/drawing/2014/main" id="{81F3252E-26F1-0E4E-B472-4D284353E59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4" name="Regular Pentagon 813">
                          <a:extLst>
                            <a:ext uri="{FF2B5EF4-FFF2-40B4-BE49-F238E27FC236}">
                              <a16:creationId xmlns:a16="http://schemas.microsoft.com/office/drawing/2014/main" id="{A9F5A529-3141-9A4F-9F79-25BC954D7D2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1" name="Rectangle 810">
                        <a:extLst>
                          <a:ext uri="{FF2B5EF4-FFF2-40B4-BE49-F238E27FC236}">
                            <a16:creationId xmlns:a16="http://schemas.microsoft.com/office/drawing/2014/main" id="{6781CF61-2C23-2E46-9735-2AF03FADA7B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06" name="Rectangle 805">
                    <a:extLst>
                      <a:ext uri="{FF2B5EF4-FFF2-40B4-BE49-F238E27FC236}">
                        <a16:creationId xmlns:a16="http://schemas.microsoft.com/office/drawing/2014/main" id="{3389CA39-756F-9F40-A603-F840CDE5DBB6}"/>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4" name="Rectangle 803">
                  <a:extLst>
                    <a:ext uri="{FF2B5EF4-FFF2-40B4-BE49-F238E27FC236}">
                      <a16:creationId xmlns:a16="http://schemas.microsoft.com/office/drawing/2014/main" id="{9DA3786B-830C-4D4B-8A32-EB89A328554F}"/>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cxnSp>
            <p:nvCxnSpPr>
              <p:cNvPr id="799" name="Curved Connector 798">
                <a:extLst>
                  <a:ext uri="{FF2B5EF4-FFF2-40B4-BE49-F238E27FC236}">
                    <a16:creationId xmlns:a16="http://schemas.microsoft.com/office/drawing/2014/main" id="{361148C6-6122-A544-9D84-0805EA3C6EC6}"/>
                  </a:ext>
                </a:extLst>
              </p:cNvPr>
              <p:cNvCxnSpPr>
                <a:stCxn id="804" idx="3"/>
                <a:endCxn id="893" idx="1"/>
              </p:cNvCxnSpPr>
              <p:nvPr/>
            </p:nvCxnSpPr>
            <p:spPr>
              <a:xfrm flipV="1">
                <a:off x="4459213" y="4156211"/>
                <a:ext cx="867087" cy="2313769"/>
              </a:xfrm>
              <a:prstGeom prst="curvedConnector3">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Curved Connector 799">
                <a:extLst>
                  <a:ext uri="{FF2B5EF4-FFF2-40B4-BE49-F238E27FC236}">
                    <a16:creationId xmlns:a16="http://schemas.microsoft.com/office/drawing/2014/main" id="{3E64F47D-6AE0-E140-A82F-DE7FE39E124C}"/>
                  </a:ext>
                </a:extLst>
              </p:cNvPr>
              <p:cNvCxnSpPr>
                <a:cxnSpLocks/>
                <a:stCxn id="804" idx="3"/>
                <a:endCxn id="848" idx="1"/>
              </p:cNvCxnSpPr>
              <p:nvPr/>
            </p:nvCxnSpPr>
            <p:spPr>
              <a:xfrm>
                <a:off x="4459213" y="6469980"/>
                <a:ext cx="867087" cy="2324555"/>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Curved Connector 800">
                <a:extLst>
                  <a:ext uri="{FF2B5EF4-FFF2-40B4-BE49-F238E27FC236}">
                    <a16:creationId xmlns:a16="http://schemas.microsoft.com/office/drawing/2014/main" id="{E4B10C99-21CB-DC4A-B67A-ADEF7CCC9EA8}"/>
                  </a:ext>
                </a:extLst>
              </p:cNvPr>
              <p:cNvCxnSpPr>
                <a:cxnSpLocks/>
                <a:stCxn id="893" idx="3"/>
                <a:endCxn id="826" idx="1"/>
              </p:cNvCxnSpPr>
              <p:nvPr/>
            </p:nvCxnSpPr>
            <p:spPr>
              <a:xfrm>
                <a:off x="12899471" y="4156211"/>
                <a:ext cx="971058" cy="2315416"/>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2" name="Curved Connector 801">
                <a:extLst>
                  <a:ext uri="{FF2B5EF4-FFF2-40B4-BE49-F238E27FC236}">
                    <a16:creationId xmlns:a16="http://schemas.microsoft.com/office/drawing/2014/main" id="{F34B315B-0252-8F4F-BC0C-99DF50E93284}"/>
                  </a:ext>
                </a:extLst>
              </p:cNvPr>
              <p:cNvCxnSpPr>
                <a:cxnSpLocks/>
                <a:stCxn id="848" idx="3"/>
                <a:endCxn id="826" idx="1"/>
              </p:cNvCxnSpPr>
              <p:nvPr/>
            </p:nvCxnSpPr>
            <p:spPr>
              <a:xfrm flipV="1">
                <a:off x="12899471" y="6471627"/>
                <a:ext cx="971058" cy="2322908"/>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83" name="TextBox 782">
            <a:extLst>
              <a:ext uri="{FF2B5EF4-FFF2-40B4-BE49-F238E27FC236}">
                <a16:creationId xmlns:a16="http://schemas.microsoft.com/office/drawing/2014/main" id="{E85AB9B4-02CD-6A47-9579-1BE2AB4B15E4}"/>
              </a:ext>
            </a:extLst>
          </p:cNvPr>
          <p:cNvSpPr txBox="1"/>
          <p:nvPr/>
        </p:nvSpPr>
        <p:spPr>
          <a:xfrm>
            <a:off x="5427453" y="6458639"/>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Pre-Process</a:t>
            </a:r>
          </a:p>
        </p:txBody>
      </p:sp>
      <p:sp>
        <p:nvSpPr>
          <p:cNvPr id="784" name="TextBox 783">
            <a:extLst>
              <a:ext uri="{FF2B5EF4-FFF2-40B4-BE49-F238E27FC236}">
                <a16:creationId xmlns:a16="http://schemas.microsoft.com/office/drawing/2014/main" id="{C3B699D1-0262-7B40-8A4D-CA465A30F58A}"/>
              </a:ext>
            </a:extLst>
          </p:cNvPr>
          <p:cNvSpPr txBox="1"/>
          <p:nvPr/>
        </p:nvSpPr>
        <p:spPr>
          <a:xfrm>
            <a:off x="9622904" y="6458639"/>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Inference</a:t>
            </a:r>
          </a:p>
        </p:txBody>
      </p:sp>
      <p:sp>
        <p:nvSpPr>
          <p:cNvPr id="785" name="TextBox 784">
            <a:extLst>
              <a:ext uri="{FF2B5EF4-FFF2-40B4-BE49-F238E27FC236}">
                <a16:creationId xmlns:a16="http://schemas.microsoft.com/office/drawing/2014/main" id="{7A61D868-71CE-134F-A5E4-A1C877C5FD26}"/>
              </a:ext>
            </a:extLst>
          </p:cNvPr>
          <p:cNvSpPr txBox="1"/>
          <p:nvPr/>
        </p:nvSpPr>
        <p:spPr>
          <a:xfrm>
            <a:off x="13819592" y="6458639"/>
            <a:ext cx="32831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Post-Processing</a:t>
            </a:r>
          </a:p>
        </p:txBody>
      </p:sp>
      <p:sp>
        <p:nvSpPr>
          <p:cNvPr id="786" name="Right Arrow 785">
            <a:extLst>
              <a:ext uri="{FF2B5EF4-FFF2-40B4-BE49-F238E27FC236}">
                <a16:creationId xmlns:a16="http://schemas.microsoft.com/office/drawing/2014/main" id="{F55550BD-AEE0-9349-819F-2D081426B15D}"/>
              </a:ext>
            </a:extLst>
          </p:cNvPr>
          <p:cNvSpPr/>
          <p:nvPr/>
        </p:nvSpPr>
        <p:spPr>
          <a:xfrm>
            <a:off x="4621211" y="7652660"/>
            <a:ext cx="739644" cy="53823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7" name="Right Arrow 786">
            <a:extLst>
              <a:ext uri="{FF2B5EF4-FFF2-40B4-BE49-F238E27FC236}">
                <a16:creationId xmlns:a16="http://schemas.microsoft.com/office/drawing/2014/main" id="{08A160A9-B7CE-E547-B538-0B0583D1754C}"/>
              </a:ext>
            </a:extLst>
          </p:cNvPr>
          <p:cNvSpPr/>
          <p:nvPr/>
        </p:nvSpPr>
        <p:spPr>
          <a:xfrm>
            <a:off x="8818488" y="7609934"/>
            <a:ext cx="739644" cy="53823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8" name="Right Arrow 787">
            <a:extLst>
              <a:ext uri="{FF2B5EF4-FFF2-40B4-BE49-F238E27FC236}">
                <a16:creationId xmlns:a16="http://schemas.microsoft.com/office/drawing/2014/main" id="{87DB5F9C-6EA4-CB42-A429-643D1473AC68}"/>
              </a:ext>
            </a:extLst>
          </p:cNvPr>
          <p:cNvSpPr/>
          <p:nvPr/>
        </p:nvSpPr>
        <p:spPr>
          <a:xfrm>
            <a:off x="13014587" y="7614059"/>
            <a:ext cx="739644" cy="538233"/>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6" name="Rectangle 1225">
            <a:extLst>
              <a:ext uri="{FF2B5EF4-FFF2-40B4-BE49-F238E27FC236}">
                <a16:creationId xmlns:a16="http://schemas.microsoft.com/office/drawing/2014/main" id="{3BE0F33D-A238-EC4C-AE3D-8849752EB269}"/>
              </a:ext>
            </a:extLst>
          </p:cNvPr>
          <p:cNvSpPr/>
          <p:nvPr/>
        </p:nvSpPr>
        <p:spPr>
          <a:xfrm>
            <a:off x="9622903" y="6970805"/>
            <a:ext cx="3283191" cy="1846225"/>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7" name="Group 1226">
            <a:extLst>
              <a:ext uri="{FF2B5EF4-FFF2-40B4-BE49-F238E27FC236}">
                <a16:creationId xmlns:a16="http://schemas.microsoft.com/office/drawing/2014/main" id="{E98AFBFF-4D35-FA4C-8D78-0D1A04D18AB8}"/>
              </a:ext>
            </a:extLst>
          </p:cNvPr>
          <p:cNvGrpSpPr/>
          <p:nvPr/>
        </p:nvGrpSpPr>
        <p:grpSpPr>
          <a:xfrm>
            <a:off x="9773096" y="7139838"/>
            <a:ext cx="2995307" cy="1543974"/>
            <a:chOff x="5515367" y="7547000"/>
            <a:chExt cx="3628633" cy="1870431"/>
          </a:xfrm>
        </p:grpSpPr>
        <p:sp>
          <p:nvSpPr>
            <p:cNvPr id="1228" name="Rectangle 1227">
              <a:extLst>
                <a:ext uri="{FF2B5EF4-FFF2-40B4-BE49-F238E27FC236}">
                  <a16:creationId xmlns:a16="http://schemas.microsoft.com/office/drawing/2014/main" id="{91321239-36DB-BA46-9274-A8E87BC55D6C}"/>
                </a:ext>
              </a:extLst>
            </p:cNvPr>
            <p:cNvSpPr/>
            <p:nvPr/>
          </p:nvSpPr>
          <p:spPr>
            <a:xfrm>
              <a:off x="5527618" y="7802205"/>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29" name="TextBox 1228">
              <a:extLst>
                <a:ext uri="{FF2B5EF4-FFF2-40B4-BE49-F238E27FC236}">
                  <a16:creationId xmlns:a16="http://schemas.microsoft.com/office/drawing/2014/main" id="{0972435B-6FE3-1348-913C-52CB44B3EA03}"/>
                </a:ext>
              </a:extLst>
            </p:cNvPr>
            <p:cNvSpPr txBox="1"/>
            <p:nvPr/>
          </p:nvSpPr>
          <p:spPr>
            <a:xfrm>
              <a:off x="5515367" y="7547000"/>
              <a:ext cx="1244540" cy="2880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a:t>
              </a:r>
            </a:p>
          </p:txBody>
        </p:sp>
        <p:pic>
          <p:nvPicPr>
            <p:cNvPr id="1230" name="Picture 1229">
              <a:extLst>
                <a:ext uri="{FF2B5EF4-FFF2-40B4-BE49-F238E27FC236}">
                  <a16:creationId xmlns:a16="http://schemas.microsoft.com/office/drawing/2014/main" id="{CE7F3CF4-B9D1-0E47-8BE7-779F3A6A96A3}"/>
                </a:ext>
              </a:extLst>
            </p:cNvPr>
            <p:cNvPicPr>
              <a:picLocks noChangeAspect="1"/>
            </p:cNvPicPr>
            <p:nvPr/>
          </p:nvPicPr>
          <p:blipFill>
            <a:blip r:embed="rId3"/>
            <a:stretch>
              <a:fillRect/>
            </a:stretch>
          </p:blipFill>
          <p:spPr>
            <a:xfrm>
              <a:off x="5876298" y="7774129"/>
              <a:ext cx="2919022" cy="1643302"/>
            </a:xfrm>
            <a:prstGeom prst="rect">
              <a:avLst/>
            </a:prstGeom>
          </p:spPr>
        </p:pic>
      </p:grpSp>
      <p:grpSp>
        <p:nvGrpSpPr>
          <p:cNvPr id="1231" name="Group 1230">
            <a:extLst>
              <a:ext uri="{FF2B5EF4-FFF2-40B4-BE49-F238E27FC236}">
                <a16:creationId xmlns:a16="http://schemas.microsoft.com/office/drawing/2014/main" id="{1A57E5BA-CF0A-3947-BCC7-B47DC023F8CD}"/>
              </a:ext>
            </a:extLst>
          </p:cNvPr>
          <p:cNvGrpSpPr/>
          <p:nvPr/>
        </p:nvGrpSpPr>
        <p:grpSpPr>
          <a:xfrm>
            <a:off x="5408768" y="6970804"/>
            <a:ext cx="3283191" cy="1846225"/>
            <a:chOff x="12451465" y="5052175"/>
            <a:chExt cx="4526718" cy="2545493"/>
          </a:xfrm>
        </p:grpSpPr>
        <p:sp>
          <p:nvSpPr>
            <p:cNvPr id="1232" name="Rectangle 1231">
              <a:extLst>
                <a:ext uri="{FF2B5EF4-FFF2-40B4-BE49-F238E27FC236}">
                  <a16:creationId xmlns:a16="http://schemas.microsoft.com/office/drawing/2014/main" id="{91B55BD5-B3A8-A441-A7BA-AACE7AF61122}"/>
                </a:ext>
              </a:extLst>
            </p:cNvPr>
            <p:cNvSpPr/>
            <p:nvPr/>
          </p:nvSpPr>
          <p:spPr>
            <a:xfrm>
              <a:off x="12451465" y="5052175"/>
              <a:ext cx="4526718" cy="2545493"/>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3" name="Group 1232">
              <a:extLst>
                <a:ext uri="{FF2B5EF4-FFF2-40B4-BE49-F238E27FC236}">
                  <a16:creationId xmlns:a16="http://schemas.microsoft.com/office/drawing/2014/main" id="{F5922FF6-2FCE-0946-B654-1774E89559ED}"/>
                </a:ext>
              </a:extLst>
            </p:cNvPr>
            <p:cNvGrpSpPr/>
            <p:nvPr/>
          </p:nvGrpSpPr>
          <p:grpSpPr>
            <a:xfrm>
              <a:off x="12788455" y="5602933"/>
              <a:ext cx="3852737" cy="1435898"/>
              <a:chOff x="842831" y="3373786"/>
              <a:chExt cx="16644080" cy="6203174"/>
            </a:xfrm>
          </p:grpSpPr>
          <p:grpSp>
            <p:nvGrpSpPr>
              <p:cNvPr id="1234" name="Group 1233">
                <a:extLst>
                  <a:ext uri="{FF2B5EF4-FFF2-40B4-BE49-F238E27FC236}">
                    <a16:creationId xmlns:a16="http://schemas.microsoft.com/office/drawing/2014/main" id="{5A7A5A81-F618-7C4E-BBF1-EA438BD7CBC8}"/>
                  </a:ext>
                </a:extLst>
              </p:cNvPr>
              <p:cNvGrpSpPr/>
              <p:nvPr/>
            </p:nvGrpSpPr>
            <p:grpSpPr>
              <a:xfrm>
                <a:off x="5326300" y="3373786"/>
                <a:ext cx="7573171" cy="1564850"/>
                <a:chOff x="4370590" y="4600280"/>
                <a:chExt cx="7573171" cy="1564850"/>
              </a:xfrm>
            </p:grpSpPr>
            <p:grpSp>
              <p:nvGrpSpPr>
                <p:cNvPr id="1331" name="Group 1330">
                  <a:extLst>
                    <a:ext uri="{FF2B5EF4-FFF2-40B4-BE49-F238E27FC236}">
                      <a16:creationId xmlns:a16="http://schemas.microsoft.com/office/drawing/2014/main" id="{2FE54451-DC8B-2544-823B-8341B4C50D41}"/>
                    </a:ext>
                  </a:extLst>
                </p:cNvPr>
                <p:cNvGrpSpPr/>
                <p:nvPr/>
              </p:nvGrpSpPr>
              <p:grpSpPr>
                <a:xfrm>
                  <a:off x="4568718" y="4971722"/>
                  <a:ext cx="7176914" cy="995654"/>
                  <a:chOff x="4625842" y="3279070"/>
                  <a:chExt cx="7176914" cy="995654"/>
                </a:xfrm>
              </p:grpSpPr>
              <p:grpSp>
                <p:nvGrpSpPr>
                  <p:cNvPr id="1333" name="Group 1332">
                    <a:extLst>
                      <a:ext uri="{FF2B5EF4-FFF2-40B4-BE49-F238E27FC236}">
                        <a16:creationId xmlns:a16="http://schemas.microsoft.com/office/drawing/2014/main" id="{CDE88991-34FC-E54C-BB46-B9A5C2AF5278}"/>
                      </a:ext>
                    </a:extLst>
                  </p:cNvPr>
                  <p:cNvGrpSpPr/>
                  <p:nvPr/>
                </p:nvGrpSpPr>
                <p:grpSpPr>
                  <a:xfrm>
                    <a:off x="4625842" y="3279070"/>
                    <a:ext cx="3241671" cy="995654"/>
                    <a:chOff x="6086997" y="3346515"/>
                    <a:chExt cx="3241671" cy="995654"/>
                  </a:xfrm>
                </p:grpSpPr>
                <p:grpSp>
                  <p:nvGrpSpPr>
                    <p:cNvPr id="1356" name="Group 1355">
                      <a:extLst>
                        <a:ext uri="{FF2B5EF4-FFF2-40B4-BE49-F238E27FC236}">
                          <a16:creationId xmlns:a16="http://schemas.microsoft.com/office/drawing/2014/main" id="{4F6E4C1B-AF57-024C-A393-87005E62FFCC}"/>
                        </a:ext>
                      </a:extLst>
                    </p:cNvPr>
                    <p:cNvGrpSpPr/>
                    <p:nvPr/>
                  </p:nvGrpSpPr>
                  <p:grpSpPr>
                    <a:xfrm>
                      <a:off x="6223709" y="3697789"/>
                      <a:ext cx="2968247" cy="454924"/>
                      <a:chOff x="5429737" y="3530909"/>
                      <a:chExt cx="2968247" cy="454924"/>
                    </a:xfrm>
                  </p:grpSpPr>
                  <p:grpSp>
                    <p:nvGrpSpPr>
                      <p:cNvPr id="1358" name="Group 1357">
                        <a:extLst>
                          <a:ext uri="{FF2B5EF4-FFF2-40B4-BE49-F238E27FC236}">
                            <a16:creationId xmlns:a16="http://schemas.microsoft.com/office/drawing/2014/main" id="{A6B20F6B-B39A-CA40-9DEF-D21F3E3B1FCE}"/>
                          </a:ext>
                        </a:extLst>
                      </p:cNvPr>
                      <p:cNvGrpSpPr/>
                      <p:nvPr/>
                    </p:nvGrpSpPr>
                    <p:grpSpPr>
                      <a:xfrm>
                        <a:off x="5429737" y="3530909"/>
                        <a:ext cx="820133" cy="451290"/>
                        <a:chOff x="7767686" y="3460834"/>
                        <a:chExt cx="820133" cy="451290"/>
                      </a:xfrm>
                    </p:grpSpPr>
                    <p:grpSp>
                      <p:nvGrpSpPr>
                        <p:cNvPr id="1371" name="Group 1370">
                          <a:extLst>
                            <a:ext uri="{FF2B5EF4-FFF2-40B4-BE49-F238E27FC236}">
                              <a16:creationId xmlns:a16="http://schemas.microsoft.com/office/drawing/2014/main" id="{F4C8CFDE-E86F-BA40-8DE3-D9A10539D5D2}"/>
                            </a:ext>
                          </a:extLst>
                        </p:cNvPr>
                        <p:cNvGrpSpPr/>
                        <p:nvPr/>
                      </p:nvGrpSpPr>
                      <p:grpSpPr>
                        <a:xfrm>
                          <a:off x="7886224" y="3590352"/>
                          <a:ext cx="583055" cy="192253"/>
                          <a:chOff x="7473651" y="4851179"/>
                          <a:chExt cx="583055" cy="192253"/>
                        </a:xfrm>
                      </p:grpSpPr>
                      <p:sp>
                        <p:nvSpPr>
                          <p:cNvPr id="1373" name="Diamond 1372">
                            <a:extLst>
                              <a:ext uri="{FF2B5EF4-FFF2-40B4-BE49-F238E27FC236}">
                                <a16:creationId xmlns:a16="http://schemas.microsoft.com/office/drawing/2014/main" id="{9D303B79-C38F-7844-926D-001ECC650B0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4" name="Oval 1373">
                            <a:extLst>
                              <a:ext uri="{FF2B5EF4-FFF2-40B4-BE49-F238E27FC236}">
                                <a16:creationId xmlns:a16="http://schemas.microsoft.com/office/drawing/2014/main" id="{146075FE-DE23-CE43-B195-B329EC2F3423}"/>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5" name="Regular Pentagon 1374">
                            <a:extLst>
                              <a:ext uri="{FF2B5EF4-FFF2-40B4-BE49-F238E27FC236}">
                                <a16:creationId xmlns:a16="http://schemas.microsoft.com/office/drawing/2014/main" id="{6C190E27-5AB1-5E40-92DF-87B70ED59AC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2" name="Rectangle 1371">
                          <a:extLst>
                            <a:ext uri="{FF2B5EF4-FFF2-40B4-BE49-F238E27FC236}">
                              <a16:creationId xmlns:a16="http://schemas.microsoft.com/office/drawing/2014/main" id="{D3753A97-C1C2-FE45-8945-F111433B9D6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9" name="Group 1358">
                        <a:extLst>
                          <a:ext uri="{FF2B5EF4-FFF2-40B4-BE49-F238E27FC236}">
                            <a16:creationId xmlns:a16="http://schemas.microsoft.com/office/drawing/2014/main" id="{C4DCEB2F-3DF2-644B-937B-ECCEDFEE9A7B}"/>
                          </a:ext>
                        </a:extLst>
                      </p:cNvPr>
                      <p:cNvGrpSpPr/>
                      <p:nvPr/>
                    </p:nvGrpSpPr>
                    <p:grpSpPr>
                      <a:xfrm>
                        <a:off x="6368408" y="3530909"/>
                        <a:ext cx="820133" cy="451290"/>
                        <a:chOff x="7767686" y="3460834"/>
                        <a:chExt cx="820133" cy="451290"/>
                      </a:xfrm>
                    </p:grpSpPr>
                    <p:grpSp>
                      <p:nvGrpSpPr>
                        <p:cNvPr id="1366" name="Group 1365">
                          <a:extLst>
                            <a:ext uri="{FF2B5EF4-FFF2-40B4-BE49-F238E27FC236}">
                              <a16:creationId xmlns:a16="http://schemas.microsoft.com/office/drawing/2014/main" id="{B6535A9B-5320-7E4B-BDFC-5550A09FEFD6}"/>
                            </a:ext>
                          </a:extLst>
                        </p:cNvPr>
                        <p:cNvGrpSpPr/>
                        <p:nvPr/>
                      </p:nvGrpSpPr>
                      <p:grpSpPr>
                        <a:xfrm>
                          <a:off x="7886224" y="3590352"/>
                          <a:ext cx="583055" cy="192253"/>
                          <a:chOff x="7473651" y="4851179"/>
                          <a:chExt cx="583055" cy="192253"/>
                        </a:xfrm>
                      </p:grpSpPr>
                      <p:sp>
                        <p:nvSpPr>
                          <p:cNvPr id="1368" name="Diamond 1367">
                            <a:extLst>
                              <a:ext uri="{FF2B5EF4-FFF2-40B4-BE49-F238E27FC236}">
                                <a16:creationId xmlns:a16="http://schemas.microsoft.com/office/drawing/2014/main" id="{708099F9-DCD2-7544-9882-B428985CE74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9" name="Oval 1368">
                            <a:extLst>
                              <a:ext uri="{FF2B5EF4-FFF2-40B4-BE49-F238E27FC236}">
                                <a16:creationId xmlns:a16="http://schemas.microsoft.com/office/drawing/2014/main" id="{B03F10B1-1BCF-4D43-ADC6-1F0739089AF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0" name="Regular Pentagon 1369">
                            <a:extLst>
                              <a:ext uri="{FF2B5EF4-FFF2-40B4-BE49-F238E27FC236}">
                                <a16:creationId xmlns:a16="http://schemas.microsoft.com/office/drawing/2014/main" id="{AFD0FAAC-8EA0-2A40-972C-563807365DAE}"/>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67" name="Rectangle 1366">
                          <a:extLst>
                            <a:ext uri="{FF2B5EF4-FFF2-40B4-BE49-F238E27FC236}">
                              <a16:creationId xmlns:a16="http://schemas.microsoft.com/office/drawing/2014/main" id="{1732942B-CFFB-5D44-BEE5-FB3AEEAA0726}"/>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0" name="Group 1359">
                        <a:extLst>
                          <a:ext uri="{FF2B5EF4-FFF2-40B4-BE49-F238E27FC236}">
                            <a16:creationId xmlns:a16="http://schemas.microsoft.com/office/drawing/2014/main" id="{EE82470A-8184-6042-BA3E-67E129155374}"/>
                          </a:ext>
                        </a:extLst>
                      </p:cNvPr>
                      <p:cNvGrpSpPr/>
                      <p:nvPr/>
                    </p:nvGrpSpPr>
                    <p:grpSpPr>
                      <a:xfrm>
                        <a:off x="7577851" y="3534543"/>
                        <a:ext cx="820133" cy="451290"/>
                        <a:chOff x="7767686" y="3460834"/>
                        <a:chExt cx="820133" cy="451290"/>
                      </a:xfrm>
                    </p:grpSpPr>
                    <p:grpSp>
                      <p:nvGrpSpPr>
                        <p:cNvPr id="1361" name="Group 1360">
                          <a:extLst>
                            <a:ext uri="{FF2B5EF4-FFF2-40B4-BE49-F238E27FC236}">
                              <a16:creationId xmlns:a16="http://schemas.microsoft.com/office/drawing/2014/main" id="{3138F77F-1A8D-544E-A51B-C9E6D9901633}"/>
                            </a:ext>
                          </a:extLst>
                        </p:cNvPr>
                        <p:cNvGrpSpPr/>
                        <p:nvPr/>
                      </p:nvGrpSpPr>
                      <p:grpSpPr>
                        <a:xfrm>
                          <a:off x="7886224" y="3590352"/>
                          <a:ext cx="583055" cy="192253"/>
                          <a:chOff x="7473651" y="4851179"/>
                          <a:chExt cx="583055" cy="192253"/>
                        </a:xfrm>
                      </p:grpSpPr>
                      <p:sp>
                        <p:nvSpPr>
                          <p:cNvPr id="1363" name="Diamond 1362">
                            <a:extLst>
                              <a:ext uri="{FF2B5EF4-FFF2-40B4-BE49-F238E27FC236}">
                                <a16:creationId xmlns:a16="http://schemas.microsoft.com/office/drawing/2014/main" id="{3DBB991B-E5DD-0848-9CA0-E9182BA6F9C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4" name="Oval 1363">
                            <a:extLst>
                              <a:ext uri="{FF2B5EF4-FFF2-40B4-BE49-F238E27FC236}">
                                <a16:creationId xmlns:a16="http://schemas.microsoft.com/office/drawing/2014/main" id="{1D0A87FD-BDC2-234C-BB43-5A02DB72D85A}"/>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5" name="Regular Pentagon 1364">
                            <a:extLst>
                              <a:ext uri="{FF2B5EF4-FFF2-40B4-BE49-F238E27FC236}">
                                <a16:creationId xmlns:a16="http://schemas.microsoft.com/office/drawing/2014/main" id="{09C54BED-4060-CA42-B3FA-30839D1B331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62" name="Rectangle 1361">
                          <a:extLst>
                            <a:ext uri="{FF2B5EF4-FFF2-40B4-BE49-F238E27FC236}">
                              <a16:creationId xmlns:a16="http://schemas.microsoft.com/office/drawing/2014/main" id="{725262B7-2280-5F4A-930C-17EF4D5FF478}"/>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57" name="Rectangle 1356">
                      <a:extLst>
                        <a:ext uri="{FF2B5EF4-FFF2-40B4-BE49-F238E27FC236}">
                          <a16:creationId xmlns:a16="http://schemas.microsoft.com/office/drawing/2014/main" id="{47D35275-D53E-C544-ADFF-5B30C834D61F}"/>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4" name="Group 1333">
                    <a:extLst>
                      <a:ext uri="{FF2B5EF4-FFF2-40B4-BE49-F238E27FC236}">
                        <a16:creationId xmlns:a16="http://schemas.microsoft.com/office/drawing/2014/main" id="{C96E5451-F7A0-2B46-B4FA-ECACBCB1AD04}"/>
                      </a:ext>
                    </a:extLst>
                  </p:cNvPr>
                  <p:cNvGrpSpPr/>
                  <p:nvPr/>
                </p:nvGrpSpPr>
                <p:grpSpPr>
                  <a:xfrm>
                    <a:off x="8561085" y="3279070"/>
                    <a:ext cx="3241671" cy="995654"/>
                    <a:chOff x="6086997" y="3346515"/>
                    <a:chExt cx="3241671" cy="995654"/>
                  </a:xfrm>
                </p:grpSpPr>
                <p:grpSp>
                  <p:nvGrpSpPr>
                    <p:cNvPr id="1336" name="Group 1335">
                      <a:extLst>
                        <a:ext uri="{FF2B5EF4-FFF2-40B4-BE49-F238E27FC236}">
                          <a16:creationId xmlns:a16="http://schemas.microsoft.com/office/drawing/2014/main" id="{8E2E758B-836C-F847-8FDD-2B66AA057823}"/>
                        </a:ext>
                      </a:extLst>
                    </p:cNvPr>
                    <p:cNvGrpSpPr/>
                    <p:nvPr/>
                  </p:nvGrpSpPr>
                  <p:grpSpPr>
                    <a:xfrm>
                      <a:off x="6223709" y="3697789"/>
                      <a:ext cx="2968247" cy="454924"/>
                      <a:chOff x="5429737" y="3530909"/>
                      <a:chExt cx="2968247" cy="454924"/>
                    </a:xfrm>
                  </p:grpSpPr>
                  <p:grpSp>
                    <p:nvGrpSpPr>
                      <p:cNvPr id="1338" name="Group 1337">
                        <a:extLst>
                          <a:ext uri="{FF2B5EF4-FFF2-40B4-BE49-F238E27FC236}">
                            <a16:creationId xmlns:a16="http://schemas.microsoft.com/office/drawing/2014/main" id="{24D6A657-8880-774E-B5E0-BFED6A297B60}"/>
                          </a:ext>
                        </a:extLst>
                      </p:cNvPr>
                      <p:cNvGrpSpPr/>
                      <p:nvPr/>
                    </p:nvGrpSpPr>
                    <p:grpSpPr>
                      <a:xfrm>
                        <a:off x="5429737" y="3530909"/>
                        <a:ext cx="820133" cy="451290"/>
                        <a:chOff x="7767686" y="3460834"/>
                        <a:chExt cx="820133" cy="451290"/>
                      </a:xfrm>
                    </p:grpSpPr>
                    <p:grpSp>
                      <p:nvGrpSpPr>
                        <p:cNvPr id="1351" name="Group 1350">
                          <a:extLst>
                            <a:ext uri="{FF2B5EF4-FFF2-40B4-BE49-F238E27FC236}">
                              <a16:creationId xmlns:a16="http://schemas.microsoft.com/office/drawing/2014/main" id="{F0724A2C-E6CF-7C45-96D0-24A618E22CCF}"/>
                            </a:ext>
                          </a:extLst>
                        </p:cNvPr>
                        <p:cNvGrpSpPr/>
                        <p:nvPr/>
                      </p:nvGrpSpPr>
                      <p:grpSpPr>
                        <a:xfrm>
                          <a:off x="7886224" y="3590352"/>
                          <a:ext cx="583055" cy="192253"/>
                          <a:chOff x="7473651" y="4851179"/>
                          <a:chExt cx="583055" cy="192253"/>
                        </a:xfrm>
                      </p:grpSpPr>
                      <p:sp>
                        <p:nvSpPr>
                          <p:cNvPr id="1353" name="Diamond 1352">
                            <a:extLst>
                              <a:ext uri="{FF2B5EF4-FFF2-40B4-BE49-F238E27FC236}">
                                <a16:creationId xmlns:a16="http://schemas.microsoft.com/office/drawing/2014/main" id="{AD40F982-EFBE-D34D-B26D-17E31673F79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4" name="Oval 1353">
                            <a:extLst>
                              <a:ext uri="{FF2B5EF4-FFF2-40B4-BE49-F238E27FC236}">
                                <a16:creationId xmlns:a16="http://schemas.microsoft.com/office/drawing/2014/main" id="{6C2C0D5B-0D2C-914E-8F68-01FB342FD37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5" name="Regular Pentagon 1354">
                            <a:extLst>
                              <a:ext uri="{FF2B5EF4-FFF2-40B4-BE49-F238E27FC236}">
                                <a16:creationId xmlns:a16="http://schemas.microsoft.com/office/drawing/2014/main" id="{8F6FD108-FCB7-5743-AF8C-2977808A2DB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52" name="Rectangle 1351">
                          <a:extLst>
                            <a:ext uri="{FF2B5EF4-FFF2-40B4-BE49-F238E27FC236}">
                              <a16:creationId xmlns:a16="http://schemas.microsoft.com/office/drawing/2014/main" id="{30EA2381-F2BB-5F4D-9C4E-9FECC31FD6E1}"/>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9" name="Group 1338">
                        <a:extLst>
                          <a:ext uri="{FF2B5EF4-FFF2-40B4-BE49-F238E27FC236}">
                            <a16:creationId xmlns:a16="http://schemas.microsoft.com/office/drawing/2014/main" id="{1DAC668D-0668-0F44-9FD9-89D228988B57}"/>
                          </a:ext>
                        </a:extLst>
                      </p:cNvPr>
                      <p:cNvGrpSpPr/>
                      <p:nvPr/>
                    </p:nvGrpSpPr>
                    <p:grpSpPr>
                      <a:xfrm>
                        <a:off x="6368408" y="3530909"/>
                        <a:ext cx="820133" cy="451290"/>
                        <a:chOff x="7767686" y="3460834"/>
                        <a:chExt cx="820133" cy="451290"/>
                      </a:xfrm>
                    </p:grpSpPr>
                    <p:grpSp>
                      <p:nvGrpSpPr>
                        <p:cNvPr id="1346" name="Group 1345">
                          <a:extLst>
                            <a:ext uri="{FF2B5EF4-FFF2-40B4-BE49-F238E27FC236}">
                              <a16:creationId xmlns:a16="http://schemas.microsoft.com/office/drawing/2014/main" id="{AD6EEA73-7B31-E543-A040-A394763FB316}"/>
                            </a:ext>
                          </a:extLst>
                        </p:cNvPr>
                        <p:cNvGrpSpPr/>
                        <p:nvPr/>
                      </p:nvGrpSpPr>
                      <p:grpSpPr>
                        <a:xfrm>
                          <a:off x="7886224" y="3590352"/>
                          <a:ext cx="583055" cy="192253"/>
                          <a:chOff x="7473651" y="4851179"/>
                          <a:chExt cx="583055" cy="192253"/>
                        </a:xfrm>
                      </p:grpSpPr>
                      <p:sp>
                        <p:nvSpPr>
                          <p:cNvPr id="1348" name="Diamond 1347">
                            <a:extLst>
                              <a:ext uri="{FF2B5EF4-FFF2-40B4-BE49-F238E27FC236}">
                                <a16:creationId xmlns:a16="http://schemas.microsoft.com/office/drawing/2014/main" id="{3FE49263-5952-F847-AE5C-A8EEBD9153D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9" name="Oval 1348">
                            <a:extLst>
                              <a:ext uri="{FF2B5EF4-FFF2-40B4-BE49-F238E27FC236}">
                                <a16:creationId xmlns:a16="http://schemas.microsoft.com/office/drawing/2014/main" id="{53FEDBA7-FE2C-2E42-B70E-51BA4B8D44A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0" name="Regular Pentagon 1349">
                            <a:extLst>
                              <a:ext uri="{FF2B5EF4-FFF2-40B4-BE49-F238E27FC236}">
                                <a16:creationId xmlns:a16="http://schemas.microsoft.com/office/drawing/2014/main" id="{83D6C908-43C5-094D-AB34-BD3653D5F73E}"/>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7" name="Rectangle 1346">
                          <a:extLst>
                            <a:ext uri="{FF2B5EF4-FFF2-40B4-BE49-F238E27FC236}">
                              <a16:creationId xmlns:a16="http://schemas.microsoft.com/office/drawing/2014/main" id="{8A20ABE9-E1CE-0347-AC03-2A4BA46C8C2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0" name="Group 1339">
                        <a:extLst>
                          <a:ext uri="{FF2B5EF4-FFF2-40B4-BE49-F238E27FC236}">
                            <a16:creationId xmlns:a16="http://schemas.microsoft.com/office/drawing/2014/main" id="{DCBD3EA7-8BE0-4B4B-B184-58080698159B}"/>
                          </a:ext>
                        </a:extLst>
                      </p:cNvPr>
                      <p:cNvGrpSpPr/>
                      <p:nvPr/>
                    </p:nvGrpSpPr>
                    <p:grpSpPr>
                      <a:xfrm>
                        <a:off x="7577851" y="3534543"/>
                        <a:ext cx="820133" cy="451290"/>
                        <a:chOff x="7767686" y="3460834"/>
                        <a:chExt cx="820133" cy="451290"/>
                      </a:xfrm>
                    </p:grpSpPr>
                    <p:grpSp>
                      <p:nvGrpSpPr>
                        <p:cNvPr id="1341" name="Group 1340">
                          <a:extLst>
                            <a:ext uri="{FF2B5EF4-FFF2-40B4-BE49-F238E27FC236}">
                              <a16:creationId xmlns:a16="http://schemas.microsoft.com/office/drawing/2014/main" id="{797333FF-9EF0-C342-A7FB-12976DF36BD0}"/>
                            </a:ext>
                          </a:extLst>
                        </p:cNvPr>
                        <p:cNvGrpSpPr/>
                        <p:nvPr/>
                      </p:nvGrpSpPr>
                      <p:grpSpPr>
                        <a:xfrm>
                          <a:off x="7886224" y="3590352"/>
                          <a:ext cx="583055" cy="192253"/>
                          <a:chOff x="7473651" y="4851179"/>
                          <a:chExt cx="583055" cy="192253"/>
                        </a:xfrm>
                      </p:grpSpPr>
                      <p:sp>
                        <p:nvSpPr>
                          <p:cNvPr id="1343" name="Diamond 1342">
                            <a:extLst>
                              <a:ext uri="{FF2B5EF4-FFF2-40B4-BE49-F238E27FC236}">
                                <a16:creationId xmlns:a16="http://schemas.microsoft.com/office/drawing/2014/main" id="{A1AD0549-6F8B-0147-81BC-5082C3330F44}"/>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4" name="Oval 1343">
                            <a:extLst>
                              <a:ext uri="{FF2B5EF4-FFF2-40B4-BE49-F238E27FC236}">
                                <a16:creationId xmlns:a16="http://schemas.microsoft.com/office/drawing/2014/main" id="{4B612433-33D6-0C47-962B-34008C5ED649}"/>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5" name="Regular Pentagon 1344">
                            <a:extLst>
                              <a:ext uri="{FF2B5EF4-FFF2-40B4-BE49-F238E27FC236}">
                                <a16:creationId xmlns:a16="http://schemas.microsoft.com/office/drawing/2014/main" id="{B9234822-18A3-F345-8349-3C4AD689DA81}"/>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2" name="Rectangle 1341">
                          <a:extLst>
                            <a:ext uri="{FF2B5EF4-FFF2-40B4-BE49-F238E27FC236}">
                              <a16:creationId xmlns:a16="http://schemas.microsoft.com/office/drawing/2014/main" id="{EE71C6CC-5AA1-A042-8701-1BAAA8A1D4B2}"/>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37" name="Rectangle 1336">
                      <a:extLst>
                        <a:ext uri="{FF2B5EF4-FFF2-40B4-BE49-F238E27FC236}">
                          <a16:creationId xmlns:a16="http://schemas.microsoft.com/office/drawing/2014/main" id="{69B76FB8-C6CA-F74E-8CD2-3B4C4B9E3511}"/>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35" name="Straight Arrow Connector 1334">
                    <a:extLst>
                      <a:ext uri="{FF2B5EF4-FFF2-40B4-BE49-F238E27FC236}">
                        <a16:creationId xmlns:a16="http://schemas.microsoft.com/office/drawing/2014/main" id="{54EDDCB4-EF85-1144-B5EA-6809F3A8E150}"/>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332" name="Rectangle 1331">
                  <a:extLst>
                    <a:ext uri="{FF2B5EF4-FFF2-40B4-BE49-F238E27FC236}">
                      <a16:creationId xmlns:a16="http://schemas.microsoft.com/office/drawing/2014/main" id="{951C6BE9-4C74-024E-9817-15D3522EAAD4}"/>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235" name="Group 1234">
                <a:extLst>
                  <a:ext uri="{FF2B5EF4-FFF2-40B4-BE49-F238E27FC236}">
                    <a16:creationId xmlns:a16="http://schemas.microsoft.com/office/drawing/2014/main" id="{640C71EC-A7FC-744C-B547-09369D7DC65A}"/>
                  </a:ext>
                </a:extLst>
              </p:cNvPr>
              <p:cNvGrpSpPr/>
              <p:nvPr/>
            </p:nvGrpSpPr>
            <p:grpSpPr>
              <a:xfrm>
                <a:off x="5326300" y="8012110"/>
                <a:ext cx="7573171" cy="1564850"/>
                <a:chOff x="4370590" y="4600280"/>
                <a:chExt cx="7573171" cy="1564850"/>
              </a:xfrm>
            </p:grpSpPr>
            <p:grpSp>
              <p:nvGrpSpPr>
                <p:cNvPr id="1286" name="Group 1285">
                  <a:extLst>
                    <a:ext uri="{FF2B5EF4-FFF2-40B4-BE49-F238E27FC236}">
                      <a16:creationId xmlns:a16="http://schemas.microsoft.com/office/drawing/2014/main" id="{6C2829D0-C5E7-3D4D-AF0E-03E7233664B8}"/>
                    </a:ext>
                  </a:extLst>
                </p:cNvPr>
                <p:cNvGrpSpPr/>
                <p:nvPr/>
              </p:nvGrpSpPr>
              <p:grpSpPr>
                <a:xfrm>
                  <a:off x="4568718" y="4971722"/>
                  <a:ext cx="7176914" cy="995654"/>
                  <a:chOff x="4625842" y="3279070"/>
                  <a:chExt cx="7176914" cy="995654"/>
                </a:xfrm>
              </p:grpSpPr>
              <p:grpSp>
                <p:nvGrpSpPr>
                  <p:cNvPr id="1288" name="Group 1287">
                    <a:extLst>
                      <a:ext uri="{FF2B5EF4-FFF2-40B4-BE49-F238E27FC236}">
                        <a16:creationId xmlns:a16="http://schemas.microsoft.com/office/drawing/2014/main" id="{3E037F3E-133E-464F-817C-6010DD5B56A3}"/>
                      </a:ext>
                    </a:extLst>
                  </p:cNvPr>
                  <p:cNvGrpSpPr/>
                  <p:nvPr/>
                </p:nvGrpSpPr>
                <p:grpSpPr>
                  <a:xfrm>
                    <a:off x="4625842" y="3279070"/>
                    <a:ext cx="3241671" cy="995654"/>
                    <a:chOff x="6086997" y="3346515"/>
                    <a:chExt cx="3241671" cy="995654"/>
                  </a:xfrm>
                </p:grpSpPr>
                <p:grpSp>
                  <p:nvGrpSpPr>
                    <p:cNvPr id="1311" name="Group 1310">
                      <a:extLst>
                        <a:ext uri="{FF2B5EF4-FFF2-40B4-BE49-F238E27FC236}">
                          <a16:creationId xmlns:a16="http://schemas.microsoft.com/office/drawing/2014/main" id="{11498D95-745D-8F42-9ED1-55B75179912E}"/>
                        </a:ext>
                      </a:extLst>
                    </p:cNvPr>
                    <p:cNvGrpSpPr/>
                    <p:nvPr/>
                  </p:nvGrpSpPr>
                  <p:grpSpPr>
                    <a:xfrm>
                      <a:off x="6223709" y="3697789"/>
                      <a:ext cx="2968247" cy="454924"/>
                      <a:chOff x="5429737" y="3530909"/>
                      <a:chExt cx="2968247" cy="454924"/>
                    </a:xfrm>
                  </p:grpSpPr>
                  <p:grpSp>
                    <p:nvGrpSpPr>
                      <p:cNvPr id="1313" name="Group 1312">
                        <a:extLst>
                          <a:ext uri="{FF2B5EF4-FFF2-40B4-BE49-F238E27FC236}">
                            <a16:creationId xmlns:a16="http://schemas.microsoft.com/office/drawing/2014/main" id="{062B79D1-3929-E545-8675-66CCC425FF76}"/>
                          </a:ext>
                        </a:extLst>
                      </p:cNvPr>
                      <p:cNvGrpSpPr/>
                      <p:nvPr/>
                    </p:nvGrpSpPr>
                    <p:grpSpPr>
                      <a:xfrm>
                        <a:off x="5429737" y="3530909"/>
                        <a:ext cx="820133" cy="451290"/>
                        <a:chOff x="7767686" y="3460834"/>
                        <a:chExt cx="820133" cy="451290"/>
                      </a:xfrm>
                    </p:grpSpPr>
                    <p:grpSp>
                      <p:nvGrpSpPr>
                        <p:cNvPr id="1326" name="Group 1325">
                          <a:extLst>
                            <a:ext uri="{FF2B5EF4-FFF2-40B4-BE49-F238E27FC236}">
                              <a16:creationId xmlns:a16="http://schemas.microsoft.com/office/drawing/2014/main" id="{1637A061-F57B-8846-972E-72A768E04B2D}"/>
                            </a:ext>
                          </a:extLst>
                        </p:cNvPr>
                        <p:cNvGrpSpPr/>
                        <p:nvPr/>
                      </p:nvGrpSpPr>
                      <p:grpSpPr>
                        <a:xfrm>
                          <a:off x="7886224" y="3590352"/>
                          <a:ext cx="583055" cy="192253"/>
                          <a:chOff x="7473651" y="4851179"/>
                          <a:chExt cx="583055" cy="192253"/>
                        </a:xfrm>
                      </p:grpSpPr>
                      <p:sp>
                        <p:nvSpPr>
                          <p:cNvPr id="1328" name="Diamond 1327">
                            <a:extLst>
                              <a:ext uri="{FF2B5EF4-FFF2-40B4-BE49-F238E27FC236}">
                                <a16:creationId xmlns:a16="http://schemas.microsoft.com/office/drawing/2014/main" id="{1194E90F-6236-0141-8509-B5D30D280EA0}"/>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9" name="Oval 1328">
                            <a:extLst>
                              <a:ext uri="{FF2B5EF4-FFF2-40B4-BE49-F238E27FC236}">
                                <a16:creationId xmlns:a16="http://schemas.microsoft.com/office/drawing/2014/main" id="{FB42F2D1-4C15-7849-A416-DD8FA22A096E}"/>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0" name="Regular Pentagon 1329">
                            <a:extLst>
                              <a:ext uri="{FF2B5EF4-FFF2-40B4-BE49-F238E27FC236}">
                                <a16:creationId xmlns:a16="http://schemas.microsoft.com/office/drawing/2014/main" id="{56829864-8950-E948-9E50-3E38061DBAA3}"/>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27" name="Rectangle 1326">
                          <a:extLst>
                            <a:ext uri="{FF2B5EF4-FFF2-40B4-BE49-F238E27FC236}">
                              <a16:creationId xmlns:a16="http://schemas.microsoft.com/office/drawing/2014/main" id="{CA216CDF-D29E-DD46-AE57-325A119A13FC}"/>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4" name="Group 1313">
                        <a:extLst>
                          <a:ext uri="{FF2B5EF4-FFF2-40B4-BE49-F238E27FC236}">
                            <a16:creationId xmlns:a16="http://schemas.microsoft.com/office/drawing/2014/main" id="{DEF2E411-B0A7-7F49-B9F5-C82C2A9BD257}"/>
                          </a:ext>
                        </a:extLst>
                      </p:cNvPr>
                      <p:cNvGrpSpPr/>
                      <p:nvPr/>
                    </p:nvGrpSpPr>
                    <p:grpSpPr>
                      <a:xfrm>
                        <a:off x="6368408" y="3530909"/>
                        <a:ext cx="820133" cy="451290"/>
                        <a:chOff x="7767686" y="3460834"/>
                        <a:chExt cx="820133" cy="451290"/>
                      </a:xfrm>
                    </p:grpSpPr>
                    <p:grpSp>
                      <p:nvGrpSpPr>
                        <p:cNvPr id="1321" name="Group 1320">
                          <a:extLst>
                            <a:ext uri="{FF2B5EF4-FFF2-40B4-BE49-F238E27FC236}">
                              <a16:creationId xmlns:a16="http://schemas.microsoft.com/office/drawing/2014/main" id="{04E13ABA-93D2-2141-93D1-C08E2DBA9999}"/>
                            </a:ext>
                          </a:extLst>
                        </p:cNvPr>
                        <p:cNvGrpSpPr/>
                        <p:nvPr/>
                      </p:nvGrpSpPr>
                      <p:grpSpPr>
                        <a:xfrm>
                          <a:off x="7886224" y="3590352"/>
                          <a:ext cx="583055" cy="192253"/>
                          <a:chOff x="7473651" y="4851179"/>
                          <a:chExt cx="583055" cy="192253"/>
                        </a:xfrm>
                      </p:grpSpPr>
                      <p:sp>
                        <p:nvSpPr>
                          <p:cNvPr id="1323" name="Diamond 1322">
                            <a:extLst>
                              <a:ext uri="{FF2B5EF4-FFF2-40B4-BE49-F238E27FC236}">
                                <a16:creationId xmlns:a16="http://schemas.microsoft.com/office/drawing/2014/main" id="{8DFF1086-654B-CD4A-B40D-223AA261C5E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4" name="Oval 1323">
                            <a:extLst>
                              <a:ext uri="{FF2B5EF4-FFF2-40B4-BE49-F238E27FC236}">
                                <a16:creationId xmlns:a16="http://schemas.microsoft.com/office/drawing/2014/main" id="{A90F5712-72F1-704B-A724-5D9746230821}"/>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5" name="Regular Pentagon 1324">
                            <a:extLst>
                              <a:ext uri="{FF2B5EF4-FFF2-40B4-BE49-F238E27FC236}">
                                <a16:creationId xmlns:a16="http://schemas.microsoft.com/office/drawing/2014/main" id="{1960DD12-6D74-7D47-8C70-8FC00BF16F58}"/>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22" name="Rectangle 1321">
                          <a:extLst>
                            <a:ext uri="{FF2B5EF4-FFF2-40B4-BE49-F238E27FC236}">
                              <a16:creationId xmlns:a16="http://schemas.microsoft.com/office/drawing/2014/main" id="{5FCEF390-50E1-9944-AC05-B9F89D15CF8D}"/>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5" name="Group 1314">
                        <a:extLst>
                          <a:ext uri="{FF2B5EF4-FFF2-40B4-BE49-F238E27FC236}">
                            <a16:creationId xmlns:a16="http://schemas.microsoft.com/office/drawing/2014/main" id="{A753A78B-502D-D748-98BA-412BF2CA169F}"/>
                          </a:ext>
                        </a:extLst>
                      </p:cNvPr>
                      <p:cNvGrpSpPr/>
                      <p:nvPr/>
                    </p:nvGrpSpPr>
                    <p:grpSpPr>
                      <a:xfrm>
                        <a:off x="7577851" y="3534543"/>
                        <a:ext cx="820133" cy="451290"/>
                        <a:chOff x="7767686" y="3460834"/>
                        <a:chExt cx="820133" cy="451290"/>
                      </a:xfrm>
                    </p:grpSpPr>
                    <p:grpSp>
                      <p:nvGrpSpPr>
                        <p:cNvPr id="1316" name="Group 1315">
                          <a:extLst>
                            <a:ext uri="{FF2B5EF4-FFF2-40B4-BE49-F238E27FC236}">
                              <a16:creationId xmlns:a16="http://schemas.microsoft.com/office/drawing/2014/main" id="{204C7D52-189F-824D-BB3A-3271DA501BCB}"/>
                            </a:ext>
                          </a:extLst>
                        </p:cNvPr>
                        <p:cNvGrpSpPr/>
                        <p:nvPr/>
                      </p:nvGrpSpPr>
                      <p:grpSpPr>
                        <a:xfrm>
                          <a:off x="7886224" y="3590352"/>
                          <a:ext cx="583055" cy="192253"/>
                          <a:chOff x="7473651" y="4851179"/>
                          <a:chExt cx="583055" cy="192253"/>
                        </a:xfrm>
                      </p:grpSpPr>
                      <p:sp>
                        <p:nvSpPr>
                          <p:cNvPr id="1318" name="Diamond 1317">
                            <a:extLst>
                              <a:ext uri="{FF2B5EF4-FFF2-40B4-BE49-F238E27FC236}">
                                <a16:creationId xmlns:a16="http://schemas.microsoft.com/office/drawing/2014/main" id="{9D29E7FC-3FA9-9A4A-B121-72ED65664366}"/>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9" name="Oval 1318">
                            <a:extLst>
                              <a:ext uri="{FF2B5EF4-FFF2-40B4-BE49-F238E27FC236}">
                                <a16:creationId xmlns:a16="http://schemas.microsoft.com/office/drawing/2014/main" id="{7BC6F5DD-D901-C241-81F4-05B72F6D00E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0" name="Regular Pentagon 1319">
                            <a:extLst>
                              <a:ext uri="{FF2B5EF4-FFF2-40B4-BE49-F238E27FC236}">
                                <a16:creationId xmlns:a16="http://schemas.microsoft.com/office/drawing/2014/main" id="{71558067-AC5C-474C-86CE-23AE4A59993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17" name="Rectangle 1316">
                          <a:extLst>
                            <a:ext uri="{FF2B5EF4-FFF2-40B4-BE49-F238E27FC236}">
                              <a16:creationId xmlns:a16="http://schemas.microsoft.com/office/drawing/2014/main" id="{66EA79A4-7057-E240-A9B5-179E9B2A1414}"/>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12" name="Rectangle 1311">
                      <a:extLst>
                        <a:ext uri="{FF2B5EF4-FFF2-40B4-BE49-F238E27FC236}">
                          <a16:creationId xmlns:a16="http://schemas.microsoft.com/office/drawing/2014/main" id="{718F8EA5-D6C9-094B-924C-5B159F066028}"/>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9" name="Group 1288">
                    <a:extLst>
                      <a:ext uri="{FF2B5EF4-FFF2-40B4-BE49-F238E27FC236}">
                        <a16:creationId xmlns:a16="http://schemas.microsoft.com/office/drawing/2014/main" id="{0D45C2B3-F329-C047-8356-2C689194F861}"/>
                      </a:ext>
                    </a:extLst>
                  </p:cNvPr>
                  <p:cNvGrpSpPr/>
                  <p:nvPr/>
                </p:nvGrpSpPr>
                <p:grpSpPr>
                  <a:xfrm>
                    <a:off x="8561085" y="3279070"/>
                    <a:ext cx="3241671" cy="995654"/>
                    <a:chOff x="6086997" y="3346515"/>
                    <a:chExt cx="3241671" cy="995654"/>
                  </a:xfrm>
                </p:grpSpPr>
                <p:grpSp>
                  <p:nvGrpSpPr>
                    <p:cNvPr id="1291" name="Group 1290">
                      <a:extLst>
                        <a:ext uri="{FF2B5EF4-FFF2-40B4-BE49-F238E27FC236}">
                          <a16:creationId xmlns:a16="http://schemas.microsoft.com/office/drawing/2014/main" id="{631A9A4F-D69B-B646-8C91-F310FA07C5A7}"/>
                        </a:ext>
                      </a:extLst>
                    </p:cNvPr>
                    <p:cNvGrpSpPr/>
                    <p:nvPr/>
                  </p:nvGrpSpPr>
                  <p:grpSpPr>
                    <a:xfrm>
                      <a:off x="6223709" y="3697789"/>
                      <a:ext cx="2968247" cy="454924"/>
                      <a:chOff x="5429737" y="3530909"/>
                      <a:chExt cx="2968247" cy="454924"/>
                    </a:xfrm>
                  </p:grpSpPr>
                  <p:grpSp>
                    <p:nvGrpSpPr>
                      <p:cNvPr id="1293" name="Group 1292">
                        <a:extLst>
                          <a:ext uri="{FF2B5EF4-FFF2-40B4-BE49-F238E27FC236}">
                            <a16:creationId xmlns:a16="http://schemas.microsoft.com/office/drawing/2014/main" id="{CAC8A346-0A92-1341-8E3B-974EA81858BE}"/>
                          </a:ext>
                        </a:extLst>
                      </p:cNvPr>
                      <p:cNvGrpSpPr/>
                      <p:nvPr/>
                    </p:nvGrpSpPr>
                    <p:grpSpPr>
                      <a:xfrm>
                        <a:off x="5429737" y="3530909"/>
                        <a:ext cx="820133" cy="451290"/>
                        <a:chOff x="7767686" y="3460834"/>
                        <a:chExt cx="820133" cy="451290"/>
                      </a:xfrm>
                    </p:grpSpPr>
                    <p:grpSp>
                      <p:nvGrpSpPr>
                        <p:cNvPr id="1306" name="Group 1305">
                          <a:extLst>
                            <a:ext uri="{FF2B5EF4-FFF2-40B4-BE49-F238E27FC236}">
                              <a16:creationId xmlns:a16="http://schemas.microsoft.com/office/drawing/2014/main" id="{F78A9D51-C4CB-A645-A5DB-82E9587EF9C6}"/>
                            </a:ext>
                          </a:extLst>
                        </p:cNvPr>
                        <p:cNvGrpSpPr/>
                        <p:nvPr/>
                      </p:nvGrpSpPr>
                      <p:grpSpPr>
                        <a:xfrm>
                          <a:off x="7886224" y="3590352"/>
                          <a:ext cx="583055" cy="192253"/>
                          <a:chOff x="7473651" y="4851179"/>
                          <a:chExt cx="583055" cy="192253"/>
                        </a:xfrm>
                      </p:grpSpPr>
                      <p:sp>
                        <p:nvSpPr>
                          <p:cNvPr id="1308" name="Diamond 1307">
                            <a:extLst>
                              <a:ext uri="{FF2B5EF4-FFF2-40B4-BE49-F238E27FC236}">
                                <a16:creationId xmlns:a16="http://schemas.microsoft.com/office/drawing/2014/main" id="{2FE00B5D-73AD-314B-80B6-283B1E4BFE99}"/>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9" name="Oval 1308">
                            <a:extLst>
                              <a:ext uri="{FF2B5EF4-FFF2-40B4-BE49-F238E27FC236}">
                                <a16:creationId xmlns:a16="http://schemas.microsoft.com/office/drawing/2014/main" id="{0C46ED0A-7328-1144-B9A7-9D2300DE168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0" name="Regular Pentagon 1309">
                            <a:extLst>
                              <a:ext uri="{FF2B5EF4-FFF2-40B4-BE49-F238E27FC236}">
                                <a16:creationId xmlns:a16="http://schemas.microsoft.com/office/drawing/2014/main" id="{898D3EA8-2C42-694A-8702-E850DFCAEE4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07" name="Rectangle 1306">
                          <a:extLst>
                            <a:ext uri="{FF2B5EF4-FFF2-40B4-BE49-F238E27FC236}">
                              <a16:creationId xmlns:a16="http://schemas.microsoft.com/office/drawing/2014/main" id="{48AC71A0-F4A4-6642-A75A-144933E16B6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94" name="Group 1293">
                        <a:extLst>
                          <a:ext uri="{FF2B5EF4-FFF2-40B4-BE49-F238E27FC236}">
                            <a16:creationId xmlns:a16="http://schemas.microsoft.com/office/drawing/2014/main" id="{57587B78-7B45-B444-B469-FB2A6B14B28A}"/>
                          </a:ext>
                        </a:extLst>
                      </p:cNvPr>
                      <p:cNvGrpSpPr/>
                      <p:nvPr/>
                    </p:nvGrpSpPr>
                    <p:grpSpPr>
                      <a:xfrm>
                        <a:off x="6368408" y="3530909"/>
                        <a:ext cx="820133" cy="451290"/>
                        <a:chOff x="7767686" y="3460834"/>
                        <a:chExt cx="820133" cy="451290"/>
                      </a:xfrm>
                    </p:grpSpPr>
                    <p:grpSp>
                      <p:nvGrpSpPr>
                        <p:cNvPr id="1301" name="Group 1300">
                          <a:extLst>
                            <a:ext uri="{FF2B5EF4-FFF2-40B4-BE49-F238E27FC236}">
                              <a16:creationId xmlns:a16="http://schemas.microsoft.com/office/drawing/2014/main" id="{24440114-FFD2-C347-BBCB-8ACED9B18CE9}"/>
                            </a:ext>
                          </a:extLst>
                        </p:cNvPr>
                        <p:cNvGrpSpPr/>
                        <p:nvPr/>
                      </p:nvGrpSpPr>
                      <p:grpSpPr>
                        <a:xfrm>
                          <a:off x="7886224" y="3590352"/>
                          <a:ext cx="583055" cy="192253"/>
                          <a:chOff x="7473651" y="4851179"/>
                          <a:chExt cx="583055" cy="192253"/>
                        </a:xfrm>
                      </p:grpSpPr>
                      <p:sp>
                        <p:nvSpPr>
                          <p:cNvPr id="1303" name="Diamond 1302">
                            <a:extLst>
                              <a:ext uri="{FF2B5EF4-FFF2-40B4-BE49-F238E27FC236}">
                                <a16:creationId xmlns:a16="http://schemas.microsoft.com/office/drawing/2014/main" id="{80E30388-AE2B-0249-9F3D-E7A1F9A3BF8D}"/>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4" name="Oval 1303">
                            <a:extLst>
                              <a:ext uri="{FF2B5EF4-FFF2-40B4-BE49-F238E27FC236}">
                                <a16:creationId xmlns:a16="http://schemas.microsoft.com/office/drawing/2014/main" id="{54885623-6EA8-514F-A3AF-A3DEFAB6823C}"/>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5" name="Regular Pentagon 1304">
                            <a:extLst>
                              <a:ext uri="{FF2B5EF4-FFF2-40B4-BE49-F238E27FC236}">
                                <a16:creationId xmlns:a16="http://schemas.microsoft.com/office/drawing/2014/main" id="{22864996-5C2D-664B-BEBC-15209EBC0214}"/>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02" name="Rectangle 1301">
                          <a:extLst>
                            <a:ext uri="{FF2B5EF4-FFF2-40B4-BE49-F238E27FC236}">
                              <a16:creationId xmlns:a16="http://schemas.microsoft.com/office/drawing/2014/main" id="{004A49EB-A479-314B-B6E3-061B6D63036F}"/>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95" name="Group 1294">
                        <a:extLst>
                          <a:ext uri="{FF2B5EF4-FFF2-40B4-BE49-F238E27FC236}">
                            <a16:creationId xmlns:a16="http://schemas.microsoft.com/office/drawing/2014/main" id="{49E3FFF7-A1DE-BE40-AD8B-68E1535B584A}"/>
                          </a:ext>
                        </a:extLst>
                      </p:cNvPr>
                      <p:cNvGrpSpPr/>
                      <p:nvPr/>
                    </p:nvGrpSpPr>
                    <p:grpSpPr>
                      <a:xfrm>
                        <a:off x="7577851" y="3534543"/>
                        <a:ext cx="820133" cy="451290"/>
                        <a:chOff x="7767686" y="3460834"/>
                        <a:chExt cx="820133" cy="451290"/>
                      </a:xfrm>
                    </p:grpSpPr>
                    <p:grpSp>
                      <p:nvGrpSpPr>
                        <p:cNvPr id="1296" name="Group 1295">
                          <a:extLst>
                            <a:ext uri="{FF2B5EF4-FFF2-40B4-BE49-F238E27FC236}">
                              <a16:creationId xmlns:a16="http://schemas.microsoft.com/office/drawing/2014/main" id="{BCC8A148-1D21-CD49-8644-4DFAEE8AE418}"/>
                            </a:ext>
                          </a:extLst>
                        </p:cNvPr>
                        <p:cNvGrpSpPr/>
                        <p:nvPr/>
                      </p:nvGrpSpPr>
                      <p:grpSpPr>
                        <a:xfrm>
                          <a:off x="7886224" y="3590352"/>
                          <a:ext cx="583055" cy="192253"/>
                          <a:chOff x="7473651" y="4851179"/>
                          <a:chExt cx="583055" cy="192253"/>
                        </a:xfrm>
                      </p:grpSpPr>
                      <p:sp>
                        <p:nvSpPr>
                          <p:cNvPr id="1298" name="Diamond 1297">
                            <a:extLst>
                              <a:ext uri="{FF2B5EF4-FFF2-40B4-BE49-F238E27FC236}">
                                <a16:creationId xmlns:a16="http://schemas.microsoft.com/office/drawing/2014/main" id="{C05D6EDB-0A3D-7146-90B3-E14D144D57A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9" name="Oval 1298">
                            <a:extLst>
                              <a:ext uri="{FF2B5EF4-FFF2-40B4-BE49-F238E27FC236}">
                                <a16:creationId xmlns:a16="http://schemas.microsoft.com/office/drawing/2014/main" id="{A0DB1706-3549-5647-A10E-979D2F943BD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0" name="Regular Pentagon 1299">
                            <a:extLst>
                              <a:ext uri="{FF2B5EF4-FFF2-40B4-BE49-F238E27FC236}">
                                <a16:creationId xmlns:a16="http://schemas.microsoft.com/office/drawing/2014/main" id="{4DA409D7-2FE8-9442-8994-10559A8287C9}"/>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97" name="Rectangle 1296">
                          <a:extLst>
                            <a:ext uri="{FF2B5EF4-FFF2-40B4-BE49-F238E27FC236}">
                              <a16:creationId xmlns:a16="http://schemas.microsoft.com/office/drawing/2014/main" id="{F0BCC369-B6C3-3345-B87A-AC529CF3FCDB}"/>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92" name="Rectangle 1291">
                      <a:extLst>
                        <a:ext uri="{FF2B5EF4-FFF2-40B4-BE49-F238E27FC236}">
                          <a16:creationId xmlns:a16="http://schemas.microsoft.com/office/drawing/2014/main" id="{DB34F8D5-FD8E-7245-BB37-3A714C7B93D4}"/>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90" name="Straight Arrow Connector 1289">
                    <a:extLst>
                      <a:ext uri="{FF2B5EF4-FFF2-40B4-BE49-F238E27FC236}">
                        <a16:creationId xmlns:a16="http://schemas.microsoft.com/office/drawing/2014/main" id="{B05CC377-7D34-0442-B2FA-1F84B7B8A41A}"/>
                      </a:ext>
                    </a:extLst>
                  </p:cNvPr>
                  <p:cNvCxnSpPr>
                    <a:cxnSpLocks/>
                  </p:cNvCxnSpPr>
                  <p:nvPr/>
                </p:nvCxnSpPr>
                <p:spPr>
                  <a:xfrm>
                    <a:off x="7949575" y="3776897"/>
                    <a:ext cx="529448" cy="0"/>
                  </a:xfrm>
                  <a:prstGeom prst="straightConnector1">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287" name="Rectangle 1286">
                  <a:extLst>
                    <a:ext uri="{FF2B5EF4-FFF2-40B4-BE49-F238E27FC236}">
                      <a16:creationId xmlns:a16="http://schemas.microsoft.com/office/drawing/2014/main" id="{F526485A-40BA-DD48-83D5-053C178CB9BF}"/>
                    </a:ext>
                  </a:extLst>
                </p:cNvPr>
                <p:cNvSpPr/>
                <p:nvPr/>
              </p:nvSpPr>
              <p:spPr>
                <a:xfrm>
                  <a:off x="4370590" y="4600280"/>
                  <a:ext cx="7573171"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236" name="Group 1235">
                <a:extLst>
                  <a:ext uri="{FF2B5EF4-FFF2-40B4-BE49-F238E27FC236}">
                    <a16:creationId xmlns:a16="http://schemas.microsoft.com/office/drawing/2014/main" id="{FC08BE9E-845D-8E40-B41B-9793FE9CA8F4}"/>
                  </a:ext>
                </a:extLst>
              </p:cNvPr>
              <p:cNvGrpSpPr/>
              <p:nvPr/>
            </p:nvGrpSpPr>
            <p:grpSpPr>
              <a:xfrm>
                <a:off x="13870529" y="5689202"/>
                <a:ext cx="3616382" cy="1564850"/>
                <a:chOff x="7860562" y="8089538"/>
                <a:chExt cx="3616382" cy="1564850"/>
              </a:xfrm>
            </p:grpSpPr>
            <p:grpSp>
              <p:nvGrpSpPr>
                <p:cNvPr id="1264" name="Group 1263">
                  <a:extLst>
                    <a:ext uri="{FF2B5EF4-FFF2-40B4-BE49-F238E27FC236}">
                      <a16:creationId xmlns:a16="http://schemas.microsoft.com/office/drawing/2014/main" id="{76E1399F-6347-9F4F-A36F-F3E868A0D2C6}"/>
                    </a:ext>
                  </a:extLst>
                </p:cNvPr>
                <p:cNvGrpSpPr/>
                <p:nvPr/>
              </p:nvGrpSpPr>
              <p:grpSpPr>
                <a:xfrm>
                  <a:off x="8047918" y="8460980"/>
                  <a:ext cx="3241671" cy="995654"/>
                  <a:chOff x="6086997" y="3346515"/>
                  <a:chExt cx="3241671" cy="995654"/>
                </a:xfrm>
              </p:grpSpPr>
              <p:grpSp>
                <p:nvGrpSpPr>
                  <p:cNvPr id="1266" name="Group 1265">
                    <a:extLst>
                      <a:ext uri="{FF2B5EF4-FFF2-40B4-BE49-F238E27FC236}">
                        <a16:creationId xmlns:a16="http://schemas.microsoft.com/office/drawing/2014/main" id="{4DF69BAE-9BAC-2849-85A1-761188551B4F}"/>
                      </a:ext>
                    </a:extLst>
                  </p:cNvPr>
                  <p:cNvGrpSpPr/>
                  <p:nvPr/>
                </p:nvGrpSpPr>
                <p:grpSpPr>
                  <a:xfrm>
                    <a:off x="6223709" y="3697789"/>
                    <a:ext cx="2968247" cy="454924"/>
                    <a:chOff x="5429737" y="3530909"/>
                    <a:chExt cx="2968247" cy="454924"/>
                  </a:xfrm>
                </p:grpSpPr>
                <p:grpSp>
                  <p:nvGrpSpPr>
                    <p:cNvPr id="1268" name="Group 1267">
                      <a:extLst>
                        <a:ext uri="{FF2B5EF4-FFF2-40B4-BE49-F238E27FC236}">
                          <a16:creationId xmlns:a16="http://schemas.microsoft.com/office/drawing/2014/main" id="{A1E61972-18F0-1947-841D-949231E07F9A}"/>
                        </a:ext>
                      </a:extLst>
                    </p:cNvPr>
                    <p:cNvGrpSpPr/>
                    <p:nvPr/>
                  </p:nvGrpSpPr>
                  <p:grpSpPr>
                    <a:xfrm>
                      <a:off x="5429737" y="3530909"/>
                      <a:ext cx="820133" cy="451290"/>
                      <a:chOff x="7767686" y="3460834"/>
                      <a:chExt cx="820133" cy="451290"/>
                    </a:xfrm>
                  </p:grpSpPr>
                  <p:grpSp>
                    <p:nvGrpSpPr>
                      <p:cNvPr id="1281" name="Group 1280">
                        <a:extLst>
                          <a:ext uri="{FF2B5EF4-FFF2-40B4-BE49-F238E27FC236}">
                            <a16:creationId xmlns:a16="http://schemas.microsoft.com/office/drawing/2014/main" id="{BF3C7260-5EFB-7049-ACC4-B2015B4CB0A4}"/>
                          </a:ext>
                        </a:extLst>
                      </p:cNvPr>
                      <p:cNvGrpSpPr/>
                      <p:nvPr/>
                    </p:nvGrpSpPr>
                    <p:grpSpPr>
                      <a:xfrm>
                        <a:off x="7886224" y="3590352"/>
                        <a:ext cx="583055" cy="192253"/>
                        <a:chOff x="7473651" y="4851179"/>
                        <a:chExt cx="583055" cy="192253"/>
                      </a:xfrm>
                    </p:grpSpPr>
                    <p:sp>
                      <p:nvSpPr>
                        <p:cNvPr id="1283" name="Diamond 1282">
                          <a:extLst>
                            <a:ext uri="{FF2B5EF4-FFF2-40B4-BE49-F238E27FC236}">
                              <a16:creationId xmlns:a16="http://schemas.microsoft.com/office/drawing/2014/main" id="{6AF95517-692B-F842-AD32-A2EBA512F46A}"/>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4" name="Oval 1283">
                          <a:extLst>
                            <a:ext uri="{FF2B5EF4-FFF2-40B4-BE49-F238E27FC236}">
                              <a16:creationId xmlns:a16="http://schemas.microsoft.com/office/drawing/2014/main" id="{A912E9AC-6ABF-154F-B4C9-24CDFBFE990D}"/>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5" name="Regular Pentagon 1284">
                          <a:extLst>
                            <a:ext uri="{FF2B5EF4-FFF2-40B4-BE49-F238E27FC236}">
                              <a16:creationId xmlns:a16="http://schemas.microsoft.com/office/drawing/2014/main" id="{4D5BC690-9CDF-3441-A483-C60FE95F88B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2" name="Rectangle 1281">
                        <a:extLst>
                          <a:ext uri="{FF2B5EF4-FFF2-40B4-BE49-F238E27FC236}">
                            <a16:creationId xmlns:a16="http://schemas.microsoft.com/office/drawing/2014/main" id="{60650C80-48A9-8F45-8AAF-7ED35F58954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69" name="Group 1268">
                      <a:extLst>
                        <a:ext uri="{FF2B5EF4-FFF2-40B4-BE49-F238E27FC236}">
                          <a16:creationId xmlns:a16="http://schemas.microsoft.com/office/drawing/2014/main" id="{616BB7A4-50C4-514A-874E-27E97673D265}"/>
                        </a:ext>
                      </a:extLst>
                    </p:cNvPr>
                    <p:cNvGrpSpPr/>
                    <p:nvPr/>
                  </p:nvGrpSpPr>
                  <p:grpSpPr>
                    <a:xfrm>
                      <a:off x="6368408" y="3530909"/>
                      <a:ext cx="820133" cy="451290"/>
                      <a:chOff x="7767686" y="3460834"/>
                      <a:chExt cx="820133" cy="451290"/>
                    </a:xfrm>
                  </p:grpSpPr>
                  <p:grpSp>
                    <p:nvGrpSpPr>
                      <p:cNvPr id="1276" name="Group 1275">
                        <a:extLst>
                          <a:ext uri="{FF2B5EF4-FFF2-40B4-BE49-F238E27FC236}">
                            <a16:creationId xmlns:a16="http://schemas.microsoft.com/office/drawing/2014/main" id="{A17B281B-A5FF-3A48-8733-D8CEFEDB4955}"/>
                          </a:ext>
                        </a:extLst>
                      </p:cNvPr>
                      <p:cNvGrpSpPr/>
                      <p:nvPr/>
                    </p:nvGrpSpPr>
                    <p:grpSpPr>
                      <a:xfrm>
                        <a:off x="7886224" y="3590352"/>
                        <a:ext cx="583055" cy="192253"/>
                        <a:chOff x="7473651" y="4851179"/>
                        <a:chExt cx="583055" cy="192253"/>
                      </a:xfrm>
                    </p:grpSpPr>
                    <p:sp>
                      <p:nvSpPr>
                        <p:cNvPr id="1278" name="Diamond 1277">
                          <a:extLst>
                            <a:ext uri="{FF2B5EF4-FFF2-40B4-BE49-F238E27FC236}">
                              <a16:creationId xmlns:a16="http://schemas.microsoft.com/office/drawing/2014/main" id="{A0C73C5E-966E-F044-8F8C-E4C0C84AFB5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9" name="Oval 1278">
                          <a:extLst>
                            <a:ext uri="{FF2B5EF4-FFF2-40B4-BE49-F238E27FC236}">
                              <a16:creationId xmlns:a16="http://schemas.microsoft.com/office/drawing/2014/main" id="{FAB7FE79-DB85-C749-92D5-E09AC4EC0A5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0" name="Regular Pentagon 1279">
                          <a:extLst>
                            <a:ext uri="{FF2B5EF4-FFF2-40B4-BE49-F238E27FC236}">
                              <a16:creationId xmlns:a16="http://schemas.microsoft.com/office/drawing/2014/main" id="{273D833B-E178-924A-9134-F2178F3B9D0B}"/>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7" name="Rectangle 1276">
                        <a:extLst>
                          <a:ext uri="{FF2B5EF4-FFF2-40B4-BE49-F238E27FC236}">
                            <a16:creationId xmlns:a16="http://schemas.microsoft.com/office/drawing/2014/main" id="{04C64790-E31F-D049-A744-94DD6691A7B2}"/>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70" name="Group 1269">
                      <a:extLst>
                        <a:ext uri="{FF2B5EF4-FFF2-40B4-BE49-F238E27FC236}">
                          <a16:creationId xmlns:a16="http://schemas.microsoft.com/office/drawing/2014/main" id="{B97BAF65-F04E-4C44-901C-C83B526C2D1F}"/>
                        </a:ext>
                      </a:extLst>
                    </p:cNvPr>
                    <p:cNvGrpSpPr/>
                    <p:nvPr/>
                  </p:nvGrpSpPr>
                  <p:grpSpPr>
                    <a:xfrm>
                      <a:off x="7577851" y="3534543"/>
                      <a:ext cx="820133" cy="451290"/>
                      <a:chOff x="7767686" y="3460834"/>
                      <a:chExt cx="820133" cy="451290"/>
                    </a:xfrm>
                  </p:grpSpPr>
                  <p:grpSp>
                    <p:nvGrpSpPr>
                      <p:cNvPr id="1271" name="Group 1270">
                        <a:extLst>
                          <a:ext uri="{FF2B5EF4-FFF2-40B4-BE49-F238E27FC236}">
                            <a16:creationId xmlns:a16="http://schemas.microsoft.com/office/drawing/2014/main" id="{260B6B9A-00A7-0246-B588-919888FB7C10}"/>
                          </a:ext>
                        </a:extLst>
                      </p:cNvPr>
                      <p:cNvGrpSpPr/>
                      <p:nvPr/>
                    </p:nvGrpSpPr>
                    <p:grpSpPr>
                      <a:xfrm>
                        <a:off x="7886224" y="3590352"/>
                        <a:ext cx="583055" cy="192253"/>
                        <a:chOff x="7473651" y="4851179"/>
                        <a:chExt cx="583055" cy="192253"/>
                      </a:xfrm>
                    </p:grpSpPr>
                    <p:sp>
                      <p:nvSpPr>
                        <p:cNvPr id="1273" name="Diamond 1272">
                          <a:extLst>
                            <a:ext uri="{FF2B5EF4-FFF2-40B4-BE49-F238E27FC236}">
                              <a16:creationId xmlns:a16="http://schemas.microsoft.com/office/drawing/2014/main" id="{178AD6EC-656D-1F45-A862-025AFF9C08A3}"/>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4" name="Oval 1273">
                          <a:extLst>
                            <a:ext uri="{FF2B5EF4-FFF2-40B4-BE49-F238E27FC236}">
                              <a16:creationId xmlns:a16="http://schemas.microsoft.com/office/drawing/2014/main" id="{DE17898D-9CFF-5347-A524-453A519232CF}"/>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5" name="Regular Pentagon 1274">
                          <a:extLst>
                            <a:ext uri="{FF2B5EF4-FFF2-40B4-BE49-F238E27FC236}">
                              <a16:creationId xmlns:a16="http://schemas.microsoft.com/office/drawing/2014/main" id="{830BC4A8-3B5F-6C4A-B926-FE5D8B5BA486}"/>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2" name="Rectangle 1271">
                        <a:extLst>
                          <a:ext uri="{FF2B5EF4-FFF2-40B4-BE49-F238E27FC236}">
                            <a16:creationId xmlns:a16="http://schemas.microsoft.com/office/drawing/2014/main" id="{0DE1282F-D20E-FD41-B775-0A8D31B3F9F5}"/>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67" name="Rectangle 1266">
                    <a:extLst>
                      <a:ext uri="{FF2B5EF4-FFF2-40B4-BE49-F238E27FC236}">
                        <a16:creationId xmlns:a16="http://schemas.microsoft.com/office/drawing/2014/main" id="{20D93775-0B65-9340-BCB4-784B17DE05A1}"/>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65" name="Rectangle 1264">
                  <a:extLst>
                    <a:ext uri="{FF2B5EF4-FFF2-40B4-BE49-F238E27FC236}">
                      <a16:creationId xmlns:a16="http://schemas.microsoft.com/office/drawing/2014/main" id="{55B756A2-E896-3C43-8849-EEF3EB624B44}"/>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237" name="Group 1236">
                <a:extLst>
                  <a:ext uri="{FF2B5EF4-FFF2-40B4-BE49-F238E27FC236}">
                    <a16:creationId xmlns:a16="http://schemas.microsoft.com/office/drawing/2014/main" id="{5993D8AC-E5AC-1142-9E03-77B61A52D335}"/>
                  </a:ext>
                </a:extLst>
              </p:cNvPr>
              <p:cNvGrpSpPr/>
              <p:nvPr/>
            </p:nvGrpSpPr>
            <p:grpSpPr>
              <a:xfrm>
                <a:off x="842831" y="5687555"/>
                <a:ext cx="3616382" cy="1564850"/>
                <a:chOff x="7860562" y="8089538"/>
                <a:chExt cx="3616382" cy="1564850"/>
              </a:xfrm>
            </p:grpSpPr>
            <p:grpSp>
              <p:nvGrpSpPr>
                <p:cNvPr id="1242" name="Group 1241">
                  <a:extLst>
                    <a:ext uri="{FF2B5EF4-FFF2-40B4-BE49-F238E27FC236}">
                      <a16:creationId xmlns:a16="http://schemas.microsoft.com/office/drawing/2014/main" id="{2543BC03-0181-A34E-A86F-E04BE03136CA}"/>
                    </a:ext>
                  </a:extLst>
                </p:cNvPr>
                <p:cNvGrpSpPr/>
                <p:nvPr/>
              </p:nvGrpSpPr>
              <p:grpSpPr>
                <a:xfrm>
                  <a:off x="8047918" y="8460980"/>
                  <a:ext cx="3241671" cy="995654"/>
                  <a:chOff x="6086997" y="3346515"/>
                  <a:chExt cx="3241671" cy="995654"/>
                </a:xfrm>
              </p:grpSpPr>
              <p:grpSp>
                <p:nvGrpSpPr>
                  <p:cNvPr id="1244" name="Group 1243">
                    <a:extLst>
                      <a:ext uri="{FF2B5EF4-FFF2-40B4-BE49-F238E27FC236}">
                        <a16:creationId xmlns:a16="http://schemas.microsoft.com/office/drawing/2014/main" id="{32066FC7-7838-E94B-ABBC-2EB5A1C5364A}"/>
                      </a:ext>
                    </a:extLst>
                  </p:cNvPr>
                  <p:cNvGrpSpPr/>
                  <p:nvPr/>
                </p:nvGrpSpPr>
                <p:grpSpPr>
                  <a:xfrm>
                    <a:off x="6223709" y="3697789"/>
                    <a:ext cx="2968247" cy="454924"/>
                    <a:chOff x="5429737" y="3530909"/>
                    <a:chExt cx="2968247" cy="454924"/>
                  </a:xfrm>
                </p:grpSpPr>
                <p:grpSp>
                  <p:nvGrpSpPr>
                    <p:cNvPr id="1246" name="Group 1245">
                      <a:extLst>
                        <a:ext uri="{FF2B5EF4-FFF2-40B4-BE49-F238E27FC236}">
                          <a16:creationId xmlns:a16="http://schemas.microsoft.com/office/drawing/2014/main" id="{DF8D1BE3-C265-4941-BAFB-B04293346B5C}"/>
                        </a:ext>
                      </a:extLst>
                    </p:cNvPr>
                    <p:cNvGrpSpPr/>
                    <p:nvPr/>
                  </p:nvGrpSpPr>
                  <p:grpSpPr>
                    <a:xfrm>
                      <a:off x="5429737" y="3530909"/>
                      <a:ext cx="820133" cy="451290"/>
                      <a:chOff x="7767686" y="3460834"/>
                      <a:chExt cx="820133" cy="451290"/>
                    </a:xfrm>
                  </p:grpSpPr>
                  <p:grpSp>
                    <p:nvGrpSpPr>
                      <p:cNvPr id="1259" name="Group 1258">
                        <a:extLst>
                          <a:ext uri="{FF2B5EF4-FFF2-40B4-BE49-F238E27FC236}">
                            <a16:creationId xmlns:a16="http://schemas.microsoft.com/office/drawing/2014/main" id="{91231C01-6B36-5447-B299-FB7FC7D88234}"/>
                          </a:ext>
                        </a:extLst>
                      </p:cNvPr>
                      <p:cNvGrpSpPr/>
                      <p:nvPr/>
                    </p:nvGrpSpPr>
                    <p:grpSpPr>
                      <a:xfrm>
                        <a:off x="7886224" y="3590352"/>
                        <a:ext cx="583055" cy="192253"/>
                        <a:chOff x="7473651" y="4851179"/>
                        <a:chExt cx="583055" cy="192253"/>
                      </a:xfrm>
                    </p:grpSpPr>
                    <p:sp>
                      <p:nvSpPr>
                        <p:cNvPr id="1261" name="Diamond 1260">
                          <a:extLst>
                            <a:ext uri="{FF2B5EF4-FFF2-40B4-BE49-F238E27FC236}">
                              <a16:creationId xmlns:a16="http://schemas.microsoft.com/office/drawing/2014/main" id="{87C7B064-3ACF-4847-A6A7-2E755EC6294F}"/>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2" name="Oval 1261">
                          <a:extLst>
                            <a:ext uri="{FF2B5EF4-FFF2-40B4-BE49-F238E27FC236}">
                              <a16:creationId xmlns:a16="http://schemas.microsoft.com/office/drawing/2014/main" id="{4D904F12-A985-F540-8FC6-44BEA5E17AD1}"/>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3" name="Regular Pentagon 1262">
                          <a:extLst>
                            <a:ext uri="{FF2B5EF4-FFF2-40B4-BE49-F238E27FC236}">
                              <a16:creationId xmlns:a16="http://schemas.microsoft.com/office/drawing/2014/main" id="{D1EA2B8F-E206-034B-9468-1A6C0D1BC43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60" name="Rectangle 1259">
                        <a:extLst>
                          <a:ext uri="{FF2B5EF4-FFF2-40B4-BE49-F238E27FC236}">
                            <a16:creationId xmlns:a16="http://schemas.microsoft.com/office/drawing/2014/main" id="{D642CC2D-F2C5-0846-BDB1-0C5A56632779}"/>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7" name="Group 1246">
                      <a:extLst>
                        <a:ext uri="{FF2B5EF4-FFF2-40B4-BE49-F238E27FC236}">
                          <a16:creationId xmlns:a16="http://schemas.microsoft.com/office/drawing/2014/main" id="{A1E7D318-588F-694B-B44D-309D069E6AB0}"/>
                        </a:ext>
                      </a:extLst>
                    </p:cNvPr>
                    <p:cNvGrpSpPr/>
                    <p:nvPr/>
                  </p:nvGrpSpPr>
                  <p:grpSpPr>
                    <a:xfrm>
                      <a:off x="6368408" y="3530909"/>
                      <a:ext cx="820133" cy="451290"/>
                      <a:chOff x="7767686" y="3460834"/>
                      <a:chExt cx="820133" cy="451290"/>
                    </a:xfrm>
                  </p:grpSpPr>
                  <p:grpSp>
                    <p:nvGrpSpPr>
                      <p:cNvPr id="1254" name="Group 1253">
                        <a:extLst>
                          <a:ext uri="{FF2B5EF4-FFF2-40B4-BE49-F238E27FC236}">
                            <a16:creationId xmlns:a16="http://schemas.microsoft.com/office/drawing/2014/main" id="{86E46DAD-273F-974F-964A-3F21B256DFF7}"/>
                          </a:ext>
                        </a:extLst>
                      </p:cNvPr>
                      <p:cNvGrpSpPr/>
                      <p:nvPr/>
                    </p:nvGrpSpPr>
                    <p:grpSpPr>
                      <a:xfrm>
                        <a:off x="7886224" y="3590352"/>
                        <a:ext cx="583055" cy="192253"/>
                        <a:chOff x="7473651" y="4851179"/>
                        <a:chExt cx="583055" cy="192253"/>
                      </a:xfrm>
                    </p:grpSpPr>
                    <p:sp>
                      <p:nvSpPr>
                        <p:cNvPr id="1256" name="Diamond 1255">
                          <a:extLst>
                            <a:ext uri="{FF2B5EF4-FFF2-40B4-BE49-F238E27FC236}">
                              <a16:creationId xmlns:a16="http://schemas.microsoft.com/office/drawing/2014/main" id="{6014D320-3C3B-B846-9A99-9CA8B2567D1A}"/>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7" name="Oval 1256">
                          <a:extLst>
                            <a:ext uri="{FF2B5EF4-FFF2-40B4-BE49-F238E27FC236}">
                              <a16:creationId xmlns:a16="http://schemas.microsoft.com/office/drawing/2014/main" id="{F008B7F0-EAFA-EE45-BA0A-F2B4580882D0}"/>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8" name="Regular Pentagon 1257">
                          <a:extLst>
                            <a:ext uri="{FF2B5EF4-FFF2-40B4-BE49-F238E27FC236}">
                              <a16:creationId xmlns:a16="http://schemas.microsoft.com/office/drawing/2014/main" id="{64EEF9B0-F427-DA42-A5D0-11FC268528A2}"/>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5" name="Rectangle 1254">
                        <a:extLst>
                          <a:ext uri="{FF2B5EF4-FFF2-40B4-BE49-F238E27FC236}">
                            <a16:creationId xmlns:a16="http://schemas.microsoft.com/office/drawing/2014/main" id="{DAA7E29A-0934-1D4B-A42C-62A16988683A}"/>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8" name="Group 1247">
                      <a:extLst>
                        <a:ext uri="{FF2B5EF4-FFF2-40B4-BE49-F238E27FC236}">
                          <a16:creationId xmlns:a16="http://schemas.microsoft.com/office/drawing/2014/main" id="{9E6F8731-D84A-E946-BD37-7D87AC9DBB24}"/>
                        </a:ext>
                      </a:extLst>
                    </p:cNvPr>
                    <p:cNvGrpSpPr/>
                    <p:nvPr/>
                  </p:nvGrpSpPr>
                  <p:grpSpPr>
                    <a:xfrm>
                      <a:off x="7577851" y="3534543"/>
                      <a:ext cx="820133" cy="451290"/>
                      <a:chOff x="7767686" y="3460834"/>
                      <a:chExt cx="820133" cy="451290"/>
                    </a:xfrm>
                  </p:grpSpPr>
                  <p:grpSp>
                    <p:nvGrpSpPr>
                      <p:cNvPr id="1249" name="Group 1248">
                        <a:extLst>
                          <a:ext uri="{FF2B5EF4-FFF2-40B4-BE49-F238E27FC236}">
                            <a16:creationId xmlns:a16="http://schemas.microsoft.com/office/drawing/2014/main" id="{80679665-765D-7044-A728-FB035B68A52A}"/>
                          </a:ext>
                        </a:extLst>
                      </p:cNvPr>
                      <p:cNvGrpSpPr/>
                      <p:nvPr/>
                    </p:nvGrpSpPr>
                    <p:grpSpPr>
                      <a:xfrm>
                        <a:off x="7886224" y="3590352"/>
                        <a:ext cx="583055" cy="192253"/>
                        <a:chOff x="7473651" y="4851179"/>
                        <a:chExt cx="583055" cy="192253"/>
                      </a:xfrm>
                    </p:grpSpPr>
                    <p:sp>
                      <p:nvSpPr>
                        <p:cNvPr id="1251" name="Diamond 1250">
                          <a:extLst>
                            <a:ext uri="{FF2B5EF4-FFF2-40B4-BE49-F238E27FC236}">
                              <a16:creationId xmlns:a16="http://schemas.microsoft.com/office/drawing/2014/main" id="{9E351321-145C-E54A-821E-AE1D17936505}"/>
                            </a:ext>
                          </a:extLst>
                        </p:cNvPr>
                        <p:cNvSpPr/>
                        <p:nvPr/>
                      </p:nvSpPr>
                      <p:spPr>
                        <a:xfrm>
                          <a:off x="7473651" y="4851270"/>
                          <a:ext cx="188073" cy="192162"/>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2" name="Oval 1251">
                          <a:extLst>
                            <a:ext uri="{FF2B5EF4-FFF2-40B4-BE49-F238E27FC236}">
                              <a16:creationId xmlns:a16="http://schemas.microsoft.com/office/drawing/2014/main" id="{358DDD2C-43AE-084B-A2CC-F712FC9A6BE4}"/>
                            </a:ext>
                          </a:extLst>
                        </p:cNvPr>
                        <p:cNvSpPr/>
                        <p:nvPr/>
                      </p:nvSpPr>
                      <p:spPr>
                        <a:xfrm>
                          <a:off x="7671142" y="4851179"/>
                          <a:ext cx="188073" cy="1921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3" name="Regular Pentagon 1252">
                          <a:extLst>
                            <a:ext uri="{FF2B5EF4-FFF2-40B4-BE49-F238E27FC236}">
                              <a16:creationId xmlns:a16="http://schemas.microsoft.com/office/drawing/2014/main" id="{A34F4471-B5BF-894A-9D47-DDC2F124A36A}"/>
                            </a:ext>
                          </a:extLst>
                        </p:cNvPr>
                        <p:cNvSpPr/>
                        <p:nvPr/>
                      </p:nvSpPr>
                      <p:spPr>
                        <a:xfrm>
                          <a:off x="7868633" y="4851179"/>
                          <a:ext cx="188073" cy="192162"/>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0" name="Rectangle 1249">
                        <a:extLst>
                          <a:ext uri="{FF2B5EF4-FFF2-40B4-BE49-F238E27FC236}">
                            <a16:creationId xmlns:a16="http://schemas.microsoft.com/office/drawing/2014/main" id="{F2B55B17-6EF3-104F-B3D4-E759011464EE}"/>
                          </a:ext>
                        </a:extLst>
                      </p:cNvPr>
                      <p:cNvSpPr/>
                      <p:nvPr/>
                    </p:nvSpPr>
                    <p:spPr>
                      <a:xfrm>
                        <a:off x="7767686" y="3460834"/>
                        <a:ext cx="820133" cy="451290"/>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45" name="Rectangle 1244">
                    <a:extLst>
                      <a:ext uri="{FF2B5EF4-FFF2-40B4-BE49-F238E27FC236}">
                        <a16:creationId xmlns:a16="http://schemas.microsoft.com/office/drawing/2014/main" id="{7515BB9A-48EB-A149-9452-620AEBFEFA16}"/>
                      </a:ext>
                    </a:extLst>
                  </p:cNvPr>
                  <p:cNvSpPr/>
                  <p:nvPr/>
                </p:nvSpPr>
                <p:spPr>
                  <a:xfrm>
                    <a:off x="6086997" y="3346515"/>
                    <a:ext cx="3241671" cy="995654"/>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3" name="Rectangle 1242">
                  <a:extLst>
                    <a:ext uri="{FF2B5EF4-FFF2-40B4-BE49-F238E27FC236}">
                      <a16:creationId xmlns:a16="http://schemas.microsoft.com/office/drawing/2014/main" id="{311B0683-9D94-874C-A234-3E7F7EF57190}"/>
                    </a:ext>
                  </a:extLst>
                </p:cNvPr>
                <p:cNvSpPr/>
                <p:nvPr/>
              </p:nvSpPr>
              <p:spPr>
                <a:xfrm>
                  <a:off x="7860562" y="8089538"/>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cxnSp>
            <p:nvCxnSpPr>
              <p:cNvPr id="1238" name="Curved Connector 1237">
                <a:extLst>
                  <a:ext uri="{FF2B5EF4-FFF2-40B4-BE49-F238E27FC236}">
                    <a16:creationId xmlns:a16="http://schemas.microsoft.com/office/drawing/2014/main" id="{541DFD8B-B89C-F04D-BBE6-E12883846A8F}"/>
                  </a:ext>
                </a:extLst>
              </p:cNvPr>
              <p:cNvCxnSpPr>
                <a:stCxn id="1243" idx="3"/>
                <a:endCxn id="1332" idx="1"/>
              </p:cNvCxnSpPr>
              <p:nvPr/>
            </p:nvCxnSpPr>
            <p:spPr>
              <a:xfrm flipV="1">
                <a:off x="4459213" y="4156211"/>
                <a:ext cx="867087" cy="2313769"/>
              </a:xfrm>
              <a:prstGeom prst="curvedConnector3">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39" name="Curved Connector 1238">
                <a:extLst>
                  <a:ext uri="{FF2B5EF4-FFF2-40B4-BE49-F238E27FC236}">
                    <a16:creationId xmlns:a16="http://schemas.microsoft.com/office/drawing/2014/main" id="{9CECCE0D-4C99-7B4B-B2D0-948A06638E01}"/>
                  </a:ext>
                </a:extLst>
              </p:cNvPr>
              <p:cNvCxnSpPr>
                <a:cxnSpLocks/>
                <a:stCxn id="1243" idx="3"/>
                <a:endCxn id="1287" idx="1"/>
              </p:cNvCxnSpPr>
              <p:nvPr/>
            </p:nvCxnSpPr>
            <p:spPr>
              <a:xfrm>
                <a:off x="4459213" y="6469980"/>
                <a:ext cx="867087" cy="2324555"/>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40" name="Curved Connector 1239">
                <a:extLst>
                  <a:ext uri="{FF2B5EF4-FFF2-40B4-BE49-F238E27FC236}">
                    <a16:creationId xmlns:a16="http://schemas.microsoft.com/office/drawing/2014/main" id="{4D89119F-5CD2-274F-9231-806B54240099}"/>
                  </a:ext>
                </a:extLst>
              </p:cNvPr>
              <p:cNvCxnSpPr>
                <a:cxnSpLocks/>
                <a:stCxn id="1332" idx="3"/>
                <a:endCxn id="1265" idx="1"/>
              </p:cNvCxnSpPr>
              <p:nvPr/>
            </p:nvCxnSpPr>
            <p:spPr>
              <a:xfrm>
                <a:off x="12899471" y="4156211"/>
                <a:ext cx="971058" cy="2315416"/>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41" name="Curved Connector 1240">
                <a:extLst>
                  <a:ext uri="{FF2B5EF4-FFF2-40B4-BE49-F238E27FC236}">
                    <a16:creationId xmlns:a16="http://schemas.microsoft.com/office/drawing/2014/main" id="{36CB8C43-0651-D741-9679-D12E997409AB}"/>
                  </a:ext>
                </a:extLst>
              </p:cNvPr>
              <p:cNvCxnSpPr>
                <a:cxnSpLocks/>
                <a:stCxn id="1287" idx="3"/>
                <a:endCxn id="1265" idx="1"/>
              </p:cNvCxnSpPr>
              <p:nvPr/>
            </p:nvCxnSpPr>
            <p:spPr>
              <a:xfrm flipV="1">
                <a:off x="12899471" y="6471627"/>
                <a:ext cx="971058" cy="2322908"/>
              </a:xfrm>
              <a:prstGeom prst="curvedConnector3">
                <a:avLst>
                  <a:gd name="adj1" fmla="val 50000"/>
                </a:avLst>
              </a:prstGeom>
              <a:ln w="63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CBAE3738-62C3-B14C-9205-087CDB9EE1ED}"/>
              </a:ext>
            </a:extLst>
          </p:cNvPr>
          <p:cNvGrpSpPr/>
          <p:nvPr/>
        </p:nvGrpSpPr>
        <p:grpSpPr>
          <a:xfrm>
            <a:off x="1229528" y="6974642"/>
            <a:ext cx="3283191" cy="1846225"/>
            <a:chOff x="1229528" y="6974642"/>
            <a:chExt cx="3283191" cy="1846225"/>
          </a:xfrm>
        </p:grpSpPr>
        <p:sp>
          <p:nvSpPr>
            <p:cNvPr id="1081" name="Rectangle 1080">
              <a:extLst>
                <a:ext uri="{FF2B5EF4-FFF2-40B4-BE49-F238E27FC236}">
                  <a16:creationId xmlns:a16="http://schemas.microsoft.com/office/drawing/2014/main" id="{0F58A1A3-0B71-5740-B0C2-68FF6961363B}"/>
                </a:ext>
              </a:extLst>
            </p:cNvPr>
            <p:cNvSpPr/>
            <p:nvPr/>
          </p:nvSpPr>
          <p:spPr>
            <a:xfrm>
              <a:off x="1229528" y="6974642"/>
              <a:ext cx="3283191" cy="1846225"/>
            </a:xfrm>
            <a:prstGeom prst="rect">
              <a:avLst/>
            </a:prstGeom>
            <a:solidFill>
              <a:schemeClr val="tx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9A588B8B-091B-0443-9B41-C8904EAC4C09}"/>
                </a:ext>
              </a:extLst>
            </p:cNvPr>
            <p:cNvGrpSpPr/>
            <p:nvPr/>
          </p:nvGrpSpPr>
          <p:grpSpPr>
            <a:xfrm>
              <a:off x="1351211" y="7146559"/>
              <a:ext cx="2995307" cy="1502390"/>
              <a:chOff x="1543653" y="8716093"/>
              <a:chExt cx="2995307" cy="1502390"/>
            </a:xfrm>
          </p:grpSpPr>
          <p:pic>
            <p:nvPicPr>
              <p:cNvPr id="9" name="Picture 8" descr="Shape&#10;&#10;Description automatically generated with medium confidence">
                <a:extLst>
                  <a:ext uri="{FF2B5EF4-FFF2-40B4-BE49-F238E27FC236}">
                    <a16:creationId xmlns:a16="http://schemas.microsoft.com/office/drawing/2014/main" id="{45649BE2-EEC9-2847-B6F0-AD5FC6DE4562}"/>
                  </a:ext>
                </a:extLst>
              </p:cNvPr>
              <p:cNvPicPr>
                <a:picLocks noChangeAspect="1"/>
              </p:cNvPicPr>
              <p:nvPr/>
            </p:nvPicPr>
            <p:blipFill>
              <a:blip r:embed="rId4"/>
              <a:stretch>
                <a:fillRect/>
              </a:stretch>
            </p:blipFill>
            <p:spPr>
              <a:xfrm>
                <a:off x="2353854" y="9263122"/>
                <a:ext cx="1374905" cy="640155"/>
              </a:xfrm>
              <a:prstGeom prst="rect">
                <a:avLst/>
              </a:prstGeom>
            </p:spPr>
          </p:pic>
          <p:grpSp>
            <p:nvGrpSpPr>
              <p:cNvPr id="1376" name="Group 1375">
                <a:extLst>
                  <a:ext uri="{FF2B5EF4-FFF2-40B4-BE49-F238E27FC236}">
                    <a16:creationId xmlns:a16="http://schemas.microsoft.com/office/drawing/2014/main" id="{5D2C736A-563F-8340-8367-E66CFF56A2AA}"/>
                  </a:ext>
                </a:extLst>
              </p:cNvPr>
              <p:cNvGrpSpPr/>
              <p:nvPr/>
            </p:nvGrpSpPr>
            <p:grpSpPr>
              <a:xfrm>
                <a:off x="1543653" y="8716093"/>
                <a:ext cx="2995307" cy="1502390"/>
                <a:chOff x="5515367" y="7547000"/>
                <a:chExt cx="3628633" cy="1820055"/>
              </a:xfrm>
            </p:grpSpPr>
            <p:sp>
              <p:nvSpPr>
                <p:cNvPr id="1377" name="Rectangle 1376">
                  <a:extLst>
                    <a:ext uri="{FF2B5EF4-FFF2-40B4-BE49-F238E27FC236}">
                      <a16:creationId xmlns:a16="http://schemas.microsoft.com/office/drawing/2014/main" id="{8262C426-3D13-9844-8AF8-54ABC8FC1CFA}"/>
                    </a:ext>
                  </a:extLst>
                </p:cNvPr>
                <p:cNvSpPr/>
                <p:nvPr/>
              </p:nvSpPr>
              <p:spPr>
                <a:xfrm>
                  <a:off x="5527618" y="7802205"/>
                  <a:ext cx="3616382" cy="1564850"/>
                </a:xfrm>
                <a:prstGeom prst="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78" name="TextBox 1377">
                  <a:extLst>
                    <a:ext uri="{FF2B5EF4-FFF2-40B4-BE49-F238E27FC236}">
                      <a16:creationId xmlns:a16="http://schemas.microsoft.com/office/drawing/2014/main" id="{C75BCB93-DF20-BC47-9BDC-086E5EF27F8A}"/>
                    </a:ext>
                  </a:extLst>
                </p:cNvPr>
                <p:cNvSpPr txBox="1"/>
                <p:nvPr/>
              </p:nvSpPr>
              <p:spPr>
                <a:xfrm>
                  <a:off x="5515367" y="7547000"/>
                  <a:ext cx="1244540" cy="2880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050" dirty="0">
                      <a:solidFill>
                        <a:schemeClr val="tx2"/>
                      </a:solidFill>
                      <a:latin typeface="Trebuchet MS" panose="020B0603020202020204" pitchFamily="34" charset="0"/>
                    </a:rPr>
                    <a:t>Segment</a:t>
                  </a:r>
                </a:p>
              </p:txBody>
            </p:sp>
          </p:grpSp>
        </p:grpSp>
      </p:grpSp>
    </p:spTree>
    <p:extLst>
      <p:ext uri="{BB962C8B-B14F-4D97-AF65-F5344CB8AC3E}">
        <p14:creationId xmlns:p14="http://schemas.microsoft.com/office/powerpoint/2010/main" val="62384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a:xfrm>
            <a:off x="830580" y="868681"/>
            <a:ext cx="16626840" cy="984885"/>
          </a:xfrm>
        </p:spPr>
        <p:txBody>
          <a:bodyPr/>
          <a:lstStyle/>
          <a:p>
            <a:r>
              <a:rPr lang="en-US" dirty="0">
                <a:latin typeface="Trebuchet MS"/>
              </a:rPr>
              <a:t>NODE LANGUAge VERSITILITY</a:t>
            </a:r>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a:xfrm>
            <a:off x="830580" y="1813561"/>
            <a:ext cx="16626840" cy="875772"/>
          </a:xfrm>
        </p:spPr>
        <p:txBody>
          <a:bodyPr/>
          <a:lstStyle/>
          <a:p>
            <a:r>
              <a:rPr lang="en-US" dirty="0"/>
              <a:t>Create Morpheus nodes using Python or C++</a:t>
            </a:r>
          </a:p>
        </p:txBody>
      </p:sp>
      <p:sp>
        <p:nvSpPr>
          <p:cNvPr id="7" name="Rectangle 6">
            <a:extLst>
              <a:ext uri="{FF2B5EF4-FFF2-40B4-BE49-F238E27FC236}">
                <a16:creationId xmlns:a16="http://schemas.microsoft.com/office/drawing/2014/main" id="{8DC8F899-859C-5E4C-BEB7-226C97463F09}"/>
              </a:ext>
            </a:extLst>
          </p:cNvPr>
          <p:cNvSpPr/>
          <p:nvPr/>
        </p:nvSpPr>
        <p:spPr>
          <a:xfrm>
            <a:off x="861250" y="2847163"/>
            <a:ext cx="7509753" cy="1139798"/>
          </a:xfrm>
          <a:prstGeom prst="rect">
            <a:avLst/>
          </a:prstGeom>
          <a:solidFill>
            <a:schemeClr val="tx2"/>
          </a:solidFill>
          <a:ln w="9525" cap="flat" cmpd="sng" algn="ctr">
            <a:noFill/>
            <a:prstDash val="solid"/>
          </a:ln>
          <a:effectLst/>
        </p:spPr>
        <p:txBody>
          <a:bodyPr rtlCol="0" anchor="ctr"/>
          <a:lstStyle/>
          <a:p>
            <a:pPr algn="ctr" defTabSz="1524030" fontAlgn="auto">
              <a:spcBef>
                <a:spcPts val="0"/>
              </a:spcBef>
              <a:spcAft>
                <a:spcPts val="0"/>
              </a:spcAft>
              <a:buClr>
                <a:srgbClr val="000000"/>
              </a:buClr>
              <a:defRPr/>
            </a:pPr>
            <a:r>
              <a:rPr lang="en-US" sz="3000" b="1" kern="0" dirty="0">
                <a:solidFill>
                  <a:srgbClr val="FFFFFF"/>
                </a:solidFill>
                <a:latin typeface="+mn-lt"/>
                <a:sym typeface="Arial"/>
              </a:rPr>
              <a:t>Nodes with Python</a:t>
            </a:r>
          </a:p>
        </p:txBody>
      </p:sp>
      <p:sp>
        <p:nvSpPr>
          <p:cNvPr id="8" name="Rectangle 7">
            <a:extLst>
              <a:ext uri="{FF2B5EF4-FFF2-40B4-BE49-F238E27FC236}">
                <a16:creationId xmlns:a16="http://schemas.microsoft.com/office/drawing/2014/main" id="{BA8153EC-F94C-B14C-8603-1F206E339219}"/>
              </a:ext>
            </a:extLst>
          </p:cNvPr>
          <p:cNvSpPr/>
          <p:nvPr/>
        </p:nvSpPr>
        <p:spPr>
          <a:xfrm>
            <a:off x="9916998" y="2847163"/>
            <a:ext cx="7525372" cy="1139798"/>
          </a:xfrm>
          <a:prstGeom prst="rect">
            <a:avLst/>
          </a:prstGeom>
          <a:solidFill>
            <a:schemeClr val="tx2"/>
          </a:solidFill>
          <a:ln w="9525" cap="flat" cmpd="sng" algn="ctr">
            <a:noFill/>
            <a:prstDash val="solid"/>
          </a:ln>
          <a:effectLst/>
        </p:spPr>
        <p:txBody>
          <a:bodyPr rtlCol="0" anchor="ctr"/>
          <a:lstStyle/>
          <a:p>
            <a:pPr algn="ctr" defTabSz="1524030" fontAlgn="auto">
              <a:spcBef>
                <a:spcPts val="0"/>
              </a:spcBef>
              <a:spcAft>
                <a:spcPts val="0"/>
              </a:spcAft>
              <a:buClr>
                <a:srgbClr val="000000"/>
              </a:buClr>
              <a:defRPr/>
            </a:pPr>
            <a:r>
              <a:rPr lang="en-US" sz="3000" b="1" kern="0" dirty="0">
                <a:solidFill>
                  <a:srgbClr val="FFFFFF"/>
                </a:solidFill>
                <a:latin typeface="+mn-lt"/>
                <a:sym typeface="Arial"/>
              </a:rPr>
              <a:t>Nodes with C++</a:t>
            </a:r>
          </a:p>
        </p:txBody>
      </p:sp>
      <p:sp>
        <p:nvSpPr>
          <p:cNvPr id="10" name="Rectangle 9">
            <a:extLst>
              <a:ext uri="{FF2B5EF4-FFF2-40B4-BE49-F238E27FC236}">
                <a16:creationId xmlns:a16="http://schemas.microsoft.com/office/drawing/2014/main" id="{C6BC38BD-F620-45DC-8801-41E27A69A3B2}"/>
              </a:ext>
            </a:extLst>
          </p:cNvPr>
          <p:cNvSpPr/>
          <p:nvPr/>
        </p:nvSpPr>
        <p:spPr>
          <a:xfrm>
            <a:off x="860058" y="4088134"/>
            <a:ext cx="7525386" cy="5917228"/>
          </a:xfrm>
          <a:prstGeom prst="rect">
            <a:avLst/>
          </a:prstGeom>
          <a:solidFill>
            <a:schemeClr val="bg2">
              <a:lumMod val="20000"/>
              <a:lumOff val="8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12" name="Rectangle 11">
            <a:extLst>
              <a:ext uri="{FF2B5EF4-FFF2-40B4-BE49-F238E27FC236}">
                <a16:creationId xmlns:a16="http://schemas.microsoft.com/office/drawing/2014/main" id="{35FBE1B2-0E0F-4242-A9D7-61995E5D26EF}"/>
              </a:ext>
            </a:extLst>
          </p:cNvPr>
          <p:cNvSpPr/>
          <p:nvPr/>
        </p:nvSpPr>
        <p:spPr>
          <a:xfrm>
            <a:off x="1225011" y="4320623"/>
            <a:ext cx="6635265" cy="424732"/>
          </a:xfrm>
          <a:prstGeom prst="rect">
            <a:avLst/>
          </a:prstGeom>
        </p:spPr>
        <p:txBody>
          <a:bodyPr wrap="square" lIns="91440" tIns="45720" rIns="91440" bIns="45720" anchor="b">
            <a:sp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nSpc>
                <a:spcPct val="90000"/>
              </a:lnSpc>
            </a:pPr>
            <a:r>
              <a:rPr lang="en-US" sz="2400" b="1" cap="all" dirty="0">
                <a:solidFill>
                  <a:schemeClr val="tx2"/>
                </a:solidFill>
                <a:latin typeface="Trebuchet MS"/>
                <a:ea typeface="MS PGothic"/>
              </a:rPr>
              <a:t>Create a File Reader</a:t>
            </a:r>
            <a:endParaRPr lang="en-US" sz="2400" b="1" cap="all" dirty="0">
              <a:solidFill>
                <a:schemeClr val="tx2"/>
              </a:solidFill>
              <a:latin typeface="Trebuchet MS" panose="020B0603020202020204" pitchFamily="34" charset="0"/>
            </a:endParaRPr>
          </a:p>
        </p:txBody>
      </p:sp>
      <p:sp>
        <p:nvSpPr>
          <p:cNvPr id="15" name="Rectangle 14">
            <a:extLst>
              <a:ext uri="{FF2B5EF4-FFF2-40B4-BE49-F238E27FC236}">
                <a16:creationId xmlns:a16="http://schemas.microsoft.com/office/drawing/2014/main" id="{E3D549E2-1390-4B1C-BB8A-B9ED9D109D2B}"/>
              </a:ext>
            </a:extLst>
          </p:cNvPr>
          <p:cNvSpPr/>
          <p:nvPr/>
        </p:nvSpPr>
        <p:spPr>
          <a:xfrm>
            <a:off x="9913743" y="4087910"/>
            <a:ext cx="7536592" cy="5390996"/>
          </a:xfrm>
          <a:prstGeom prst="rect">
            <a:avLst/>
          </a:prstGeom>
          <a:solidFill>
            <a:schemeClr val="bg2">
              <a:lumMod val="20000"/>
              <a:lumOff val="80000"/>
            </a:schemeClr>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17" name="Rectangle 16">
            <a:extLst>
              <a:ext uri="{FF2B5EF4-FFF2-40B4-BE49-F238E27FC236}">
                <a16:creationId xmlns:a16="http://schemas.microsoft.com/office/drawing/2014/main" id="{9FA3313A-71B3-4891-8A51-DB07180BD578}"/>
              </a:ext>
            </a:extLst>
          </p:cNvPr>
          <p:cNvSpPr/>
          <p:nvPr/>
        </p:nvSpPr>
        <p:spPr>
          <a:xfrm>
            <a:off x="10256286" y="4297988"/>
            <a:ext cx="6635265" cy="424732"/>
          </a:xfrm>
          <a:prstGeom prst="rect">
            <a:avLst/>
          </a:prstGeom>
        </p:spPr>
        <p:txBody>
          <a:bodyPr wrap="square" lIns="91440" tIns="45720" rIns="91440" bIns="45720" anchor="b">
            <a:spAutoFit/>
          </a:bodyPr>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a:lnSpc>
                <a:spcPct val="90000"/>
              </a:lnSpc>
            </a:pPr>
            <a:r>
              <a:rPr lang="en-US" sz="2400" b="1" cap="all" dirty="0">
                <a:solidFill>
                  <a:schemeClr val="tx2"/>
                </a:solidFill>
                <a:latin typeface="Trebuchet MS"/>
                <a:ea typeface="MS PGothic"/>
              </a:rPr>
              <a:t>Create a File Reader</a:t>
            </a:r>
            <a:endParaRPr lang="en-US" sz="2400" b="1" cap="all" dirty="0">
              <a:solidFill>
                <a:schemeClr val="tx2"/>
              </a:solidFill>
              <a:latin typeface="Trebuchet MS" panose="020B0603020202020204" pitchFamily="34" charset="0"/>
            </a:endParaRPr>
          </a:p>
        </p:txBody>
      </p:sp>
      <p:pic>
        <p:nvPicPr>
          <p:cNvPr id="9" name="Picture 10" descr="Text&#10;&#10;Description automatically generated">
            <a:extLst>
              <a:ext uri="{FF2B5EF4-FFF2-40B4-BE49-F238E27FC236}">
                <a16:creationId xmlns:a16="http://schemas.microsoft.com/office/drawing/2014/main" id="{A88DB810-74FB-4AC8-8BA5-E8A8C6EA9A82}"/>
              </a:ext>
            </a:extLst>
          </p:cNvPr>
          <p:cNvPicPr>
            <a:picLocks noChangeAspect="1"/>
          </p:cNvPicPr>
          <p:nvPr/>
        </p:nvPicPr>
        <p:blipFill>
          <a:blip r:embed="rId3"/>
          <a:stretch>
            <a:fillRect/>
          </a:stretch>
        </p:blipFill>
        <p:spPr>
          <a:xfrm>
            <a:off x="1228164" y="4715660"/>
            <a:ext cx="6429934" cy="5181151"/>
          </a:xfrm>
          <a:prstGeom prst="rect">
            <a:avLst/>
          </a:prstGeom>
          <a:ln>
            <a:solidFill>
              <a:schemeClr val="bg1"/>
            </a:solidFill>
          </a:ln>
        </p:spPr>
      </p:pic>
      <p:sp>
        <p:nvSpPr>
          <p:cNvPr id="18" name="Rectangle 17">
            <a:extLst>
              <a:ext uri="{FF2B5EF4-FFF2-40B4-BE49-F238E27FC236}">
                <a16:creationId xmlns:a16="http://schemas.microsoft.com/office/drawing/2014/main" id="{A6E87DB0-ADA5-4F3E-943F-8FD0688F54A1}"/>
              </a:ext>
            </a:extLst>
          </p:cNvPr>
          <p:cNvSpPr/>
          <p:nvPr/>
        </p:nvSpPr>
        <p:spPr>
          <a:xfrm>
            <a:off x="1309723" y="5232558"/>
            <a:ext cx="6140557" cy="258396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2" descr="Text&#10;&#10;Description automatically generated">
            <a:extLst>
              <a:ext uri="{FF2B5EF4-FFF2-40B4-BE49-F238E27FC236}">
                <a16:creationId xmlns:a16="http://schemas.microsoft.com/office/drawing/2014/main" id="{E8404E89-E0AC-432A-855C-64CFFF753257}"/>
              </a:ext>
            </a:extLst>
          </p:cNvPr>
          <p:cNvPicPr>
            <a:picLocks noChangeAspect="1"/>
          </p:cNvPicPr>
          <p:nvPr/>
        </p:nvPicPr>
        <p:blipFill>
          <a:blip r:embed="rId4"/>
          <a:stretch>
            <a:fillRect/>
          </a:stretch>
        </p:blipFill>
        <p:spPr>
          <a:xfrm>
            <a:off x="10327341" y="4712747"/>
            <a:ext cx="6575611" cy="4436184"/>
          </a:xfrm>
          <a:prstGeom prst="rect">
            <a:avLst/>
          </a:prstGeom>
          <a:ln>
            <a:solidFill>
              <a:schemeClr val="bg1"/>
            </a:solidFill>
          </a:ln>
        </p:spPr>
      </p:pic>
      <p:sp>
        <p:nvSpPr>
          <p:cNvPr id="19" name="Rectangle 18">
            <a:extLst>
              <a:ext uri="{FF2B5EF4-FFF2-40B4-BE49-F238E27FC236}">
                <a16:creationId xmlns:a16="http://schemas.microsoft.com/office/drawing/2014/main" id="{7FD2A64F-F989-4732-9EAF-6A7159239A03}"/>
              </a:ext>
            </a:extLst>
          </p:cNvPr>
          <p:cNvSpPr/>
          <p:nvPr/>
        </p:nvSpPr>
        <p:spPr>
          <a:xfrm>
            <a:off x="10454056" y="5232225"/>
            <a:ext cx="6217559" cy="263966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492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a:xfrm>
            <a:off x="830580" y="868681"/>
            <a:ext cx="16626840" cy="984885"/>
          </a:xfrm>
        </p:spPr>
        <p:txBody>
          <a:bodyPr/>
          <a:lstStyle/>
          <a:p>
            <a:r>
              <a:rPr lang="en-US" dirty="0"/>
              <a:t>APPROACHABLE PROGRAMMING STYLE</a:t>
            </a:r>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a:xfrm>
            <a:off x="830580" y="1813561"/>
            <a:ext cx="16626840" cy="875772"/>
          </a:xfrm>
        </p:spPr>
        <p:txBody>
          <a:bodyPr/>
          <a:lstStyle/>
          <a:p>
            <a:r>
              <a:rPr lang="en-US" dirty="0"/>
              <a:t>Write programs thinking sequentially but benefit from parallelism</a:t>
            </a:r>
          </a:p>
        </p:txBody>
      </p:sp>
      <p:sp>
        <p:nvSpPr>
          <p:cNvPr id="22" name="TextBox 21">
            <a:extLst>
              <a:ext uri="{FF2B5EF4-FFF2-40B4-BE49-F238E27FC236}">
                <a16:creationId xmlns:a16="http://schemas.microsoft.com/office/drawing/2014/main" id="{922116B3-1BA6-48AF-8B40-2F2F1BCE7501}"/>
              </a:ext>
            </a:extLst>
          </p:cNvPr>
          <p:cNvSpPr txBox="1"/>
          <p:nvPr/>
        </p:nvSpPr>
        <p:spPr>
          <a:xfrm>
            <a:off x="9554323" y="6824038"/>
            <a:ext cx="6834167"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C000"/>
                </a:solidFill>
                <a:ea typeface="+mn-lt"/>
                <a:cs typeface="+mn-lt"/>
              </a:rPr>
              <a:t>Operator node modifies record, forwards to Kafka sink</a:t>
            </a:r>
            <a:endParaRPr lang="en-US" b="1" dirty="0">
              <a:solidFill>
                <a:srgbClr val="FFC000"/>
              </a:solidFill>
            </a:endParaRPr>
          </a:p>
        </p:txBody>
      </p:sp>
      <p:sp>
        <p:nvSpPr>
          <p:cNvPr id="25" name="TextBox 24">
            <a:extLst>
              <a:ext uri="{FF2B5EF4-FFF2-40B4-BE49-F238E27FC236}">
                <a16:creationId xmlns:a16="http://schemas.microsoft.com/office/drawing/2014/main" id="{6078E2AB-F393-4A57-B9DA-B986A809B03B}"/>
              </a:ext>
            </a:extLst>
          </p:cNvPr>
          <p:cNvSpPr txBox="1"/>
          <p:nvPr/>
        </p:nvSpPr>
        <p:spPr>
          <a:xfrm>
            <a:off x="9554323" y="7630852"/>
            <a:ext cx="683416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lumMod val="40000"/>
                    <a:lumOff val="60000"/>
                  </a:schemeClr>
                </a:solidFill>
                <a:ea typeface="+mn-lt"/>
                <a:cs typeface="+mn-lt"/>
              </a:rPr>
              <a:t>Sink node serialized modified JSON object, writes to Kafka endpoint</a:t>
            </a:r>
            <a:endParaRPr lang="en-US" b="1" dirty="0">
              <a:solidFill>
                <a:schemeClr val="accent3">
                  <a:lumMod val="40000"/>
                  <a:lumOff val="60000"/>
                </a:schemeClr>
              </a:solidFill>
            </a:endParaRPr>
          </a:p>
        </p:txBody>
      </p:sp>
      <p:pic>
        <p:nvPicPr>
          <p:cNvPr id="27" name="Picture 27" descr="Text&#10;&#10;Description automatically generated">
            <a:extLst>
              <a:ext uri="{FF2B5EF4-FFF2-40B4-BE49-F238E27FC236}">
                <a16:creationId xmlns:a16="http://schemas.microsoft.com/office/drawing/2014/main" id="{77ED9471-A007-443C-91C4-629FADEB75EA}"/>
              </a:ext>
            </a:extLst>
          </p:cNvPr>
          <p:cNvPicPr>
            <a:picLocks noChangeAspect="1"/>
          </p:cNvPicPr>
          <p:nvPr/>
        </p:nvPicPr>
        <p:blipFill>
          <a:blip r:embed="rId3"/>
          <a:stretch>
            <a:fillRect/>
          </a:stretch>
        </p:blipFill>
        <p:spPr>
          <a:xfrm>
            <a:off x="9061076" y="2895887"/>
            <a:ext cx="6844552" cy="2333513"/>
          </a:xfrm>
          <a:prstGeom prst="rect">
            <a:avLst/>
          </a:prstGeom>
        </p:spPr>
      </p:pic>
      <p:sp>
        <p:nvSpPr>
          <p:cNvPr id="9" name="Rectangle 8">
            <a:extLst>
              <a:ext uri="{FF2B5EF4-FFF2-40B4-BE49-F238E27FC236}">
                <a16:creationId xmlns:a16="http://schemas.microsoft.com/office/drawing/2014/main" id="{33980F45-F796-4286-AB22-41BB4C1B6EE4}"/>
              </a:ext>
            </a:extLst>
          </p:cNvPr>
          <p:cNvSpPr/>
          <p:nvPr/>
        </p:nvSpPr>
        <p:spPr>
          <a:xfrm>
            <a:off x="8860769" y="2585298"/>
            <a:ext cx="2288523" cy="43397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Segment Launch</a:t>
            </a:r>
          </a:p>
        </p:txBody>
      </p:sp>
      <p:pic>
        <p:nvPicPr>
          <p:cNvPr id="3" name="Picture 4" descr="Text&#10;&#10;Description automatically generated">
            <a:extLst>
              <a:ext uri="{FF2B5EF4-FFF2-40B4-BE49-F238E27FC236}">
                <a16:creationId xmlns:a16="http://schemas.microsoft.com/office/drawing/2014/main" id="{A4CB9454-52E7-4624-ADF3-6C2879665D34}"/>
              </a:ext>
            </a:extLst>
          </p:cNvPr>
          <p:cNvPicPr>
            <a:picLocks noChangeAspect="1"/>
          </p:cNvPicPr>
          <p:nvPr/>
        </p:nvPicPr>
        <p:blipFill>
          <a:blip r:embed="rId4"/>
          <a:stretch>
            <a:fillRect/>
          </a:stretch>
        </p:blipFill>
        <p:spPr>
          <a:xfrm>
            <a:off x="1603501" y="2891137"/>
            <a:ext cx="6772552" cy="7030618"/>
          </a:xfrm>
          <a:prstGeom prst="rect">
            <a:avLst/>
          </a:prstGeom>
        </p:spPr>
      </p:pic>
      <p:sp>
        <p:nvSpPr>
          <p:cNvPr id="21" name="Rectangle 20">
            <a:extLst>
              <a:ext uri="{FF2B5EF4-FFF2-40B4-BE49-F238E27FC236}">
                <a16:creationId xmlns:a16="http://schemas.microsoft.com/office/drawing/2014/main" id="{998B7156-4845-4B23-8E6D-59C0B6D1EB09}"/>
              </a:ext>
            </a:extLst>
          </p:cNvPr>
          <p:cNvSpPr/>
          <p:nvPr/>
        </p:nvSpPr>
        <p:spPr>
          <a:xfrm>
            <a:off x="1713745" y="4588732"/>
            <a:ext cx="6566380" cy="121751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00EF5A4-3FFE-4427-8844-D9ADBD8212B5}"/>
              </a:ext>
            </a:extLst>
          </p:cNvPr>
          <p:cNvSpPr/>
          <p:nvPr/>
        </p:nvSpPr>
        <p:spPr>
          <a:xfrm>
            <a:off x="1713745" y="5888613"/>
            <a:ext cx="6566380" cy="87013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F162CF6-46A2-4C81-B0FF-C6EDB17334C5}"/>
              </a:ext>
            </a:extLst>
          </p:cNvPr>
          <p:cNvSpPr/>
          <p:nvPr/>
        </p:nvSpPr>
        <p:spPr>
          <a:xfrm>
            <a:off x="1713745" y="6829907"/>
            <a:ext cx="6566380" cy="1183896"/>
          </a:xfrm>
          <a:prstGeom prst="rect">
            <a:avLst/>
          </a:prstGeom>
          <a:noFill/>
          <a:ln w="2857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F3A3A2F-C1F4-4FDB-A338-C0642B1F1CCD}"/>
              </a:ext>
            </a:extLst>
          </p:cNvPr>
          <p:cNvSpPr/>
          <p:nvPr/>
        </p:nvSpPr>
        <p:spPr>
          <a:xfrm>
            <a:off x="1948459" y="8340567"/>
            <a:ext cx="5490616" cy="175366"/>
          </a:xfrm>
          <a:prstGeom prst="rect">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ED83E0E-DB31-491A-A3A9-4F485C3B28AC}"/>
              </a:ext>
            </a:extLst>
          </p:cNvPr>
          <p:cNvSpPr/>
          <p:nvPr/>
        </p:nvSpPr>
        <p:spPr>
          <a:xfrm>
            <a:off x="1948459" y="8544940"/>
            <a:ext cx="5490616" cy="175368"/>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1B07CD2-6987-42C6-996F-F45381236231}"/>
              </a:ext>
            </a:extLst>
          </p:cNvPr>
          <p:cNvSpPr/>
          <p:nvPr/>
        </p:nvSpPr>
        <p:spPr>
          <a:xfrm>
            <a:off x="1948459" y="8768524"/>
            <a:ext cx="5490616" cy="298632"/>
          </a:xfrm>
          <a:prstGeom prst="rect">
            <a:avLst/>
          </a:prstGeom>
          <a:noFill/>
          <a:ln w="127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23BCC74-CF12-4A6C-9A80-61077FC46F34}"/>
              </a:ext>
            </a:extLst>
          </p:cNvPr>
          <p:cNvSpPr/>
          <p:nvPr/>
        </p:nvSpPr>
        <p:spPr>
          <a:xfrm>
            <a:off x="1440873" y="2540475"/>
            <a:ext cx="2312536" cy="43397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Segment Definition</a:t>
            </a:r>
          </a:p>
        </p:txBody>
      </p:sp>
      <p:sp>
        <p:nvSpPr>
          <p:cNvPr id="26" name="TextBox 25">
            <a:extLst>
              <a:ext uri="{FF2B5EF4-FFF2-40B4-BE49-F238E27FC236}">
                <a16:creationId xmlns:a16="http://schemas.microsoft.com/office/drawing/2014/main" id="{764769AF-D09B-084C-91EB-10F490E28864}"/>
              </a:ext>
            </a:extLst>
          </p:cNvPr>
          <p:cNvSpPr txBox="1"/>
          <p:nvPr/>
        </p:nvSpPr>
        <p:spPr>
          <a:xfrm>
            <a:off x="9552685" y="5768472"/>
            <a:ext cx="683416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B0F0"/>
                </a:solidFill>
                <a:ea typeface="+mn-lt"/>
                <a:cs typeface="+mn-lt"/>
              </a:rPr>
              <a:t>Define source node (JSON from Kafka), convert to Python JSON object, forward to an operator node</a:t>
            </a:r>
            <a:endParaRPr lang="en-US" b="1" dirty="0">
              <a:solidFill>
                <a:schemeClr val="bg1"/>
              </a:solidFill>
            </a:endParaRPr>
          </a:p>
        </p:txBody>
      </p:sp>
      <p:sp>
        <p:nvSpPr>
          <p:cNvPr id="28" name="TextBox 27">
            <a:extLst>
              <a:ext uri="{FF2B5EF4-FFF2-40B4-BE49-F238E27FC236}">
                <a16:creationId xmlns:a16="http://schemas.microsoft.com/office/drawing/2014/main" id="{683E0E81-9E8A-1049-AFE6-54481654E0B7}"/>
              </a:ext>
            </a:extLst>
          </p:cNvPr>
          <p:cNvSpPr txBox="1"/>
          <p:nvPr/>
        </p:nvSpPr>
        <p:spPr>
          <a:xfrm>
            <a:off x="8538681" y="8599797"/>
            <a:ext cx="6773462"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dirty="0">
                <a:solidFill>
                  <a:schemeClr val="bg1"/>
                </a:solidFill>
              </a:rPr>
              <a:t>Processing flow defined sequentially</a:t>
            </a:r>
          </a:p>
          <a:p>
            <a:r>
              <a:rPr lang="en-US" b="1" dirty="0">
                <a:solidFill>
                  <a:schemeClr val="bg1"/>
                </a:solidFill>
              </a:rPr>
              <a:t>Once executor.start() is called, each node runs independently with its own dedicated fiber</a:t>
            </a:r>
          </a:p>
          <a:p>
            <a:r>
              <a:rPr lang="en-US" b="1" dirty="0">
                <a:solidFill>
                  <a:schemeClr val="bg1"/>
                </a:solidFill>
              </a:rPr>
              <a:t>Backpressure handled automatically between nodes</a:t>
            </a:r>
          </a:p>
        </p:txBody>
      </p:sp>
      <p:cxnSp>
        <p:nvCxnSpPr>
          <p:cNvPr id="8" name="Curved Connector 7">
            <a:extLst>
              <a:ext uri="{FF2B5EF4-FFF2-40B4-BE49-F238E27FC236}">
                <a16:creationId xmlns:a16="http://schemas.microsoft.com/office/drawing/2014/main" id="{3297EB54-67BD-D04E-A243-1725CB77C746}"/>
              </a:ext>
            </a:extLst>
          </p:cNvPr>
          <p:cNvCxnSpPr>
            <a:stCxn id="26" idx="1"/>
            <a:endCxn id="21" idx="3"/>
          </p:cNvCxnSpPr>
          <p:nvPr/>
        </p:nvCxnSpPr>
        <p:spPr>
          <a:xfrm rot="10800000">
            <a:off x="8280125" y="5197490"/>
            <a:ext cx="1272560" cy="894149"/>
          </a:xfrm>
          <a:prstGeom prst="curved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0F7E7B2-A771-5940-8F52-B72CEC93BAC5}"/>
              </a:ext>
            </a:extLst>
          </p:cNvPr>
          <p:cNvCxnSpPr>
            <a:cxnSpLocks/>
            <a:stCxn id="22" idx="1"/>
            <a:endCxn id="3" idx="3"/>
          </p:cNvCxnSpPr>
          <p:nvPr/>
        </p:nvCxnSpPr>
        <p:spPr>
          <a:xfrm rot="10800000">
            <a:off x="8376053" y="6406446"/>
            <a:ext cx="1178270" cy="602258"/>
          </a:xfrm>
          <a:prstGeom prst="curved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B406FB4-9D2E-A74F-A4DA-75772C4845DC}"/>
              </a:ext>
            </a:extLst>
          </p:cNvPr>
          <p:cNvCxnSpPr>
            <a:cxnSpLocks/>
            <a:stCxn id="25" idx="1"/>
            <a:endCxn id="24" idx="3"/>
          </p:cNvCxnSpPr>
          <p:nvPr/>
        </p:nvCxnSpPr>
        <p:spPr>
          <a:xfrm rot="10800000">
            <a:off x="8280125" y="7421856"/>
            <a:ext cx="1274198" cy="532163"/>
          </a:xfrm>
          <a:prstGeom prst="curvedConnector3">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04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6A301F8-8F59-9140-A3BF-4B26C4C1F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443" y="3378883"/>
            <a:ext cx="8574307" cy="5301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p:txBody>
          <a:bodyPr/>
          <a:lstStyle/>
          <a:p>
            <a:r>
              <a:rPr lang="en-US" dirty="0"/>
              <a:t>MORPHEUS PIPELINE</a:t>
            </a:r>
          </a:p>
        </p:txBody>
      </p:sp>
      <p:sp>
        <p:nvSpPr>
          <p:cNvPr id="7" name="Content Placeholder 6">
            <a:extLst>
              <a:ext uri="{FF2B5EF4-FFF2-40B4-BE49-F238E27FC236}">
                <a16:creationId xmlns:a16="http://schemas.microsoft.com/office/drawing/2014/main" id="{5215590A-5E3A-A048-A332-5523D7C94397}"/>
              </a:ext>
            </a:extLst>
          </p:cNvPr>
          <p:cNvSpPr>
            <a:spLocks noGrp="1"/>
          </p:cNvSpPr>
          <p:nvPr>
            <p:ph idx="1"/>
          </p:nvPr>
        </p:nvSpPr>
        <p:spPr>
          <a:xfrm>
            <a:off x="861250" y="3505059"/>
            <a:ext cx="7289522" cy="6198208"/>
          </a:xfrm>
        </p:spPr>
        <p:txBody>
          <a:bodyPr/>
          <a:lstStyle/>
          <a:p>
            <a:r>
              <a:rPr lang="en-US" dirty="0"/>
              <a:t>New Morpheus pipeline and model optimizations have enabled speed ups across the board</a:t>
            </a:r>
          </a:p>
          <a:p>
            <a:r>
              <a:rPr lang="en-US" dirty="0"/>
              <a:t>SID workflow shows an 8.4x speed increase, while ABP is 67x faster than in the previous version</a:t>
            </a:r>
          </a:p>
          <a:p>
            <a:r>
              <a:rPr lang="en-US" dirty="0"/>
              <a:t>Even single GPU performance shows a 40x increase in throughput (for ABP models) over the last release</a:t>
            </a:r>
          </a:p>
          <a:p>
            <a:r>
              <a:rPr lang="en-US" dirty="0"/>
              <a:t>Supports pipelines up to 10 Gb/s (depending on the model used) on single GPU</a:t>
            </a:r>
          </a:p>
        </p:txBody>
      </p:sp>
      <p:sp>
        <p:nvSpPr>
          <p:cNvPr id="4" name="Text Placeholder 3">
            <a:extLst>
              <a:ext uri="{FF2B5EF4-FFF2-40B4-BE49-F238E27FC236}">
                <a16:creationId xmlns:a16="http://schemas.microsoft.com/office/drawing/2014/main" id="{49C211D7-C18E-A74B-9079-E6CFAD93F6C2}"/>
              </a:ext>
            </a:extLst>
          </p:cNvPr>
          <p:cNvSpPr>
            <a:spLocks noGrp="1"/>
          </p:cNvSpPr>
          <p:nvPr>
            <p:ph type="body" sz="quarter" idx="10"/>
          </p:nvPr>
        </p:nvSpPr>
        <p:spPr/>
        <p:txBody>
          <a:bodyPr/>
          <a:lstStyle/>
          <a:p>
            <a:r>
              <a:rPr lang="en-US" dirty="0"/>
              <a:t>Old pipeline vs. new pipeline performance improvements</a:t>
            </a:r>
          </a:p>
        </p:txBody>
      </p:sp>
      <p:sp>
        <p:nvSpPr>
          <p:cNvPr id="13" name="TextBox 12">
            <a:extLst>
              <a:ext uri="{FF2B5EF4-FFF2-40B4-BE49-F238E27FC236}">
                <a16:creationId xmlns:a16="http://schemas.microsoft.com/office/drawing/2014/main" id="{381067D7-DA69-B54B-A866-06F1FB94E53E}"/>
              </a:ext>
            </a:extLst>
          </p:cNvPr>
          <p:cNvSpPr txBox="1"/>
          <p:nvPr/>
        </p:nvSpPr>
        <p:spPr>
          <a:xfrm>
            <a:off x="13526734" y="5379084"/>
            <a:ext cx="1556836"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accent4"/>
                </a:solidFill>
                <a:latin typeface="Trebuchet MS" panose="020B0603020202020204" pitchFamily="34" charset="0"/>
              </a:rPr>
              <a:t>67x speedup</a:t>
            </a:r>
          </a:p>
        </p:txBody>
      </p:sp>
      <p:sp>
        <p:nvSpPr>
          <p:cNvPr id="14" name="TextBox 13">
            <a:extLst>
              <a:ext uri="{FF2B5EF4-FFF2-40B4-BE49-F238E27FC236}">
                <a16:creationId xmlns:a16="http://schemas.microsoft.com/office/drawing/2014/main" id="{06EC071F-5043-6140-9CBB-161FE19AAFFA}"/>
              </a:ext>
            </a:extLst>
          </p:cNvPr>
          <p:cNvSpPr txBox="1"/>
          <p:nvPr/>
        </p:nvSpPr>
        <p:spPr>
          <a:xfrm>
            <a:off x="11774244" y="8702469"/>
            <a:ext cx="291573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200" b="1" i="1" dirty="0">
                <a:solidFill>
                  <a:schemeClr val="accent4"/>
                </a:solidFill>
                <a:latin typeface="Trebuchet MS" panose="020B0603020202020204" pitchFamily="34" charset="0"/>
              </a:rPr>
              <a:t>DGX workstation, 4 A100 (40GB) GPUs</a:t>
            </a:r>
          </a:p>
        </p:txBody>
      </p:sp>
    </p:spTree>
    <p:extLst>
      <p:ext uri="{BB962C8B-B14F-4D97-AF65-F5344CB8AC3E}">
        <p14:creationId xmlns:p14="http://schemas.microsoft.com/office/powerpoint/2010/main" val="347953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9EF6-97D6-40AB-A33B-7FCFF93220C8}"/>
              </a:ext>
            </a:extLst>
          </p:cNvPr>
          <p:cNvSpPr>
            <a:spLocks noGrp="1"/>
          </p:cNvSpPr>
          <p:nvPr>
            <p:ph type="title"/>
          </p:nvPr>
        </p:nvSpPr>
        <p:spPr/>
        <p:txBody>
          <a:bodyPr/>
          <a:lstStyle/>
          <a:p>
            <a:r>
              <a:rPr lang="en-US" dirty="0"/>
              <a:t>Pre-built Examples</a:t>
            </a:r>
          </a:p>
        </p:txBody>
      </p:sp>
    </p:spTree>
    <p:extLst>
      <p:ext uri="{BB962C8B-B14F-4D97-AF65-F5344CB8AC3E}">
        <p14:creationId xmlns:p14="http://schemas.microsoft.com/office/powerpoint/2010/main" val="349616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EC4B41-E39F-4C58-BFDE-AE4A02A98B98}"/>
              </a:ext>
            </a:extLst>
          </p:cNvPr>
          <p:cNvPicPr>
            <a:picLocks noChangeAspect="1"/>
          </p:cNvPicPr>
          <p:nvPr/>
        </p:nvPicPr>
        <p:blipFill>
          <a:blip r:embed="rId3"/>
          <a:srcRect l="213" r="213"/>
          <a:stretch/>
        </p:blipFill>
        <p:spPr>
          <a:xfrm>
            <a:off x="0" y="-1"/>
            <a:ext cx="18288000" cy="10287002"/>
          </a:xfrm>
          <a:prstGeom prst="rect">
            <a:avLst/>
          </a:prstGeom>
        </p:spPr>
      </p:pic>
      <p:sp>
        <p:nvSpPr>
          <p:cNvPr id="4" name="Rectangle 3">
            <a:extLst>
              <a:ext uri="{FF2B5EF4-FFF2-40B4-BE49-F238E27FC236}">
                <a16:creationId xmlns:a16="http://schemas.microsoft.com/office/drawing/2014/main" id="{AA9D5B71-EA3D-4941-84BD-7CC3FB7F2F77}"/>
              </a:ext>
            </a:extLst>
          </p:cNvPr>
          <p:cNvSpPr/>
          <p:nvPr/>
        </p:nvSpPr>
        <p:spPr>
          <a:xfrm>
            <a:off x="-39757" y="6012873"/>
            <a:ext cx="11719139" cy="3846557"/>
          </a:xfrm>
          <a:prstGeom prst="rect">
            <a:avLst/>
          </a:prstGeom>
          <a:solidFill>
            <a:schemeClr val="bg1">
              <a:lumMod val="85000"/>
              <a:lumOff val="15000"/>
              <a:alpha val="85000"/>
            </a:schemeClr>
          </a:solidFill>
          <a:ln w="6350">
            <a:gradFill>
              <a:gsLst>
                <a:gs pos="0">
                  <a:schemeClr val="bg2"/>
                </a:gs>
                <a:gs pos="57000">
                  <a:schemeClr val="bg2">
                    <a:lumMod val="25000"/>
                  </a:schemeClr>
                </a:gs>
                <a:gs pos="70000">
                  <a:schemeClr val="accent4"/>
                </a:gs>
                <a:gs pos="100000">
                  <a:schemeClr val="bg2"/>
                </a:gs>
              </a:gsLst>
              <a:lin ang="2700000" scaled="0"/>
            </a:gradFill>
          </a:ln>
          <a:effectLst>
            <a:outerShdw blurRad="165100" dist="38100" dir="18900000" algn="bl"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8D6DBC34-D1CC-4459-82F5-172C00928CA9}"/>
              </a:ext>
            </a:extLst>
          </p:cNvPr>
          <p:cNvSpPr/>
          <p:nvPr/>
        </p:nvSpPr>
        <p:spPr>
          <a:xfrm>
            <a:off x="886048" y="7328127"/>
            <a:ext cx="14876468" cy="1353191"/>
          </a:xfrm>
          <a:prstGeom prst="rect">
            <a:avLst/>
          </a:prstGeom>
        </p:spPr>
        <p:txBody>
          <a:bodyPr wrap="square">
            <a:spAutoFit/>
          </a:bodyPr>
          <a:lstStyle/>
          <a:p>
            <a:pPr defTabSz="685814">
              <a:lnSpc>
                <a:spcPct val="90000"/>
              </a:lnSpc>
              <a:spcAft>
                <a:spcPts val="2000"/>
              </a:spcAft>
              <a:defRPr/>
            </a:pPr>
            <a:r>
              <a:rPr lang="en-US" dirty="0">
                <a:solidFill>
                  <a:schemeClr val="accent5"/>
                </a:solidFill>
                <a:latin typeface="Trebuchet MS" panose="020B0603020202020204" pitchFamily="34" charset="0"/>
              </a:rPr>
              <a:t>NVIDIA Morpheus examines the raw packet information as it’s generated</a:t>
            </a:r>
          </a:p>
          <a:p>
            <a:pPr defTabSz="685814">
              <a:lnSpc>
                <a:spcPct val="90000"/>
              </a:lnSpc>
              <a:spcAft>
                <a:spcPts val="2000"/>
              </a:spcAft>
              <a:defRPr/>
            </a:pPr>
            <a:r>
              <a:rPr lang="en-US" dirty="0">
                <a:solidFill>
                  <a:schemeClr val="accent5"/>
                </a:solidFill>
                <a:latin typeface="Trebuchet MS" panose="020B0603020202020204" pitchFamily="34" charset="0"/>
              </a:rPr>
              <a:t>NLP model is used to determine if there is sensitive information leaked in the packet</a:t>
            </a:r>
          </a:p>
          <a:p>
            <a:pPr defTabSz="685814">
              <a:lnSpc>
                <a:spcPct val="90000"/>
              </a:lnSpc>
              <a:spcAft>
                <a:spcPts val="2000"/>
              </a:spcAft>
              <a:defRPr/>
            </a:pPr>
            <a:r>
              <a:rPr lang="en-US" dirty="0">
                <a:solidFill>
                  <a:schemeClr val="accent5"/>
                </a:solidFill>
                <a:latin typeface="Trebuchet MS" panose="020B0603020202020204" pitchFamily="34" charset="0"/>
              </a:rPr>
              <a:t>Packets are flagged instantaneously, and a recommended action routed back to BlueField 2</a:t>
            </a:r>
          </a:p>
        </p:txBody>
      </p:sp>
      <p:sp>
        <p:nvSpPr>
          <p:cNvPr id="7" name="Rectangle 6">
            <a:extLst>
              <a:ext uri="{FF2B5EF4-FFF2-40B4-BE49-F238E27FC236}">
                <a16:creationId xmlns:a16="http://schemas.microsoft.com/office/drawing/2014/main" id="{E2A47EE6-9D10-4430-A65E-D5AEB7396FE9}"/>
              </a:ext>
            </a:extLst>
          </p:cNvPr>
          <p:cNvSpPr/>
          <p:nvPr/>
        </p:nvSpPr>
        <p:spPr>
          <a:xfrm>
            <a:off x="886048" y="6452970"/>
            <a:ext cx="14876467" cy="584775"/>
          </a:xfrm>
          <a:prstGeom prst="rect">
            <a:avLst/>
          </a:prstGeom>
        </p:spPr>
        <p:txBody>
          <a:bodyPr wrap="square" anchor="b">
            <a:spAutoFit/>
          </a:bodyPr>
          <a:lstStyle/>
          <a:p>
            <a:r>
              <a:rPr lang="en-US" sz="3200" dirty="0">
                <a:latin typeface="Trebuchet MS" panose="020B0603020202020204" pitchFamily="34" charset="0"/>
              </a:rPr>
              <a:t>INSTANTLY IDENTIFY LEAKED SENSITIVE INFORMATION</a:t>
            </a:r>
          </a:p>
        </p:txBody>
      </p:sp>
      <p:pic>
        <p:nvPicPr>
          <p:cNvPr id="14" name="Picture 13">
            <a:extLst>
              <a:ext uri="{FF2B5EF4-FFF2-40B4-BE49-F238E27FC236}">
                <a16:creationId xmlns:a16="http://schemas.microsoft.com/office/drawing/2014/main" id="{7D525595-3740-4C67-9A39-EA6D7EC18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800" y="9049249"/>
            <a:ext cx="1583913" cy="341628"/>
          </a:xfrm>
          <a:prstGeom prst="rect">
            <a:avLst/>
          </a:prstGeom>
        </p:spPr>
      </p:pic>
    </p:spTree>
    <p:extLst>
      <p:ext uri="{BB962C8B-B14F-4D97-AF65-F5344CB8AC3E}">
        <p14:creationId xmlns:p14="http://schemas.microsoft.com/office/powerpoint/2010/main" val="236694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BA671-A13E-4F48-AD90-C03780620E65}"/>
              </a:ext>
            </a:extLst>
          </p:cNvPr>
          <p:cNvSpPr>
            <a:spLocks noGrp="1"/>
          </p:cNvSpPr>
          <p:nvPr>
            <p:ph type="title"/>
          </p:nvPr>
        </p:nvSpPr>
        <p:spPr/>
        <p:txBody>
          <a:bodyPr/>
          <a:lstStyle/>
          <a:p>
            <a:r>
              <a:rPr lang="en-US" dirty="0"/>
              <a:t>Sensitive info detection Model Fine-Tuning</a:t>
            </a:r>
          </a:p>
        </p:txBody>
      </p:sp>
      <p:sp>
        <p:nvSpPr>
          <p:cNvPr id="4" name="Text Placeholder 3">
            <a:extLst>
              <a:ext uri="{FF2B5EF4-FFF2-40B4-BE49-F238E27FC236}">
                <a16:creationId xmlns:a16="http://schemas.microsoft.com/office/drawing/2014/main" id="{B4674AE9-7DAE-6E43-B91D-EE898921B6DF}"/>
              </a:ext>
            </a:extLst>
          </p:cNvPr>
          <p:cNvSpPr>
            <a:spLocks noGrp="1"/>
          </p:cNvSpPr>
          <p:nvPr>
            <p:ph type="body" sz="quarter" idx="10"/>
          </p:nvPr>
        </p:nvSpPr>
        <p:spPr/>
        <p:txBody>
          <a:bodyPr/>
          <a:lstStyle/>
          <a:p>
            <a:r>
              <a:rPr lang="en-US" dirty="0"/>
              <a:t>Utilize transfer learning to quickly adapt a large model to a new environment</a:t>
            </a:r>
          </a:p>
        </p:txBody>
      </p:sp>
      <p:sp>
        <p:nvSpPr>
          <p:cNvPr id="61" name="Google Shape;528;p106">
            <a:extLst>
              <a:ext uri="{FF2B5EF4-FFF2-40B4-BE49-F238E27FC236}">
                <a16:creationId xmlns:a16="http://schemas.microsoft.com/office/drawing/2014/main" id="{36F7C11F-A31B-A64E-8956-3884E034F7BE}"/>
              </a:ext>
            </a:extLst>
          </p:cNvPr>
          <p:cNvSpPr/>
          <p:nvPr/>
        </p:nvSpPr>
        <p:spPr>
          <a:xfrm>
            <a:off x="3985358" y="2825640"/>
            <a:ext cx="13109947" cy="4549981"/>
          </a:xfrm>
          <a:prstGeom prst="rect">
            <a:avLst/>
          </a:prstGeom>
          <a:solidFill>
            <a:srgbClr val="76B900"/>
          </a:solidFill>
          <a:ln>
            <a:noFill/>
          </a:ln>
        </p:spPr>
        <p:txBody>
          <a:bodyPr spcFirstLastPara="1" wrap="square" lIns="152375" tIns="76167" rIns="152375" bIns="76167" anchor="ctr" anchorCtr="0">
            <a:noAutofit/>
          </a:bodyPr>
          <a:lstStyle/>
          <a:p>
            <a:pPr algn="ctr" defTabSz="1524030" fontAlgn="auto">
              <a:spcBef>
                <a:spcPts val="0"/>
              </a:spcBef>
              <a:spcAft>
                <a:spcPts val="0"/>
              </a:spcAft>
              <a:defRPr/>
            </a:pPr>
            <a:endParaRPr sz="3000" kern="0" dirty="0">
              <a:solidFill>
                <a:srgbClr val="FFFFFF"/>
              </a:solidFill>
              <a:latin typeface="Trebuchet MS" panose="020B0703020202090204" pitchFamily="34" charset="0"/>
              <a:ea typeface="Arial"/>
              <a:cs typeface="Arial"/>
              <a:sym typeface="Arial"/>
            </a:endParaRPr>
          </a:p>
        </p:txBody>
      </p:sp>
      <p:grpSp>
        <p:nvGrpSpPr>
          <p:cNvPr id="17" name="Group 16">
            <a:extLst>
              <a:ext uri="{FF2B5EF4-FFF2-40B4-BE49-F238E27FC236}">
                <a16:creationId xmlns:a16="http://schemas.microsoft.com/office/drawing/2014/main" id="{7A3412EF-77F9-2B4D-AF5D-4D60B0DD37F5}"/>
              </a:ext>
            </a:extLst>
          </p:cNvPr>
          <p:cNvGrpSpPr/>
          <p:nvPr/>
        </p:nvGrpSpPr>
        <p:grpSpPr>
          <a:xfrm>
            <a:off x="4121206" y="6232271"/>
            <a:ext cx="2174187" cy="832500"/>
            <a:chOff x="3512317" y="6621288"/>
            <a:chExt cx="2174187" cy="832500"/>
          </a:xfrm>
        </p:grpSpPr>
        <p:sp>
          <p:nvSpPr>
            <p:cNvPr id="64" name="Google Shape;537;p106">
              <a:extLst>
                <a:ext uri="{FF2B5EF4-FFF2-40B4-BE49-F238E27FC236}">
                  <a16:creationId xmlns:a16="http://schemas.microsoft.com/office/drawing/2014/main" id="{A19E4CDB-04D5-A847-8861-D4AE00F81240}"/>
                </a:ext>
              </a:extLst>
            </p:cNvPr>
            <p:cNvSpPr/>
            <p:nvPr/>
          </p:nvSpPr>
          <p:spPr>
            <a:xfrm>
              <a:off x="3561719" y="6621288"/>
              <a:ext cx="2075382" cy="832500"/>
            </a:xfrm>
            <a:prstGeom prst="rect">
              <a:avLst/>
            </a:prstGeom>
            <a:solidFill>
              <a:schemeClr val="tx1">
                <a:lumMod val="95000"/>
              </a:schemeClr>
            </a:solidFill>
            <a:ln>
              <a:noFill/>
            </a:ln>
            <a:effectLst/>
          </p:spPr>
          <p:txBody>
            <a:bodyPr spcFirstLastPara="1" wrap="square" lIns="152375" tIns="76167" rIns="152375" bIns="76167" anchor="ctr" anchorCtr="0">
              <a:noAutofit/>
            </a:bodyPr>
            <a:lstStyle/>
            <a:p>
              <a:pPr algn="ctr" defTabSz="1524030" fontAlgn="auto">
                <a:spcBef>
                  <a:spcPts val="0"/>
                </a:spcBef>
                <a:spcAft>
                  <a:spcPts val="0"/>
                </a:spcAft>
                <a:defRPr/>
              </a:pPr>
              <a:endParaRPr sz="3000" kern="0" dirty="0">
                <a:solidFill>
                  <a:srgbClr val="FFFFFF"/>
                </a:solidFill>
                <a:latin typeface="Trebuchet MS" panose="020B0703020202090204" pitchFamily="34" charset="0"/>
              </a:endParaRPr>
            </a:p>
          </p:txBody>
        </p:sp>
        <p:pic>
          <p:nvPicPr>
            <p:cNvPr id="20" name="Picture 19">
              <a:extLst>
                <a:ext uri="{FF2B5EF4-FFF2-40B4-BE49-F238E27FC236}">
                  <a16:creationId xmlns:a16="http://schemas.microsoft.com/office/drawing/2014/main" id="{4F440A3A-B2F7-294E-A134-260510D6C36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2317" y="6637806"/>
              <a:ext cx="2174187" cy="799465"/>
            </a:xfrm>
            <a:prstGeom prst="rect">
              <a:avLst/>
            </a:prstGeom>
          </p:spPr>
        </p:pic>
      </p:grpSp>
      <p:sp>
        <p:nvSpPr>
          <p:cNvPr id="176" name="Google Shape;521;p106">
            <a:extLst>
              <a:ext uri="{FF2B5EF4-FFF2-40B4-BE49-F238E27FC236}">
                <a16:creationId xmlns:a16="http://schemas.microsoft.com/office/drawing/2014/main" id="{6D8E876C-7EBB-3040-ACE4-4C2EF5560515}"/>
              </a:ext>
            </a:extLst>
          </p:cNvPr>
          <p:cNvSpPr/>
          <p:nvPr/>
        </p:nvSpPr>
        <p:spPr>
          <a:xfrm>
            <a:off x="1192696" y="2825640"/>
            <a:ext cx="2792663" cy="4549981"/>
          </a:xfrm>
          <a:prstGeom prst="rect">
            <a:avLst/>
          </a:prstGeom>
          <a:solidFill>
            <a:schemeClr val="bg2"/>
          </a:solidFill>
          <a:ln>
            <a:noFill/>
          </a:ln>
        </p:spPr>
        <p:txBody>
          <a:bodyPr spcFirstLastPara="1" wrap="square" lIns="152375" tIns="76167" rIns="152375" bIns="76167" anchor="ctr" anchorCtr="0">
            <a:noAutofit/>
          </a:bodyPr>
          <a:lstStyle/>
          <a:p>
            <a:pPr algn="ctr">
              <a:spcBef>
                <a:spcPts val="0"/>
              </a:spcBef>
              <a:spcAft>
                <a:spcPts val="0"/>
              </a:spcAft>
            </a:pPr>
            <a:endParaRPr dirty="0">
              <a:solidFill>
                <a:schemeClr val="bg2"/>
              </a:solidFill>
              <a:latin typeface="Trebuchet MS" panose="020B0703020202090204" pitchFamily="34" charset="0"/>
              <a:ea typeface="Arial"/>
              <a:cs typeface="Arial"/>
              <a:sym typeface="Arial"/>
            </a:endParaRPr>
          </a:p>
        </p:txBody>
      </p:sp>
      <p:sp>
        <p:nvSpPr>
          <p:cNvPr id="129" name="Google Shape;530;p106">
            <a:extLst>
              <a:ext uri="{FF2B5EF4-FFF2-40B4-BE49-F238E27FC236}">
                <a16:creationId xmlns:a16="http://schemas.microsoft.com/office/drawing/2014/main" id="{D495760C-3411-AF49-BD2C-43F3C591C41C}"/>
              </a:ext>
            </a:extLst>
          </p:cNvPr>
          <p:cNvSpPr/>
          <p:nvPr/>
        </p:nvSpPr>
        <p:spPr>
          <a:xfrm>
            <a:off x="4174710" y="2962370"/>
            <a:ext cx="2540683" cy="832500"/>
          </a:xfrm>
          <a:prstGeom prst="homePlate">
            <a:avLst>
              <a:gd name="adj" fmla="val 50000"/>
            </a:avLst>
          </a:prstGeom>
          <a:solidFill>
            <a:schemeClr val="bg1">
              <a:lumMod val="85000"/>
              <a:lumOff val="15000"/>
            </a:schemeClr>
          </a:solidFill>
          <a:ln>
            <a:noFill/>
          </a:ln>
        </p:spPr>
        <p:txBody>
          <a:bodyPr spcFirstLastPara="1" wrap="square" lIns="152375" tIns="76167" rIns="152375" bIns="76167" anchor="ctr" anchorCtr="0">
            <a:noAutofit/>
          </a:bodyPr>
          <a:lstStyle/>
          <a:p>
            <a:pPr algn="ctr" defTabSz="1524030" fontAlgn="auto">
              <a:spcBef>
                <a:spcPts val="0"/>
              </a:spcBef>
              <a:spcAft>
                <a:spcPts val="0"/>
              </a:spcAft>
              <a:defRPr/>
            </a:pPr>
            <a:r>
              <a:rPr lang="en-US" sz="2333" kern="0" dirty="0">
                <a:solidFill>
                  <a:srgbClr val="FFFFFF"/>
                </a:solidFill>
                <a:latin typeface="Trebuchet MS" panose="020B0703020202090204" pitchFamily="34" charset="0"/>
                <a:ea typeface="Arial"/>
                <a:cs typeface="Arial"/>
                <a:sym typeface="Arial"/>
              </a:rPr>
              <a:t>Pre-Processing</a:t>
            </a:r>
            <a:endParaRPr sz="3000" kern="0" dirty="0">
              <a:solidFill>
                <a:srgbClr val="FFFFFF"/>
              </a:solidFill>
              <a:latin typeface="Trebuchet MS" panose="020B0703020202090204" pitchFamily="34" charset="0"/>
            </a:endParaRPr>
          </a:p>
        </p:txBody>
      </p:sp>
      <p:sp>
        <p:nvSpPr>
          <p:cNvPr id="130" name="Google Shape;532;p106">
            <a:extLst>
              <a:ext uri="{FF2B5EF4-FFF2-40B4-BE49-F238E27FC236}">
                <a16:creationId xmlns:a16="http://schemas.microsoft.com/office/drawing/2014/main" id="{A7104C66-F0E1-E14F-B7D0-CCD5E85F9231}"/>
              </a:ext>
            </a:extLst>
          </p:cNvPr>
          <p:cNvSpPr/>
          <p:nvPr/>
        </p:nvSpPr>
        <p:spPr>
          <a:xfrm>
            <a:off x="6550653" y="2962370"/>
            <a:ext cx="5633375" cy="832500"/>
          </a:xfrm>
          <a:prstGeom prst="chevron">
            <a:avLst>
              <a:gd name="adj" fmla="val 50000"/>
            </a:avLst>
          </a:prstGeom>
          <a:solidFill>
            <a:schemeClr val="bg1">
              <a:lumMod val="85000"/>
              <a:lumOff val="15000"/>
            </a:schemeClr>
          </a:solidFill>
          <a:ln>
            <a:noFill/>
          </a:ln>
        </p:spPr>
        <p:txBody>
          <a:bodyPr spcFirstLastPara="1" wrap="square" lIns="152375" tIns="76167" rIns="152375" bIns="76167" anchor="ctr" anchorCtr="0">
            <a:noAutofit/>
          </a:bodyPr>
          <a:lstStyle/>
          <a:p>
            <a:pPr algn="ctr" defTabSz="1524030" fontAlgn="auto">
              <a:spcBef>
                <a:spcPts val="0"/>
              </a:spcBef>
              <a:spcAft>
                <a:spcPts val="0"/>
              </a:spcAft>
              <a:defRPr/>
            </a:pPr>
            <a:r>
              <a:rPr lang="en-US" sz="2333" kern="0" dirty="0">
                <a:solidFill>
                  <a:srgbClr val="FFFFFF"/>
                </a:solidFill>
                <a:latin typeface="Trebuchet MS" panose="020B0703020202090204" pitchFamily="34" charset="0"/>
                <a:cs typeface="Arial"/>
                <a:sym typeface="Arial"/>
              </a:rPr>
              <a:t>Fine-Tune</a:t>
            </a:r>
            <a:endParaRPr sz="3000" kern="0" dirty="0">
              <a:solidFill>
                <a:srgbClr val="FFFFFF"/>
              </a:solidFill>
              <a:latin typeface="Trebuchet MS" panose="020B0703020202090204" pitchFamily="34" charset="0"/>
            </a:endParaRPr>
          </a:p>
        </p:txBody>
      </p:sp>
      <p:sp>
        <p:nvSpPr>
          <p:cNvPr id="131" name="Google Shape;533;p106">
            <a:extLst>
              <a:ext uri="{FF2B5EF4-FFF2-40B4-BE49-F238E27FC236}">
                <a16:creationId xmlns:a16="http://schemas.microsoft.com/office/drawing/2014/main" id="{C1F41C5B-5966-9941-977C-52145ABD87CC}"/>
              </a:ext>
            </a:extLst>
          </p:cNvPr>
          <p:cNvSpPr/>
          <p:nvPr/>
        </p:nvSpPr>
        <p:spPr>
          <a:xfrm>
            <a:off x="14858765" y="2962370"/>
            <a:ext cx="2065216" cy="832500"/>
          </a:xfrm>
          <a:prstGeom prst="chevron">
            <a:avLst>
              <a:gd name="adj" fmla="val 50000"/>
            </a:avLst>
          </a:prstGeom>
          <a:solidFill>
            <a:schemeClr val="bg1">
              <a:lumMod val="85000"/>
              <a:lumOff val="15000"/>
            </a:schemeClr>
          </a:solidFill>
          <a:ln>
            <a:noFill/>
          </a:ln>
        </p:spPr>
        <p:txBody>
          <a:bodyPr spcFirstLastPara="1" wrap="square" lIns="152375" tIns="76167" rIns="152375" bIns="76167" anchor="ctr" anchorCtr="0">
            <a:noAutofit/>
          </a:bodyPr>
          <a:lstStyle/>
          <a:p>
            <a:pPr algn="ctr" defTabSz="1524030" fontAlgn="auto">
              <a:spcBef>
                <a:spcPts val="0"/>
              </a:spcBef>
              <a:spcAft>
                <a:spcPts val="0"/>
              </a:spcAft>
              <a:defRPr/>
            </a:pPr>
            <a:r>
              <a:rPr lang="en-US" sz="2333" kern="0" dirty="0">
                <a:solidFill>
                  <a:srgbClr val="FFFFFF"/>
                </a:solidFill>
                <a:latin typeface="Trebuchet MS" panose="020B0703020202090204" pitchFamily="34" charset="0"/>
                <a:ea typeface="Arial"/>
                <a:cs typeface="Arial"/>
                <a:sym typeface="Arial"/>
              </a:rPr>
              <a:t>Output</a:t>
            </a:r>
            <a:endParaRPr sz="3000" kern="0" dirty="0">
              <a:solidFill>
                <a:srgbClr val="FFFFFF"/>
              </a:solidFill>
              <a:latin typeface="Trebuchet MS" panose="020B0703020202090204" pitchFamily="34" charset="0"/>
            </a:endParaRPr>
          </a:p>
        </p:txBody>
      </p:sp>
      <p:grpSp>
        <p:nvGrpSpPr>
          <p:cNvPr id="19" name="Group 18">
            <a:extLst>
              <a:ext uri="{FF2B5EF4-FFF2-40B4-BE49-F238E27FC236}">
                <a16:creationId xmlns:a16="http://schemas.microsoft.com/office/drawing/2014/main" id="{E06C9815-7808-7242-9824-F9DEBA6B0CEE}"/>
              </a:ext>
            </a:extLst>
          </p:cNvPr>
          <p:cNvGrpSpPr/>
          <p:nvPr/>
        </p:nvGrpSpPr>
        <p:grpSpPr>
          <a:xfrm>
            <a:off x="2002246" y="3830015"/>
            <a:ext cx="1173562" cy="1205636"/>
            <a:chOff x="1890248" y="4438667"/>
            <a:chExt cx="1173562" cy="1205636"/>
          </a:xfrm>
        </p:grpSpPr>
        <p:sp>
          <p:nvSpPr>
            <p:cNvPr id="52" name="Google Shape;525;p71">
              <a:extLst>
                <a:ext uri="{FF2B5EF4-FFF2-40B4-BE49-F238E27FC236}">
                  <a16:creationId xmlns:a16="http://schemas.microsoft.com/office/drawing/2014/main" id="{43165656-B5AD-5449-99CD-0728D54176E7}"/>
                </a:ext>
              </a:extLst>
            </p:cNvPr>
            <p:cNvSpPr/>
            <p:nvPr/>
          </p:nvSpPr>
          <p:spPr>
            <a:xfrm>
              <a:off x="1890248" y="4438667"/>
              <a:ext cx="1173562" cy="1205636"/>
            </a:xfrm>
            <a:prstGeom prst="cube">
              <a:avLst>
                <a:gd name="adj" fmla="val 25000"/>
              </a:avLst>
            </a:prstGeom>
            <a:solidFill>
              <a:schemeClr val="accent6"/>
            </a:solidFill>
            <a:ln>
              <a:noFill/>
            </a:ln>
          </p:spPr>
          <p:txBody>
            <a:bodyPr spcFirstLastPara="1" wrap="square" lIns="152375" tIns="76167" rIns="152375" bIns="76167" anchor="ctr" anchorCtr="0">
              <a:noAutofit/>
            </a:bodyPr>
            <a:lstStyle/>
            <a:p>
              <a:pPr algn="ctr">
                <a:spcBef>
                  <a:spcPts val="0"/>
                </a:spcBef>
                <a:spcAft>
                  <a:spcPts val="0"/>
                </a:spcAft>
              </a:pPr>
              <a:endParaRPr sz="3000" dirty="0">
                <a:solidFill>
                  <a:srgbClr val="FFFFFF"/>
                </a:solidFill>
                <a:latin typeface="Arial"/>
                <a:ea typeface="Arial"/>
                <a:cs typeface="Arial"/>
                <a:sym typeface="Arial"/>
              </a:endParaRPr>
            </a:p>
          </p:txBody>
        </p:sp>
        <p:pic>
          <p:nvPicPr>
            <p:cNvPr id="54" name="Picture 53">
              <a:extLst>
                <a:ext uri="{FF2B5EF4-FFF2-40B4-BE49-F238E27FC236}">
                  <a16:creationId xmlns:a16="http://schemas.microsoft.com/office/drawing/2014/main" id="{E76A6AA0-4E06-2542-AADD-5EB64CE2831A}"/>
                </a:ext>
              </a:extLst>
            </p:cNvPr>
            <p:cNvPicPr>
              <a:picLocks noChangeAspect="1"/>
            </p:cNvPicPr>
            <p:nvPr/>
          </p:nvPicPr>
          <p:blipFill>
            <a:blip r:embed="rId4"/>
            <a:stretch>
              <a:fillRect/>
            </a:stretch>
          </p:blipFill>
          <p:spPr>
            <a:xfrm>
              <a:off x="2016015" y="4871410"/>
              <a:ext cx="653509" cy="653509"/>
            </a:xfrm>
            <a:prstGeom prst="rect">
              <a:avLst/>
            </a:prstGeom>
          </p:spPr>
        </p:pic>
      </p:grpSp>
      <p:sp>
        <p:nvSpPr>
          <p:cNvPr id="118" name="TextBox 117">
            <a:extLst>
              <a:ext uri="{FF2B5EF4-FFF2-40B4-BE49-F238E27FC236}">
                <a16:creationId xmlns:a16="http://schemas.microsoft.com/office/drawing/2014/main" id="{E58D1AE1-238F-E64B-9A58-1FC3F04CCDF3}"/>
              </a:ext>
            </a:extLst>
          </p:cNvPr>
          <p:cNvSpPr txBox="1"/>
          <p:nvPr/>
        </p:nvSpPr>
        <p:spPr>
          <a:xfrm>
            <a:off x="1582822" y="2962373"/>
            <a:ext cx="2012411"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703020202090204" pitchFamily="34" charset="0"/>
              </a:rPr>
              <a:t>Pretrained transformer model from Hugging Face</a:t>
            </a:r>
          </a:p>
        </p:txBody>
      </p:sp>
      <p:graphicFrame>
        <p:nvGraphicFramePr>
          <p:cNvPr id="56" name="Table 5">
            <a:extLst>
              <a:ext uri="{FF2B5EF4-FFF2-40B4-BE49-F238E27FC236}">
                <a16:creationId xmlns:a16="http://schemas.microsoft.com/office/drawing/2014/main" id="{1C1BB844-8F34-3A42-BD7A-70148959FE78}"/>
              </a:ext>
            </a:extLst>
          </p:cNvPr>
          <p:cNvGraphicFramePr>
            <a:graphicFrameLocks noGrp="1"/>
          </p:cNvGraphicFramePr>
          <p:nvPr/>
        </p:nvGraphicFramePr>
        <p:xfrm>
          <a:off x="1355759" y="5665255"/>
          <a:ext cx="2466537" cy="1519750"/>
        </p:xfrm>
        <a:graphic>
          <a:graphicData uri="http://schemas.openxmlformats.org/drawingml/2006/table">
            <a:tbl>
              <a:tblPr firstRow="1" bandRow="1">
                <a:tableStyleId>{FABFCF23-3B69-468F-B69F-88F6DE6A72F2}</a:tableStyleId>
              </a:tblPr>
              <a:tblGrid>
                <a:gridCol w="1260672">
                  <a:extLst>
                    <a:ext uri="{9D8B030D-6E8A-4147-A177-3AD203B41FA5}">
                      <a16:colId xmlns:a16="http://schemas.microsoft.com/office/drawing/2014/main" val="1391185249"/>
                    </a:ext>
                  </a:extLst>
                </a:gridCol>
                <a:gridCol w="401955">
                  <a:extLst>
                    <a:ext uri="{9D8B030D-6E8A-4147-A177-3AD203B41FA5}">
                      <a16:colId xmlns:a16="http://schemas.microsoft.com/office/drawing/2014/main" val="3428561155"/>
                    </a:ext>
                  </a:extLst>
                </a:gridCol>
                <a:gridCol w="401955">
                  <a:extLst>
                    <a:ext uri="{9D8B030D-6E8A-4147-A177-3AD203B41FA5}">
                      <a16:colId xmlns:a16="http://schemas.microsoft.com/office/drawing/2014/main" val="2770423884"/>
                    </a:ext>
                  </a:extLst>
                </a:gridCol>
                <a:gridCol w="401955">
                  <a:extLst>
                    <a:ext uri="{9D8B030D-6E8A-4147-A177-3AD203B41FA5}">
                      <a16:colId xmlns:a16="http://schemas.microsoft.com/office/drawing/2014/main" val="3262085366"/>
                    </a:ext>
                  </a:extLst>
                </a:gridCol>
              </a:tblGrid>
              <a:tr h="285310">
                <a:tc>
                  <a:txBody>
                    <a:bodyPr/>
                    <a:lstStyle/>
                    <a:p>
                      <a:r>
                        <a:rPr lang="en-US" sz="1200" dirty="0"/>
                        <a:t>Text Data</a:t>
                      </a:r>
                    </a:p>
                  </a:txBody>
                  <a:tcPr anchor="b"/>
                </a:tc>
                <a:tc>
                  <a:txBody>
                    <a:bodyPr/>
                    <a:lstStyle/>
                    <a:p>
                      <a:pPr algn="ctr"/>
                      <a:r>
                        <a:rPr lang="en-US" sz="1200" dirty="0"/>
                        <a:t>L1</a:t>
                      </a:r>
                    </a:p>
                  </a:txBody>
                  <a:tcPr anchor="b"/>
                </a:tc>
                <a:tc>
                  <a:txBody>
                    <a:bodyPr/>
                    <a:lstStyle/>
                    <a:p>
                      <a:pPr algn="ctr"/>
                      <a:r>
                        <a:rPr lang="en-US" sz="1200" dirty="0"/>
                        <a:t>L2</a:t>
                      </a:r>
                    </a:p>
                  </a:txBody>
                  <a:tcPr anchor="b"/>
                </a:tc>
                <a:tc>
                  <a:txBody>
                    <a:bodyPr/>
                    <a:lstStyle/>
                    <a:p>
                      <a:pPr algn="ctr"/>
                      <a:r>
                        <a:rPr lang="en-US" sz="1200" dirty="0"/>
                        <a:t>L3</a:t>
                      </a:r>
                    </a:p>
                  </a:txBody>
                  <a:tcPr anchor="b"/>
                </a:tc>
                <a:extLst>
                  <a:ext uri="{0D108BD9-81ED-4DB2-BD59-A6C34878D82A}">
                    <a16:rowId xmlns:a16="http://schemas.microsoft.com/office/drawing/2014/main" val="758723583"/>
                  </a:ext>
                </a:extLst>
              </a:tr>
              <a:tr h="285310">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700" kern="1200" dirty="0">
                          <a:solidFill>
                            <a:schemeClr val="bg1"/>
                          </a:solidFill>
                          <a:effectLst/>
                        </a:rPr>
                        <a:t>|{"client_id": "50259041", "response_type": "hXJMcWvp", "scope": "</a:t>
                      </a:r>
                      <a:endParaRPr lang="en-US" sz="700" dirty="0">
                        <a:solidFill>
                          <a:schemeClr val="bg1"/>
                        </a:solidFill>
                      </a:endParaRPr>
                    </a:p>
                  </a:txBody>
                  <a:tcPr/>
                </a:tc>
                <a:tc>
                  <a:txBody>
                    <a:bodyPr/>
                    <a:lstStyle/>
                    <a:p>
                      <a:pPr algn="ctr"/>
                      <a:r>
                        <a:rPr lang="en-US" sz="1200" dirty="0">
                          <a:solidFill>
                            <a:schemeClr val="bg1"/>
                          </a:solidFill>
                        </a:rPr>
                        <a:t>0</a:t>
                      </a:r>
                    </a:p>
                  </a:txBody>
                  <a:tcPr/>
                </a:tc>
                <a:tc>
                  <a:txBody>
                    <a:bodyPr/>
                    <a:lstStyle/>
                    <a:p>
                      <a:pPr algn="ctr"/>
                      <a:r>
                        <a:rPr lang="en-US" sz="1200" dirty="0">
                          <a:solidFill>
                            <a:schemeClr val="bg1"/>
                          </a:solidFill>
                        </a:rPr>
                        <a:t>0</a:t>
                      </a:r>
                    </a:p>
                  </a:txBody>
                  <a:tcPr/>
                </a:tc>
                <a:tc>
                  <a:txBody>
                    <a:bodyPr/>
                    <a:lstStyle/>
                    <a:p>
                      <a:pPr algn="ctr"/>
                      <a:r>
                        <a:rPr lang="en-US" sz="1200" dirty="0">
                          <a:solidFill>
                            <a:schemeClr val="bg1"/>
                          </a:solidFill>
                        </a:rPr>
                        <a:t>0</a:t>
                      </a:r>
                    </a:p>
                  </a:txBody>
                  <a:tcPr/>
                </a:tc>
                <a:extLst>
                  <a:ext uri="{0D108BD9-81ED-4DB2-BD59-A6C34878D82A}">
                    <a16:rowId xmlns:a16="http://schemas.microsoft.com/office/drawing/2014/main" val="2295898446"/>
                  </a:ext>
                </a:extLst>
              </a:tr>
              <a:tr h="285310">
                <a:tc>
                  <a:txBody>
                    <a:bodyPr/>
                    <a:lstStyle/>
                    <a:p>
                      <a:r>
                        <a:rPr lang="en-US" sz="700" kern="1200" dirty="0">
                          <a:solidFill>
                            <a:schemeClr val="bg1"/>
                          </a:solidFill>
                          <a:effectLst/>
                        </a:rPr>
                        <a:t>{"state": "Massachusetts", "response_mode": "Yvi5VydO</a:t>
                      </a:r>
                      <a:endParaRPr lang="en-US" sz="700" dirty="0">
                        <a:solidFill>
                          <a:schemeClr val="bg1"/>
                        </a:solidFill>
                      </a:endParaRPr>
                    </a:p>
                  </a:txBody>
                  <a:tcPr/>
                </a:tc>
                <a:tc>
                  <a:txBody>
                    <a:bodyPr/>
                    <a:lstStyle/>
                    <a:p>
                      <a:pPr algn="ctr"/>
                      <a:r>
                        <a:rPr lang="en-US" sz="1200" dirty="0">
                          <a:solidFill>
                            <a:schemeClr val="bg1"/>
                          </a:solidFill>
                        </a:rPr>
                        <a:t>0</a:t>
                      </a:r>
                    </a:p>
                  </a:txBody>
                  <a:tcPr/>
                </a:tc>
                <a:tc>
                  <a:txBody>
                    <a:bodyPr/>
                    <a:lstStyle/>
                    <a:p>
                      <a:pPr algn="ctr"/>
                      <a:r>
                        <a:rPr lang="en-US" sz="1200" dirty="0">
                          <a:solidFill>
                            <a:schemeClr val="bg1"/>
                          </a:solidFill>
                        </a:rPr>
                        <a:t>1</a:t>
                      </a:r>
                    </a:p>
                  </a:txBody>
                  <a:tcPr/>
                </a:tc>
                <a:tc>
                  <a:txBody>
                    <a:bodyPr/>
                    <a:lstStyle/>
                    <a:p>
                      <a:pPr algn="ctr"/>
                      <a:r>
                        <a:rPr lang="en-US" sz="1200" dirty="0">
                          <a:solidFill>
                            <a:schemeClr val="bg1"/>
                          </a:solidFill>
                        </a:rPr>
                        <a:t>0</a:t>
                      </a:r>
                    </a:p>
                  </a:txBody>
                  <a:tcPr/>
                </a:tc>
                <a:extLst>
                  <a:ext uri="{0D108BD9-81ED-4DB2-BD59-A6C34878D82A}">
                    <a16:rowId xmlns:a16="http://schemas.microsoft.com/office/drawing/2014/main" val="4226935203"/>
                  </a:ext>
                </a:extLst>
              </a:tr>
              <a:tr h="386928">
                <a:tc>
                  <a:txBody>
                    <a:bodyPr/>
                    <a:lstStyle/>
                    <a:p>
                      <a:pPr marL="0" marR="0" lvl="0" indent="0" algn="l" defTabSz="1524030" rtl="0" eaLnBrk="1" fontAlgn="auto" latinLnBrk="0" hangingPunct="1">
                        <a:lnSpc>
                          <a:spcPct val="100000"/>
                        </a:lnSpc>
                        <a:spcBef>
                          <a:spcPts val="0"/>
                        </a:spcBef>
                        <a:spcAft>
                          <a:spcPts val="0"/>
                        </a:spcAft>
                        <a:buClrTx/>
                        <a:buSzTx/>
                        <a:buFontTx/>
                        <a:buNone/>
                        <a:tabLst/>
                        <a:defRPr/>
                      </a:pPr>
                      <a:r>
                        <a:rPr lang="en-US" sz="700" kern="1200" dirty="0">
                          <a:solidFill>
                            <a:schemeClr val="bg1"/>
                          </a:solidFill>
                          <a:effectLst/>
                        </a:rPr>
                        <a:t>{"sort": "coach_form", "order": "agency site", "collectionId": 167091827,</a:t>
                      </a:r>
                      <a:endParaRPr lang="en-US" sz="700" dirty="0">
                        <a:solidFill>
                          <a:schemeClr val="bg1"/>
                        </a:solidFill>
                        <a:effectLst/>
                      </a:endParaRPr>
                    </a:p>
                  </a:txBody>
                  <a:tcPr/>
                </a:tc>
                <a:tc>
                  <a:txBody>
                    <a:bodyPr/>
                    <a:lstStyle/>
                    <a:p>
                      <a:pPr algn="ctr"/>
                      <a:r>
                        <a:rPr lang="en-US" sz="1200" dirty="0">
                          <a:solidFill>
                            <a:schemeClr val="bg1"/>
                          </a:solidFill>
                        </a:rPr>
                        <a:t>0</a:t>
                      </a:r>
                    </a:p>
                  </a:txBody>
                  <a:tcPr/>
                </a:tc>
                <a:tc>
                  <a:txBody>
                    <a:bodyPr/>
                    <a:lstStyle/>
                    <a:p>
                      <a:pPr algn="ctr"/>
                      <a:r>
                        <a:rPr lang="en-US" sz="1200" dirty="0">
                          <a:solidFill>
                            <a:schemeClr val="bg1"/>
                          </a:solidFill>
                        </a:rPr>
                        <a:t>1</a:t>
                      </a:r>
                    </a:p>
                  </a:txBody>
                  <a:tcPr/>
                </a:tc>
                <a:tc>
                  <a:txBody>
                    <a:bodyPr/>
                    <a:lstStyle/>
                    <a:p>
                      <a:pPr algn="ctr"/>
                      <a:r>
                        <a:rPr lang="en-US" sz="1200" dirty="0">
                          <a:solidFill>
                            <a:schemeClr val="bg1"/>
                          </a:solidFill>
                        </a:rPr>
                        <a:t>1</a:t>
                      </a:r>
                    </a:p>
                  </a:txBody>
                  <a:tcPr/>
                </a:tc>
                <a:extLst>
                  <a:ext uri="{0D108BD9-81ED-4DB2-BD59-A6C34878D82A}">
                    <a16:rowId xmlns:a16="http://schemas.microsoft.com/office/drawing/2014/main" val="1572402741"/>
                  </a:ext>
                </a:extLst>
              </a:tr>
            </a:tbl>
          </a:graphicData>
        </a:graphic>
      </p:graphicFrame>
      <p:sp>
        <p:nvSpPr>
          <p:cNvPr id="57" name="TextBox 56">
            <a:extLst>
              <a:ext uri="{FF2B5EF4-FFF2-40B4-BE49-F238E27FC236}">
                <a16:creationId xmlns:a16="http://schemas.microsoft.com/office/drawing/2014/main" id="{F3B6B7BB-C1A3-164A-9FC6-2B67FCE72C46}"/>
              </a:ext>
            </a:extLst>
          </p:cNvPr>
          <p:cNvSpPr txBox="1"/>
          <p:nvPr/>
        </p:nvSpPr>
        <p:spPr>
          <a:xfrm>
            <a:off x="1454292" y="5250286"/>
            <a:ext cx="2269470" cy="323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703020202090204" pitchFamily="34" charset="0"/>
              </a:rPr>
              <a:t>Labeled training data</a:t>
            </a:r>
          </a:p>
        </p:txBody>
      </p:sp>
      <p:grpSp>
        <p:nvGrpSpPr>
          <p:cNvPr id="14" name="Group 13">
            <a:extLst>
              <a:ext uri="{FF2B5EF4-FFF2-40B4-BE49-F238E27FC236}">
                <a16:creationId xmlns:a16="http://schemas.microsoft.com/office/drawing/2014/main" id="{DAF3193C-9918-6545-BD6A-A7E341B9FF99}"/>
              </a:ext>
            </a:extLst>
          </p:cNvPr>
          <p:cNvGrpSpPr/>
          <p:nvPr/>
        </p:nvGrpSpPr>
        <p:grpSpPr>
          <a:xfrm>
            <a:off x="4169156" y="3938257"/>
            <a:ext cx="2075382" cy="2135576"/>
            <a:chOff x="3471371" y="4333403"/>
            <a:chExt cx="2075382" cy="2135576"/>
          </a:xfrm>
        </p:grpSpPr>
        <p:sp>
          <p:nvSpPr>
            <p:cNvPr id="185" name="Google Shape;554;p106">
              <a:extLst>
                <a:ext uri="{FF2B5EF4-FFF2-40B4-BE49-F238E27FC236}">
                  <a16:creationId xmlns:a16="http://schemas.microsoft.com/office/drawing/2014/main" id="{B4BC449B-604B-D643-9FCD-76AFCE89284E}"/>
                </a:ext>
              </a:extLst>
            </p:cNvPr>
            <p:cNvSpPr/>
            <p:nvPr/>
          </p:nvSpPr>
          <p:spPr>
            <a:xfrm>
              <a:off x="3471371" y="4333403"/>
              <a:ext cx="2075381" cy="640552"/>
            </a:xfrm>
            <a:prstGeom prst="rect">
              <a:avLst/>
            </a:prstGeom>
            <a:solidFill>
              <a:schemeClr val="tx1"/>
            </a:solidFill>
            <a:ln w="12700" cap="flat" cmpd="sng">
              <a:solidFill>
                <a:srgbClr val="292929"/>
              </a:solidFill>
              <a:prstDash val="solid"/>
              <a:miter lim="800000"/>
              <a:headEnd type="none" w="sm" len="sm"/>
              <a:tailEnd type="none" w="sm" len="sm"/>
            </a:ln>
          </p:spPr>
          <p:txBody>
            <a:bodyPr spcFirstLastPara="1" wrap="square" lIns="152375" tIns="76167" rIns="152375" bIns="76167" anchor="t" anchorCtr="0">
              <a:noAutofit/>
            </a:bodyPr>
            <a:lstStyle/>
            <a:p>
              <a:pPr defTabSz="1524030" fontAlgn="auto">
                <a:spcBef>
                  <a:spcPts val="0"/>
                </a:spcBef>
                <a:spcAft>
                  <a:spcPts val="0"/>
                </a:spcAft>
                <a:buClr>
                  <a:srgbClr val="292929"/>
                </a:buClr>
                <a:buSzPts val="1100"/>
                <a:defRPr/>
              </a:pPr>
              <a:r>
                <a:rPr lang="en-US" sz="1600" b="1" kern="0" dirty="0">
                  <a:solidFill>
                    <a:srgbClr val="292929"/>
                  </a:solidFill>
                  <a:latin typeface="Trebuchet MS" panose="020B0703020202090204" pitchFamily="34" charset="0"/>
                  <a:ea typeface="Calibri"/>
                  <a:cs typeface="Calibri"/>
                  <a:sym typeface="Calibri"/>
                </a:rPr>
                <a:t>Text Processing</a:t>
              </a:r>
              <a:endParaRPr lang="en-US" sz="1750" b="1" kern="0" dirty="0">
                <a:solidFill>
                  <a:srgbClr val="292929"/>
                </a:solidFill>
                <a:latin typeface="Trebuchet MS" panose="020B0703020202090204" pitchFamily="34" charset="0"/>
                <a:ea typeface="Calibri"/>
                <a:cs typeface="Calibri"/>
                <a:sym typeface="Calibri"/>
              </a:endParaRPr>
            </a:p>
            <a:p>
              <a:pPr marL="285756" indent="-285756" defTabSz="1524030" fontAlgn="auto">
                <a:spcBef>
                  <a:spcPts val="0"/>
                </a:spcBef>
                <a:spcAft>
                  <a:spcPts val="0"/>
                </a:spcAft>
                <a:buClr>
                  <a:srgbClr val="292929"/>
                </a:buClr>
                <a:buSzPts val="900"/>
                <a:buFont typeface="Arial"/>
                <a:buChar char="•"/>
                <a:defRPr/>
              </a:pPr>
              <a:r>
                <a:rPr lang="en-US" sz="1500" kern="0" dirty="0">
                  <a:solidFill>
                    <a:srgbClr val="292929"/>
                  </a:solidFill>
                  <a:latin typeface="Trebuchet MS" panose="020B0703020202090204" pitchFamily="34" charset="0"/>
                  <a:ea typeface="Calibri"/>
                  <a:cs typeface="Calibri"/>
                  <a:sym typeface="Calibri"/>
                </a:rPr>
                <a:t>Extract fields</a:t>
              </a:r>
            </a:p>
          </p:txBody>
        </p:sp>
        <p:sp>
          <p:nvSpPr>
            <p:cNvPr id="58" name="Google Shape;554;p106">
              <a:extLst>
                <a:ext uri="{FF2B5EF4-FFF2-40B4-BE49-F238E27FC236}">
                  <a16:creationId xmlns:a16="http://schemas.microsoft.com/office/drawing/2014/main" id="{E8D8A1CC-AC40-6745-8D4E-7A7816D1CABB}"/>
                </a:ext>
              </a:extLst>
            </p:cNvPr>
            <p:cNvSpPr/>
            <p:nvPr/>
          </p:nvSpPr>
          <p:spPr>
            <a:xfrm>
              <a:off x="3471371" y="5063759"/>
              <a:ext cx="2075382" cy="1405220"/>
            </a:xfrm>
            <a:prstGeom prst="rect">
              <a:avLst/>
            </a:prstGeom>
            <a:solidFill>
              <a:srgbClr val="FFFFFF"/>
            </a:solidFill>
            <a:ln w="12700" cap="flat" cmpd="sng">
              <a:solidFill>
                <a:srgbClr val="292929"/>
              </a:solidFill>
              <a:prstDash val="solid"/>
              <a:miter lim="800000"/>
              <a:headEnd type="none" w="sm" len="sm"/>
              <a:tailEnd type="none" w="sm" len="sm"/>
            </a:ln>
          </p:spPr>
          <p:txBody>
            <a:bodyPr spcFirstLastPara="1" wrap="square" lIns="152375" tIns="76167" rIns="152375" bIns="76167" anchor="t" anchorCtr="0">
              <a:noAutofit/>
            </a:bodyPr>
            <a:lstStyle/>
            <a:p>
              <a:pPr defTabSz="1524030" fontAlgn="auto">
                <a:spcBef>
                  <a:spcPts val="0"/>
                </a:spcBef>
                <a:spcAft>
                  <a:spcPts val="0"/>
                </a:spcAft>
                <a:buClr>
                  <a:srgbClr val="292929"/>
                </a:buClr>
                <a:buSzPts val="1100"/>
                <a:defRPr/>
              </a:pPr>
              <a:r>
                <a:rPr lang="en-US" sz="1600" b="1" kern="0" dirty="0">
                  <a:solidFill>
                    <a:srgbClr val="292929"/>
                  </a:solidFill>
                  <a:latin typeface="Trebuchet MS" panose="020B0703020202090204" pitchFamily="34" charset="0"/>
                  <a:ea typeface="Calibri"/>
                  <a:cs typeface="Calibri"/>
                  <a:sym typeface="Calibri"/>
                </a:rPr>
                <a:t>Subword Tokenize</a:t>
              </a:r>
            </a:p>
            <a:p>
              <a:pPr marL="285756" indent="-285756" defTabSz="1524030" fontAlgn="auto">
                <a:spcBef>
                  <a:spcPts val="0"/>
                </a:spcBef>
                <a:spcAft>
                  <a:spcPts val="0"/>
                </a:spcAft>
                <a:buClr>
                  <a:srgbClr val="292929"/>
                </a:buClr>
                <a:buSzPts val="900"/>
                <a:buFont typeface="Arial"/>
                <a:buChar char="•"/>
                <a:defRPr/>
              </a:pPr>
              <a:r>
                <a:rPr lang="en-US" sz="1500" kern="0" dirty="0">
                  <a:solidFill>
                    <a:srgbClr val="292929"/>
                  </a:solidFill>
                  <a:latin typeface="Trebuchet MS" panose="020B0703020202090204" pitchFamily="34" charset="0"/>
                  <a:ea typeface="Calibri"/>
                  <a:cs typeface="Calibri"/>
                  <a:sym typeface="Calibri"/>
                </a:rPr>
                <a:t>Word embedding</a:t>
              </a:r>
            </a:p>
            <a:p>
              <a:pPr marL="285756" indent="-285756" defTabSz="1524030" fontAlgn="auto">
                <a:spcBef>
                  <a:spcPts val="0"/>
                </a:spcBef>
                <a:spcAft>
                  <a:spcPts val="0"/>
                </a:spcAft>
                <a:buClr>
                  <a:srgbClr val="292929"/>
                </a:buClr>
                <a:buSzPts val="900"/>
                <a:buFont typeface="Arial"/>
                <a:buChar char="•"/>
                <a:defRPr/>
              </a:pPr>
              <a:r>
                <a:rPr lang="en-US" sz="1500" kern="0" dirty="0">
                  <a:solidFill>
                    <a:srgbClr val="292929"/>
                  </a:solidFill>
                  <a:latin typeface="Trebuchet MS" panose="020B0703020202090204" pitchFamily="34" charset="0"/>
                  <a:ea typeface="Calibri"/>
                  <a:cs typeface="Calibri"/>
                  <a:sym typeface="Calibri"/>
                </a:rPr>
                <a:t>Split words</a:t>
              </a:r>
            </a:p>
            <a:p>
              <a:pPr marL="285756" indent="-285756" defTabSz="1524030" fontAlgn="auto">
                <a:spcBef>
                  <a:spcPts val="0"/>
                </a:spcBef>
                <a:spcAft>
                  <a:spcPts val="0"/>
                </a:spcAft>
                <a:buClr>
                  <a:srgbClr val="292929"/>
                </a:buClr>
                <a:buSzPts val="900"/>
                <a:buFont typeface="Arial"/>
                <a:buChar char="•"/>
                <a:defRPr/>
              </a:pPr>
              <a:r>
                <a:rPr lang="en-US" sz="1500" kern="0" dirty="0">
                  <a:solidFill>
                    <a:srgbClr val="292929"/>
                  </a:solidFill>
                  <a:latin typeface="Trebuchet MS" panose="020B0703020202090204" pitchFamily="34" charset="0"/>
                  <a:ea typeface="Calibri"/>
                  <a:cs typeface="Calibri"/>
                  <a:sym typeface="Calibri"/>
                </a:rPr>
                <a:t>Positional encoding</a:t>
              </a:r>
            </a:p>
          </p:txBody>
        </p:sp>
      </p:grpSp>
      <p:grpSp>
        <p:nvGrpSpPr>
          <p:cNvPr id="15" name="Group 14">
            <a:extLst>
              <a:ext uri="{FF2B5EF4-FFF2-40B4-BE49-F238E27FC236}">
                <a16:creationId xmlns:a16="http://schemas.microsoft.com/office/drawing/2014/main" id="{587CAD6C-670B-E54B-89DE-045B58D489AC}"/>
              </a:ext>
            </a:extLst>
          </p:cNvPr>
          <p:cNvGrpSpPr/>
          <p:nvPr/>
        </p:nvGrpSpPr>
        <p:grpSpPr>
          <a:xfrm>
            <a:off x="6556635" y="3940774"/>
            <a:ext cx="5228189" cy="2148888"/>
            <a:chOff x="5806836" y="4328380"/>
            <a:chExt cx="5228189" cy="2148888"/>
          </a:xfrm>
        </p:grpSpPr>
        <p:sp>
          <p:nvSpPr>
            <p:cNvPr id="84" name="Rectangle 83">
              <a:extLst>
                <a:ext uri="{FF2B5EF4-FFF2-40B4-BE49-F238E27FC236}">
                  <a16:creationId xmlns:a16="http://schemas.microsoft.com/office/drawing/2014/main" id="{F389F0DE-40F7-174B-9381-D6FAA5E9CBD9}"/>
                </a:ext>
              </a:extLst>
            </p:cNvPr>
            <p:cNvSpPr/>
            <p:nvPr/>
          </p:nvSpPr>
          <p:spPr>
            <a:xfrm>
              <a:off x="5806836" y="4328380"/>
              <a:ext cx="5228189" cy="2148888"/>
            </a:xfrm>
            <a:prstGeom prst="rect">
              <a:avLst/>
            </a:prstGeom>
            <a:solidFill>
              <a:srgbClr val="DFDE6B"/>
            </a:solidFill>
            <a:ln w="3175">
              <a:solidFill>
                <a:schemeClr val="bg1"/>
              </a:solidFill>
              <a:prstDash val="dash"/>
              <a:extLst>
                <a:ext uri="{C807C97D-BFC1-408E-A445-0C87EB9F89A2}">
                  <ask:lineSketchStyleProps xmlns:ask="http://schemas.microsoft.com/office/drawing/2018/sketchyshapes" sd="1219033472">
                    <a:custGeom>
                      <a:avLst/>
                      <a:gdLst>
                        <a:gd name="connsiteX0" fmla="*/ 0 w 5214531"/>
                        <a:gd name="connsiteY0" fmla="*/ 0 h 1480811"/>
                        <a:gd name="connsiteX1" fmla="*/ 756107 w 5214531"/>
                        <a:gd name="connsiteY1" fmla="*/ 0 h 1480811"/>
                        <a:gd name="connsiteX2" fmla="*/ 1460069 w 5214531"/>
                        <a:gd name="connsiteY2" fmla="*/ 0 h 1480811"/>
                        <a:gd name="connsiteX3" fmla="*/ 2111885 w 5214531"/>
                        <a:gd name="connsiteY3" fmla="*/ 0 h 1480811"/>
                        <a:gd name="connsiteX4" fmla="*/ 2763701 w 5214531"/>
                        <a:gd name="connsiteY4" fmla="*/ 0 h 1480811"/>
                        <a:gd name="connsiteX5" fmla="*/ 3519808 w 5214531"/>
                        <a:gd name="connsiteY5" fmla="*/ 0 h 1480811"/>
                        <a:gd name="connsiteX6" fmla="*/ 4223770 w 5214531"/>
                        <a:gd name="connsiteY6" fmla="*/ 0 h 1480811"/>
                        <a:gd name="connsiteX7" fmla="*/ 5214531 w 5214531"/>
                        <a:gd name="connsiteY7" fmla="*/ 0 h 1480811"/>
                        <a:gd name="connsiteX8" fmla="*/ 5214531 w 5214531"/>
                        <a:gd name="connsiteY8" fmla="*/ 478796 h 1480811"/>
                        <a:gd name="connsiteX9" fmla="*/ 5214531 w 5214531"/>
                        <a:gd name="connsiteY9" fmla="*/ 927975 h 1480811"/>
                        <a:gd name="connsiteX10" fmla="*/ 5214531 w 5214531"/>
                        <a:gd name="connsiteY10" fmla="*/ 1480811 h 1480811"/>
                        <a:gd name="connsiteX11" fmla="*/ 4667005 w 5214531"/>
                        <a:gd name="connsiteY11" fmla="*/ 1480811 h 1480811"/>
                        <a:gd name="connsiteX12" fmla="*/ 3910898 w 5214531"/>
                        <a:gd name="connsiteY12" fmla="*/ 1480811 h 1480811"/>
                        <a:gd name="connsiteX13" fmla="*/ 3311227 w 5214531"/>
                        <a:gd name="connsiteY13" fmla="*/ 1480811 h 1480811"/>
                        <a:gd name="connsiteX14" fmla="*/ 2555120 w 5214531"/>
                        <a:gd name="connsiteY14" fmla="*/ 1480811 h 1480811"/>
                        <a:gd name="connsiteX15" fmla="*/ 2007594 w 5214531"/>
                        <a:gd name="connsiteY15" fmla="*/ 1480811 h 1480811"/>
                        <a:gd name="connsiteX16" fmla="*/ 1512214 w 5214531"/>
                        <a:gd name="connsiteY16" fmla="*/ 1480811 h 1480811"/>
                        <a:gd name="connsiteX17" fmla="*/ 1016834 w 5214531"/>
                        <a:gd name="connsiteY17" fmla="*/ 1480811 h 1480811"/>
                        <a:gd name="connsiteX18" fmla="*/ 0 w 5214531"/>
                        <a:gd name="connsiteY18" fmla="*/ 1480811 h 1480811"/>
                        <a:gd name="connsiteX19" fmla="*/ 0 w 5214531"/>
                        <a:gd name="connsiteY19" fmla="*/ 1031632 h 1480811"/>
                        <a:gd name="connsiteX20" fmla="*/ 0 w 5214531"/>
                        <a:gd name="connsiteY20" fmla="*/ 508412 h 1480811"/>
                        <a:gd name="connsiteX21" fmla="*/ 0 w 5214531"/>
                        <a:gd name="connsiteY21" fmla="*/ 0 h 14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14531" h="1480811" fill="none" extrusionOk="0">
                          <a:moveTo>
                            <a:pt x="0" y="0"/>
                          </a:moveTo>
                          <a:cubicBezTo>
                            <a:pt x="151345" y="22851"/>
                            <a:pt x="418387" y="-26525"/>
                            <a:pt x="756107" y="0"/>
                          </a:cubicBezTo>
                          <a:cubicBezTo>
                            <a:pt x="1093827" y="26525"/>
                            <a:pt x="1182501" y="-24111"/>
                            <a:pt x="1460069" y="0"/>
                          </a:cubicBezTo>
                          <a:cubicBezTo>
                            <a:pt x="1737637" y="24111"/>
                            <a:pt x="1815838" y="27260"/>
                            <a:pt x="2111885" y="0"/>
                          </a:cubicBezTo>
                          <a:cubicBezTo>
                            <a:pt x="2407932" y="-27260"/>
                            <a:pt x="2498175" y="-6478"/>
                            <a:pt x="2763701" y="0"/>
                          </a:cubicBezTo>
                          <a:cubicBezTo>
                            <a:pt x="3029227" y="6478"/>
                            <a:pt x="3259977" y="36857"/>
                            <a:pt x="3519808" y="0"/>
                          </a:cubicBezTo>
                          <a:cubicBezTo>
                            <a:pt x="3779639" y="-36857"/>
                            <a:pt x="3948344" y="-17496"/>
                            <a:pt x="4223770" y="0"/>
                          </a:cubicBezTo>
                          <a:cubicBezTo>
                            <a:pt x="4499196" y="17496"/>
                            <a:pt x="4970830" y="43559"/>
                            <a:pt x="5214531" y="0"/>
                          </a:cubicBezTo>
                          <a:cubicBezTo>
                            <a:pt x="5208202" y="138195"/>
                            <a:pt x="5222244" y="291486"/>
                            <a:pt x="5214531" y="478796"/>
                          </a:cubicBezTo>
                          <a:cubicBezTo>
                            <a:pt x="5206818" y="666106"/>
                            <a:pt x="5236416" y="748715"/>
                            <a:pt x="5214531" y="927975"/>
                          </a:cubicBezTo>
                          <a:cubicBezTo>
                            <a:pt x="5192646" y="1107235"/>
                            <a:pt x="5237276" y="1354449"/>
                            <a:pt x="5214531" y="1480811"/>
                          </a:cubicBezTo>
                          <a:cubicBezTo>
                            <a:pt x="5074303" y="1477134"/>
                            <a:pt x="4794818" y="1487748"/>
                            <a:pt x="4667005" y="1480811"/>
                          </a:cubicBezTo>
                          <a:cubicBezTo>
                            <a:pt x="4539192" y="1473874"/>
                            <a:pt x="4077570" y="1466662"/>
                            <a:pt x="3910898" y="1480811"/>
                          </a:cubicBezTo>
                          <a:cubicBezTo>
                            <a:pt x="3744226" y="1494960"/>
                            <a:pt x="3508521" y="1451820"/>
                            <a:pt x="3311227" y="1480811"/>
                          </a:cubicBezTo>
                          <a:cubicBezTo>
                            <a:pt x="3113933" y="1509802"/>
                            <a:pt x="2915477" y="1463028"/>
                            <a:pt x="2555120" y="1480811"/>
                          </a:cubicBezTo>
                          <a:cubicBezTo>
                            <a:pt x="2194763" y="1498594"/>
                            <a:pt x="2197442" y="1500606"/>
                            <a:pt x="2007594" y="1480811"/>
                          </a:cubicBezTo>
                          <a:cubicBezTo>
                            <a:pt x="1817746" y="1461016"/>
                            <a:pt x="1630370" y="1490809"/>
                            <a:pt x="1512214" y="1480811"/>
                          </a:cubicBezTo>
                          <a:cubicBezTo>
                            <a:pt x="1394058" y="1470813"/>
                            <a:pt x="1264227" y="1468482"/>
                            <a:pt x="1016834" y="1480811"/>
                          </a:cubicBezTo>
                          <a:cubicBezTo>
                            <a:pt x="769441" y="1493140"/>
                            <a:pt x="406814" y="1435262"/>
                            <a:pt x="0" y="1480811"/>
                          </a:cubicBezTo>
                          <a:cubicBezTo>
                            <a:pt x="-18824" y="1297015"/>
                            <a:pt x="-15710" y="1251627"/>
                            <a:pt x="0" y="1031632"/>
                          </a:cubicBezTo>
                          <a:cubicBezTo>
                            <a:pt x="15710" y="811637"/>
                            <a:pt x="-4920" y="620856"/>
                            <a:pt x="0" y="508412"/>
                          </a:cubicBezTo>
                          <a:cubicBezTo>
                            <a:pt x="4920" y="395968"/>
                            <a:pt x="-23776" y="102061"/>
                            <a:pt x="0" y="0"/>
                          </a:cubicBezTo>
                          <a:close/>
                        </a:path>
                        <a:path w="5214531" h="1480811" stroke="0" extrusionOk="0">
                          <a:moveTo>
                            <a:pt x="0" y="0"/>
                          </a:moveTo>
                          <a:cubicBezTo>
                            <a:pt x="246129" y="-9450"/>
                            <a:pt x="424659" y="-13348"/>
                            <a:pt x="599671" y="0"/>
                          </a:cubicBezTo>
                          <a:cubicBezTo>
                            <a:pt x="774683" y="13348"/>
                            <a:pt x="983188" y="-13280"/>
                            <a:pt x="1095052" y="0"/>
                          </a:cubicBezTo>
                          <a:cubicBezTo>
                            <a:pt x="1206916" y="13280"/>
                            <a:pt x="1518747" y="2186"/>
                            <a:pt x="1851159" y="0"/>
                          </a:cubicBezTo>
                          <a:cubicBezTo>
                            <a:pt x="2183571" y="-2186"/>
                            <a:pt x="2213642" y="-14314"/>
                            <a:pt x="2450830" y="0"/>
                          </a:cubicBezTo>
                          <a:cubicBezTo>
                            <a:pt x="2688018" y="14314"/>
                            <a:pt x="2822828" y="992"/>
                            <a:pt x="3050501" y="0"/>
                          </a:cubicBezTo>
                          <a:cubicBezTo>
                            <a:pt x="3278174" y="-992"/>
                            <a:pt x="3639548" y="22303"/>
                            <a:pt x="3806608" y="0"/>
                          </a:cubicBezTo>
                          <a:cubicBezTo>
                            <a:pt x="3973668" y="-22303"/>
                            <a:pt x="4121744" y="-2612"/>
                            <a:pt x="4354133" y="0"/>
                          </a:cubicBezTo>
                          <a:cubicBezTo>
                            <a:pt x="4586522" y="2612"/>
                            <a:pt x="4997909" y="-20022"/>
                            <a:pt x="5214531" y="0"/>
                          </a:cubicBezTo>
                          <a:cubicBezTo>
                            <a:pt x="5209149" y="109762"/>
                            <a:pt x="5214768" y="284081"/>
                            <a:pt x="5214531" y="523220"/>
                          </a:cubicBezTo>
                          <a:cubicBezTo>
                            <a:pt x="5214294" y="762359"/>
                            <a:pt x="5223567" y="763774"/>
                            <a:pt x="5214531" y="987207"/>
                          </a:cubicBezTo>
                          <a:cubicBezTo>
                            <a:pt x="5205495" y="1210640"/>
                            <a:pt x="5190707" y="1373327"/>
                            <a:pt x="5214531" y="1480811"/>
                          </a:cubicBezTo>
                          <a:cubicBezTo>
                            <a:pt x="4864061" y="1514512"/>
                            <a:pt x="4758558" y="1506175"/>
                            <a:pt x="4510569" y="1480811"/>
                          </a:cubicBezTo>
                          <a:cubicBezTo>
                            <a:pt x="4262580" y="1455447"/>
                            <a:pt x="3945315" y="1461672"/>
                            <a:pt x="3754462" y="1480811"/>
                          </a:cubicBezTo>
                          <a:cubicBezTo>
                            <a:pt x="3563609" y="1499950"/>
                            <a:pt x="3276751" y="1517343"/>
                            <a:pt x="2998355" y="1480811"/>
                          </a:cubicBezTo>
                          <a:cubicBezTo>
                            <a:pt x="2719959" y="1444279"/>
                            <a:pt x="2618384" y="1487371"/>
                            <a:pt x="2450830" y="1480811"/>
                          </a:cubicBezTo>
                          <a:cubicBezTo>
                            <a:pt x="2283277" y="1474251"/>
                            <a:pt x="1941172" y="1456264"/>
                            <a:pt x="1799013" y="1480811"/>
                          </a:cubicBezTo>
                          <a:cubicBezTo>
                            <a:pt x="1656854" y="1505358"/>
                            <a:pt x="1371435" y="1496503"/>
                            <a:pt x="1042906" y="1480811"/>
                          </a:cubicBezTo>
                          <a:cubicBezTo>
                            <a:pt x="714377" y="1465119"/>
                            <a:pt x="454960" y="1531387"/>
                            <a:pt x="0" y="1480811"/>
                          </a:cubicBezTo>
                          <a:cubicBezTo>
                            <a:pt x="-753" y="1270930"/>
                            <a:pt x="20981" y="1198903"/>
                            <a:pt x="0" y="1031632"/>
                          </a:cubicBezTo>
                          <a:cubicBezTo>
                            <a:pt x="-20981" y="864361"/>
                            <a:pt x="-4042" y="763481"/>
                            <a:pt x="0" y="567644"/>
                          </a:cubicBezTo>
                          <a:cubicBezTo>
                            <a:pt x="4042" y="371807"/>
                            <a:pt x="-21770" y="21357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5" name="TextBox 4">
              <a:extLst>
                <a:ext uri="{FF2B5EF4-FFF2-40B4-BE49-F238E27FC236}">
                  <a16:creationId xmlns:a16="http://schemas.microsoft.com/office/drawing/2014/main" id="{985DF6BA-55FB-C44C-ADC4-24F05A293BFA}"/>
                </a:ext>
              </a:extLst>
            </p:cNvPr>
            <p:cNvSpPr txBox="1"/>
            <p:nvPr/>
          </p:nvSpPr>
          <p:spPr>
            <a:xfrm>
              <a:off x="6046011" y="4451031"/>
              <a:ext cx="4749838" cy="661773"/>
            </a:xfrm>
            <a:prstGeom prst="rect">
              <a:avLst/>
            </a:prstGeom>
            <a:solidFill>
              <a:schemeClr val="tx1"/>
            </a:solidFill>
            <a:ln w="12700" cap="flat" cmpd="sng">
              <a:solidFill>
                <a:srgbClr val="292929"/>
              </a:solidFill>
              <a:prstDash val="solid"/>
              <a:miter lim="800000"/>
              <a:headEnd type="none" w="sm" len="sm"/>
              <a:tailEnd type="none" w="sm" len="sm"/>
            </a:ln>
          </p:spPr>
          <p:txBody>
            <a:bodyPr spcFirstLastPara="1" wrap="square" lIns="152375" tIns="76167" rIns="152375" bIns="76167" anchor="t" anchorCtr="0">
              <a:noAutofit/>
            </a:bodyPr>
            <a:lstStyle>
              <a:defPPr>
                <a:defRPr lang="en-US"/>
              </a:defPPr>
              <a:lvl1pPr defTabSz="1524030" fontAlgn="auto">
                <a:spcBef>
                  <a:spcPts val="0"/>
                </a:spcBef>
                <a:spcAft>
                  <a:spcPts val="0"/>
                </a:spcAft>
                <a:buClr>
                  <a:srgbClr val="292929"/>
                </a:buClr>
                <a:buSzPts val="1100"/>
                <a:defRPr sz="1600" b="1" kern="0">
                  <a:solidFill>
                    <a:srgbClr val="292929"/>
                  </a:solidFill>
                  <a:latin typeface="Trebuchet MS" panose="020B0703020202090204" pitchFamily="34" charset="0"/>
                  <a:ea typeface="Calibri"/>
                  <a:cs typeface="Calibri"/>
                </a:defRPr>
              </a:lvl1pPr>
              <a:lvl2pPr>
                <a:defRPr>
                  <a:solidFill>
                    <a:schemeClr val="tx1"/>
                  </a:solidFill>
                  <a:latin typeface="Arial" charset="0"/>
                  <a:ea typeface="MS PGothic" pitchFamily="34" charset="-128"/>
                </a:defRPr>
              </a:lvl2pPr>
              <a:lvl3pPr>
                <a:defRPr>
                  <a:solidFill>
                    <a:schemeClr val="tx1"/>
                  </a:solidFill>
                  <a:latin typeface="Arial" charset="0"/>
                  <a:ea typeface="MS PGothic" pitchFamily="34" charset="-128"/>
                </a:defRPr>
              </a:lvl3pPr>
              <a:lvl4pPr>
                <a:defRPr>
                  <a:solidFill>
                    <a:schemeClr val="tx1"/>
                  </a:solidFill>
                  <a:latin typeface="Arial" charset="0"/>
                  <a:ea typeface="MS PGothic" pitchFamily="34" charset="-128"/>
                </a:defRPr>
              </a:lvl4pPr>
              <a:lvl5pPr>
                <a:defRPr>
                  <a:solidFill>
                    <a:schemeClr val="tx1"/>
                  </a:solidFill>
                  <a:latin typeface="Arial" charset="0"/>
                  <a:ea typeface="MS PGothic" pitchFamily="34" charset="-128"/>
                </a:defRPr>
              </a:lvl5pPr>
              <a:lvl6pPr>
                <a:defRPr>
                  <a:solidFill>
                    <a:schemeClr val="tx1"/>
                  </a:solidFill>
                  <a:latin typeface="Arial" charset="0"/>
                  <a:ea typeface="MS PGothic" pitchFamily="34" charset="-128"/>
                </a:defRPr>
              </a:lvl6pPr>
              <a:lvl7pPr>
                <a:defRPr>
                  <a:solidFill>
                    <a:schemeClr val="tx1"/>
                  </a:solidFill>
                  <a:latin typeface="Arial" charset="0"/>
                  <a:ea typeface="MS PGothic" pitchFamily="34" charset="-128"/>
                </a:defRPr>
              </a:lvl7pPr>
              <a:lvl8pPr>
                <a:defRPr>
                  <a:solidFill>
                    <a:schemeClr val="tx1"/>
                  </a:solidFill>
                  <a:latin typeface="Arial" charset="0"/>
                  <a:ea typeface="MS PGothic" pitchFamily="34" charset="-128"/>
                </a:defRPr>
              </a:lvl8pPr>
              <a:lvl9pPr>
                <a:defRPr>
                  <a:solidFill>
                    <a:schemeClr val="tx1"/>
                  </a:solidFill>
                  <a:latin typeface="Arial" charset="0"/>
                  <a:ea typeface="MS PGothic" pitchFamily="34" charset="-128"/>
                </a:defRPr>
              </a:lvl9pPr>
            </a:lstStyle>
            <a:p>
              <a:pPr algn="ctr"/>
              <a:r>
                <a:rPr lang="en-US" b="0" dirty="0"/>
                <a:t>Fine-tuning and hyperparameter optimization for multi-label sequence classification task </a:t>
              </a:r>
            </a:p>
          </p:txBody>
        </p:sp>
        <p:grpSp>
          <p:nvGrpSpPr>
            <p:cNvPr id="10" name="Group 9">
              <a:extLst>
                <a:ext uri="{FF2B5EF4-FFF2-40B4-BE49-F238E27FC236}">
                  <a16:creationId xmlns:a16="http://schemas.microsoft.com/office/drawing/2014/main" id="{6D766AA1-78FB-D242-99B4-0CB529855174}"/>
                </a:ext>
              </a:extLst>
            </p:cNvPr>
            <p:cNvGrpSpPr/>
            <p:nvPr/>
          </p:nvGrpSpPr>
          <p:grpSpPr>
            <a:xfrm>
              <a:off x="6129498" y="5235455"/>
              <a:ext cx="4582864" cy="1061829"/>
              <a:chOff x="7060355" y="5549343"/>
              <a:chExt cx="4582864" cy="1061829"/>
            </a:xfrm>
          </p:grpSpPr>
          <p:pic>
            <p:nvPicPr>
              <p:cNvPr id="60" name="Picture 59">
                <a:extLst>
                  <a:ext uri="{FF2B5EF4-FFF2-40B4-BE49-F238E27FC236}">
                    <a16:creationId xmlns:a16="http://schemas.microsoft.com/office/drawing/2014/main" id="{74061903-CA9E-2641-8D87-6753FB83B330}"/>
                  </a:ext>
                </a:extLst>
              </p:cNvPr>
              <p:cNvPicPr>
                <a:picLocks noChangeAspect="1"/>
              </p:cNvPicPr>
              <p:nvPr/>
            </p:nvPicPr>
            <p:blipFill>
              <a:blip r:embed="rId5"/>
              <a:stretch>
                <a:fillRect/>
              </a:stretch>
            </p:blipFill>
            <p:spPr>
              <a:xfrm>
                <a:off x="7060355" y="5648564"/>
                <a:ext cx="1587302" cy="863386"/>
              </a:xfrm>
              <a:prstGeom prst="rect">
                <a:avLst/>
              </a:prstGeom>
            </p:spPr>
          </p:pic>
          <p:sp>
            <p:nvSpPr>
              <p:cNvPr id="62" name="TextBox 61">
                <a:extLst>
                  <a:ext uri="{FF2B5EF4-FFF2-40B4-BE49-F238E27FC236}">
                    <a16:creationId xmlns:a16="http://schemas.microsoft.com/office/drawing/2014/main" id="{BED98070-0ACC-0043-8116-B942A72ED3D5}"/>
                  </a:ext>
                </a:extLst>
              </p:cNvPr>
              <p:cNvSpPr txBox="1"/>
              <p:nvPr/>
            </p:nvSpPr>
            <p:spPr>
              <a:xfrm>
                <a:off x="9444614" y="5549343"/>
                <a:ext cx="1781453" cy="10618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dirty="0">
                    <a:solidFill>
                      <a:schemeClr val="bg1"/>
                    </a:solidFill>
                  </a:rPr>
                  <a:t>Label 2,Label 4</a:t>
                </a:r>
              </a:p>
              <a:p>
                <a:pPr>
                  <a:lnSpc>
                    <a:spcPct val="90000"/>
                  </a:lnSpc>
                </a:pPr>
                <a:endParaRPr lang="en-US" sz="1400" dirty="0">
                  <a:solidFill>
                    <a:schemeClr val="bg1"/>
                  </a:solidFill>
                </a:endParaRPr>
              </a:p>
              <a:p>
                <a:pPr>
                  <a:lnSpc>
                    <a:spcPct val="90000"/>
                  </a:lnSpc>
                </a:pPr>
                <a:r>
                  <a:rPr lang="en-US" sz="1400" dirty="0">
                    <a:solidFill>
                      <a:schemeClr val="bg1"/>
                    </a:solidFill>
                  </a:rPr>
                  <a:t>Label 1</a:t>
                </a:r>
              </a:p>
              <a:p>
                <a:pPr>
                  <a:lnSpc>
                    <a:spcPct val="90000"/>
                  </a:lnSpc>
                </a:pPr>
                <a:endParaRPr lang="en-US" sz="1400" dirty="0">
                  <a:solidFill>
                    <a:schemeClr val="bg1"/>
                  </a:solidFill>
                </a:endParaRPr>
              </a:p>
              <a:p>
                <a:pPr>
                  <a:lnSpc>
                    <a:spcPct val="90000"/>
                  </a:lnSpc>
                </a:pPr>
                <a:r>
                  <a:rPr lang="en-US" sz="1400" dirty="0">
                    <a:solidFill>
                      <a:schemeClr val="bg1"/>
                    </a:solidFill>
                  </a:rPr>
                  <a:t>Label 2, Label 6</a:t>
                </a:r>
              </a:p>
            </p:txBody>
          </p:sp>
          <p:sp>
            <p:nvSpPr>
              <p:cNvPr id="6" name="Right Arrow 5">
                <a:extLst>
                  <a:ext uri="{FF2B5EF4-FFF2-40B4-BE49-F238E27FC236}">
                    <a16:creationId xmlns:a16="http://schemas.microsoft.com/office/drawing/2014/main" id="{97D808B4-6D6C-294A-B540-014EA2EED667}"/>
                  </a:ext>
                </a:extLst>
              </p:cNvPr>
              <p:cNvSpPr/>
              <p:nvPr/>
            </p:nvSpPr>
            <p:spPr>
              <a:xfrm>
                <a:off x="8762688" y="5837941"/>
                <a:ext cx="511850" cy="48463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8E14E49-D493-1D49-9FDE-7068F2088B28}"/>
                  </a:ext>
                </a:extLst>
              </p:cNvPr>
              <p:cNvPicPr>
                <a:picLocks noChangeAspect="1"/>
              </p:cNvPicPr>
              <p:nvPr/>
            </p:nvPicPr>
            <p:blipFill>
              <a:blip r:embed="rId6"/>
              <a:stretch>
                <a:fillRect/>
              </a:stretch>
            </p:blipFill>
            <p:spPr>
              <a:xfrm>
                <a:off x="10936329" y="5822747"/>
                <a:ext cx="706890" cy="515020"/>
              </a:xfrm>
              <a:prstGeom prst="rect">
                <a:avLst/>
              </a:prstGeom>
            </p:spPr>
          </p:pic>
        </p:grpSp>
      </p:grpSp>
      <p:sp>
        <p:nvSpPr>
          <p:cNvPr id="65" name="Google Shape;533;p106">
            <a:extLst>
              <a:ext uri="{FF2B5EF4-FFF2-40B4-BE49-F238E27FC236}">
                <a16:creationId xmlns:a16="http://schemas.microsoft.com/office/drawing/2014/main" id="{3197914C-AA0B-AF45-A847-6583BE30C088}"/>
              </a:ext>
            </a:extLst>
          </p:cNvPr>
          <p:cNvSpPr/>
          <p:nvPr/>
        </p:nvSpPr>
        <p:spPr>
          <a:xfrm>
            <a:off x="12019288" y="2962370"/>
            <a:ext cx="3004216" cy="832500"/>
          </a:xfrm>
          <a:prstGeom prst="chevron">
            <a:avLst>
              <a:gd name="adj" fmla="val 50000"/>
            </a:avLst>
          </a:prstGeom>
          <a:solidFill>
            <a:schemeClr val="bg1">
              <a:lumMod val="85000"/>
              <a:lumOff val="15000"/>
            </a:schemeClr>
          </a:solidFill>
          <a:ln>
            <a:noFill/>
          </a:ln>
        </p:spPr>
        <p:txBody>
          <a:bodyPr spcFirstLastPara="1" wrap="square" lIns="152375" tIns="76167" rIns="152375" bIns="76167" anchor="ctr" anchorCtr="0">
            <a:noAutofit/>
          </a:bodyPr>
          <a:lstStyle/>
          <a:p>
            <a:pPr algn="ctr" defTabSz="1524030" fontAlgn="auto">
              <a:spcBef>
                <a:spcPts val="0"/>
              </a:spcBef>
              <a:spcAft>
                <a:spcPts val="0"/>
              </a:spcAft>
              <a:defRPr/>
            </a:pPr>
            <a:r>
              <a:rPr lang="en-US" sz="2333" kern="0" dirty="0">
                <a:solidFill>
                  <a:srgbClr val="FFFFFF"/>
                </a:solidFill>
                <a:latin typeface="Trebuchet MS" panose="020B0703020202090204" pitchFamily="34" charset="0"/>
                <a:ea typeface="Arial"/>
                <a:cs typeface="Arial"/>
                <a:sym typeface="Arial"/>
              </a:rPr>
              <a:t>Convert</a:t>
            </a:r>
            <a:endParaRPr sz="3000" kern="0" dirty="0">
              <a:solidFill>
                <a:srgbClr val="FFFFFF"/>
              </a:solidFill>
              <a:latin typeface="Trebuchet MS" panose="020B0703020202090204" pitchFamily="34" charset="0"/>
            </a:endParaRPr>
          </a:p>
        </p:txBody>
      </p:sp>
      <p:grpSp>
        <p:nvGrpSpPr>
          <p:cNvPr id="16" name="Group 15">
            <a:extLst>
              <a:ext uri="{FF2B5EF4-FFF2-40B4-BE49-F238E27FC236}">
                <a16:creationId xmlns:a16="http://schemas.microsoft.com/office/drawing/2014/main" id="{CA1FAA13-6A93-074B-98AF-D4A903BDB2F4}"/>
              </a:ext>
            </a:extLst>
          </p:cNvPr>
          <p:cNvGrpSpPr/>
          <p:nvPr/>
        </p:nvGrpSpPr>
        <p:grpSpPr>
          <a:xfrm>
            <a:off x="12019288" y="3940774"/>
            <a:ext cx="2620220" cy="2148888"/>
            <a:chOff x="11274200" y="4337553"/>
            <a:chExt cx="2620220" cy="2148888"/>
          </a:xfrm>
        </p:grpSpPr>
        <p:sp>
          <p:nvSpPr>
            <p:cNvPr id="66" name="Rectangle 65">
              <a:extLst>
                <a:ext uri="{FF2B5EF4-FFF2-40B4-BE49-F238E27FC236}">
                  <a16:creationId xmlns:a16="http://schemas.microsoft.com/office/drawing/2014/main" id="{0E0D5934-99BF-AD43-BF51-009BF2EE1DE1}"/>
                </a:ext>
              </a:extLst>
            </p:cNvPr>
            <p:cNvSpPr/>
            <p:nvPr/>
          </p:nvSpPr>
          <p:spPr>
            <a:xfrm>
              <a:off x="11274200" y="4337553"/>
              <a:ext cx="2620220" cy="2148888"/>
            </a:xfrm>
            <a:prstGeom prst="rect">
              <a:avLst/>
            </a:prstGeom>
            <a:solidFill>
              <a:srgbClr val="DFDE6B"/>
            </a:solidFill>
            <a:ln w="3175">
              <a:solidFill>
                <a:schemeClr val="bg1"/>
              </a:solidFill>
              <a:prstDash val="dash"/>
              <a:extLst>
                <a:ext uri="{C807C97D-BFC1-408E-A445-0C87EB9F89A2}">
                  <ask:lineSketchStyleProps xmlns:ask="http://schemas.microsoft.com/office/drawing/2018/sketchyshapes" sd="1219033472">
                    <a:custGeom>
                      <a:avLst/>
                      <a:gdLst>
                        <a:gd name="connsiteX0" fmla="*/ 0 w 5214531"/>
                        <a:gd name="connsiteY0" fmla="*/ 0 h 1480811"/>
                        <a:gd name="connsiteX1" fmla="*/ 756107 w 5214531"/>
                        <a:gd name="connsiteY1" fmla="*/ 0 h 1480811"/>
                        <a:gd name="connsiteX2" fmla="*/ 1460069 w 5214531"/>
                        <a:gd name="connsiteY2" fmla="*/ 0 h 1480811"/>
                        <a:gd name="connsiteX3" fmla="*/ 2111885 w 5214531"/>
                        <a:gd name="connsiteY3" fmla="*/ 0 h 1480811"/>
                        <a:gd name="connsiteX4" fmla="*/ 2763701 w 5214531"/>
                        <a:gd name="connsiteY4" fmla="*/ 0 h 1480811"/>
                        <a:gd name="connsiteX5" fmla="*/ 3519808 w 5214531"/>
                        <a:gd name="connsiteY5" fmla="*/ 0 h 1480811"/>
                        <a:gd name="connsiteX6" fmla="*/ 4223770 w 5214531"/>
                        <a:gd name="connsiteY6" fmla="*/ 0 h 1480811"/>
                        <a:gd name="connsiteX7" fmla="*/ 5214531 w 5214531"/>
                        <a:gd name="connsiteY7" fmla="*/ 0 h 1480811"/>
                        <a:gd name="connsiteX8" fmla="*/ 5214531 w 5214531"/>
                        <a:gd name="connsiteY8" fmla="*/ 478796 h 1480811"/>
                        <a:gd name="connsiteX9" fmla="*/ 5214531 w 5214531"/>
                        <a:gd name="connsiteY9" fmla="*/ 927975 h 1480811"/>
                        <a:gd name="connsiteX10" fmla="*/ 5214531 w 5214531"/>
                        <a:gd name="connsiteY10" fmla="*/ 1480811 h 1480811"/>
                        <a:gd name="connsiteX11" fmla="*/ 4667005 w 5214531"/>
                        <a:gd name="connsiteY11" fmla="*/ 1480811 h 1480811"/>
                        <a:gd name="connsiteX12" fmla="*/ 3910898 w 5214531"/>
                        <a:gd name="connsiteY12" fmla="*/ 1480811 h 1480811"/>
                        <a:gd name="connsiteX13" fmla="*/ 3311227 w 5214531"/>
                        <a:gd name="connsiteY13" fmla="*/ 1480811 h 1480811"/>
                        <a:gd name="connsiteX14" fmla="*/ 2555120 w 5214531"/>
                        <a:gd name="connsiteY14" fmla="*/ 1480811 h 1480811"/>
                        <a:gd name="connsiteX15" fmla="*/ 2007594 w 5214531"/>
                        <a:gd name="connsiteY15" fmla="*/ 1480811 h 1480811"/>
                        <a:gd name="connsiteX16" fmla="*/ 1512214 w 5214531"/>
                        <a:gd name="connsiteY16" fmla="*/ 1480811 h 1480811"/>
                        <a:gd name="connsiteX17" fmla="*/ 1016834 w 5214531"/>
                        <a:gd name="connsiteY17" fmla="*/ 1480811 h 1480811"/>
                        <a:gd name="connsiteX18" fmla="*/ 0 w 5214531"/>
                        <a:gd name="connsiteY18" fmla="*/ 1480811 h 1480811"/>
                        <a:gd name="connsiteX19" fmla="*/ 0 w 5214531"/>
                        <a:gd name="connsiteY19" fmla="*/ 1031632 h 1480811"/>
                        <a:gd name="connsiteX20" fmla="*/ 0 w 5214531"/>
                        <a:gd name="connsiteY20" fmla="*/ 508412 h 1480811"/>
                        <a:gd name="connsiteX21" fmla="*/ 0 w 5214531"/>
                        <a:gd name="connsiteY21" fmla="*/ 0 h 14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14531" h="1480811" fill="none" extrusionOk="0">
                          <a:moveTo>
                            <a:pt x="0" y="0"/>
                          </a:moveTo>
                          <a:cubicBezTo>
                            <a:pt x="151345" y="22851"/>
                            <a:pt x="418387" y="-26525"/>
                            <a:pt x="756107" y="0"/>
                          </a:cubicBezTo>
                          <a:cubicBezTo>
                            <a:pt x="1093827" y="26525"/>
                            <a:pt x="1182501" y="-24111"/>
                            <a:pt x="1460069" y="0"/>
                          </a:cubicBezTo>
                          <a:cubicBezTo>
                            <a:pt x="1737637" y="24111"/>
                            <a:pt x="1815838" y="27260"/>
                            <a:pt x="2111885" y="0"/>
                          </a:cubicBezTo>
                          <a:cubicBezTo>
                            <a:pt x="2407932" y="-27260"/>
                            <a:pt x="2498175" y="-6478"/>
                            <a:pt x="2763701" y="0"/>
                          </a:cubicBezTo>
                          <a:cubicBezTo>
                            <a:pt x="3029227" y="6478"/>
                            <a:pt x="3259977" y="36857"/>
                            <a:pt x="3519808" y="0"/>
                          </a:cubicBezTo>
                          <a:cubicBezTo>
                            <a:pt x="3779639" y="-36857"/>
                            <a:pt x="3948344" y="-17496"/>
                            <a:pt x="4223770" y="0"/>
                          </a:cubicBezTo>
                          <a:cubicBezTo>
                            <a:pt x="4499196" y="17496"/>
                            <a:pt x="4970830" y="43559"/>
                            <a:pt x="5214531" y="0"/>
                          </a:cubicBezTo>
                          <a:cubicBezTo>
                            <a:pt x="5208202" y="138195"/>
                            <a:pt x="5222244" y="291486"/>
                            <a:pt x="5214531" y="478796"/>
                          </a:cubicBezTo>
                          <a:cubicBezTo>
                            <a:pt x="5206818" y="666106"/>
                            <a:pt x="5236416" y="748715"/>
                            <a:pt x="5214531" y="927975"/>
                          </a:cubicBezTo>
                          <a:cubicBezTo>
                            <a:pt x="5192646" y="1107235"/>
                            <a:pt x="5237276" y="1354449"/>
                            <a:pt x="5214531" y="1480811"/>
                          </a:cubicBezTo>
                          <a:cubicBezTo>
                            <a:pt x="5074303" y="1477134"/>
                            <a:pt x="4794818" y="1487748"/>
                            <a:pt x="4667005" y="1480811"/>
                          </a:cubicBezTo>
                          <a:cubicBezTo>
                            <a:pt x="4539192" y="1473874"/>
                            <a:pt x="4077570" y="1466662"/>
                            <a:pt x="3910898" y="1480811"/>
                          </a:cubicBezTo>
                          <a:cubicBezTo>
                            <a:pt x="3744226" y="1494960"/>
                            <a:pt x="3508521" y="1451820"/>
                            <a:pt x="3311227" y="1480811"/>
                          </a:cubicBezTo>
                          <a:cubicBezTo>
                            <a:pt x="3113933" y="1509802"/>
                            <a:pt x="2915477" y="1463028"/>
                            <a:pt x="2555120" y="1480811"/>
                          </a:cubicBezTo>
                          <a:cubicBezTo>
                            <a:pt x="2194763" y="1498594"/>
                            <a:pt x="2197442" y="1500606"/>
                            <a:pt x="2007594" y="1480811"/>
                          </a:cubicBezTo>
                          <a:cubicBezTo>
                            <a:pt x="1817746" y="1461016"/>
                            <a:pt x="1630370" y="1490809"/>
                            <a:pt x="1512214" y="1480811"/>
                          </a:cubicBezTo>
                          <a:cubicBezTo>
                            <a:pt x="1394058" y="1470813"/>
                            <a:pt x="1264227" y="1468482"/>
                            <a:pt x="1016834" y="1480811"/>
                          </a:cubicBezTo>
                          <a:cubicBezTo>
                            <a:pt x="769441" y="1493140"/>
                            <a:pt x="406814" y="1435262"/>
                            <a:pt x="0" y="1480811"/>
                          </a:cubicBezTo>
                          <a:cubicBezTo>
                            <a:pt x="-18824" y="1297015"/>
                            <a:pt x="-15710" y="1251627"/>
                            <a:pt x="0" y="1031632"/>
                          </a:cubicBezTo>
                          <a:cubicBezTo>
                            <a:pt x="15710" y="811637"/>
                            <a:pt x="-4920" y="620856"/>
                            <a:pt x="0" y="508412"/>
                          </a:cubicBezTo>
                          <a:cubicBezTo>
                            <a:pt x="4920" y="395968"/>
                            <a:pt x="-23776" y="102061"/>
                            <a:pt x="0" y="0"/>
                          </a:cubicBezTo>
                          <a:close/>
                        </a:path>
                        <a:path w="5214531" h="1480811" stroke="0" extrusionOk="0">
                          <a:moveTo>
                            <a:pt x="0" y="0"/>
                          </a:moveTo>
                          <a:cubicBezTo>
                            <a:pt x="246129" y="-9450"/>
                            <a:pt x="424659" y="-13348"/>
                            <a:pt x="599671" y="0"/>
                          </a:cubicBezTo>
                          <a:cubicBezTo>
                            <a:pt x="774683" y="13348"/>
                            <a:pt x="983188" y="-13280"/>
                            <a:pt x="1095052" y="0"/>
                          </a:cubicBezTo>
                          <a:cubicBezTo>
                            <a:pt x="1206916" y="13280"/>
                            <a:pt x="1518747" y="2186"/>
                            <a:pt x="1851159" y="0"/>
                          </a:cubicBezTo>
                          <a:cubicBezTo>
                            <a:pt x="2183571" y="-2186"/>
                            <a:pt x="2213642" y="-14314"/>
                            <a:pt x="2450830" y="0"/>
                          </a:cubicBezTo>
                          <a:cubicBezTo>
                            <a:pt x="2688018" y="14314"/>
                            <a:pt x="2822828" y="992"/>
                            <a:pt x="3050501" y="0"/>
                          </a:cubicBezTo>
                          <a:cubicBezTo>
                            <a:pt x="3278174" y="-992"/>
                            <a:pt x="3639548" y="22303"/>
                            <a:pt x="3806608" y="0"/>
                          </a:cubicBezTo>
                          <a:cubicBezTo>
                            <a:pt x="3973668" y="-22303"/>
                            <a:pt x="4121744" y="-2612"/>
                            <a:pt x="4354133" y="0"/>
                          </a:cubicBezTo>
                          <a:cubicBezTo>
                            <a:pt x="4586522" y="2612"/>
                            <a:pt x="4997909" y="-20022"/>
                            <a:pt x="5214531" y="0"/>
                          </a:cubicBezTo>
                          <a:cubicBezTo>
                            <a:pt x="5209149" y="109762"/>
                            <a:pt x="5214768" y="284081"/>
                            <a:pt x="5214531" y="523220"/>
                          </a:cubicBezTo>
                          <a:cubicBezTo>
                            <a:pt x="5214294" y="762359"/>
                            <a:pt x="5223567" y="763774"/>
                            <a:pt x="5214531" y="987207"/>
                          </a:cubicBezTo>
                          <a:cubicBezTo>
                            <a:pt x="5205495" y="1210640"/>
                            <a:pt x="5190707" y="1373327"/>
                            <a:pt x="5214531" y="1480811"/>
                          </a:cubicBezTo>
                          <a:cubicBezTo>
                            <a:pt x="4864061" y="1514512"/>
                            <a:pt x="4758558" y="1506175"/>
                            <a:pt x="4510569" y="1480811"/>
                          </a:cubicBezTo>
                          <a:cubicBezTo>
                            <a:pt x="4262580" y="1455447"/>
                            <a:pt x="3945315" y="1461672"/>
                            <a:pt x="3754462" y="1480811"/>
                          </a:cubicBezTo>
                          <a:cubicBezTo>
                            <a:pt x="3563609" y="1499950"/>
                            <a:pt x="3276751" y="1517343"/>
                            <a:pt x="2998355" y="1480811"/>
                          </a:cubicBezTo>
                          <a:cubicBezTo>
                            <a:pt x="2719959" y="1444279"/>
                            <a:pt x="2618384" y="1487371"/>
                            <a:pt x="2450830" y="1480811"/>
                          </a:cubicBezTo>
                          <a:cubicBezTo>
                            <a:pt x="2283277" y="1474251"/>
                            <a:pt x="1941172" y="1456264"/>
                            <a:pt x="1799013" y="1480811"/>
                          </a:cubicBezTo>
                          <a:cubicBezTo>
                            <a:pt x="1656854" y="1505358"/>
                            <a:pt x="1371435" y="1496503"/>
                            <a:pt x="1042906" y="1480811"/>
                          </a:cubicBezTo>
                          <a:cubicBezTo>
                            <a:pt x="714377" y="1465119"/>
                            <a:pt x="454960" y="1531387"/>
                            <a:pt x="0" y="1480811"/>
                          </a:cubicBezTo>
                          <a:cubicBezTo>
                            <a:pt x="-753" y="1270930"/>
                            <a:pt x="20981" y="1198903"/>
                            <a:pt x="0" y="1031632"/>
                          </a:cubicBezTo>
                          <a:cubicBezTo>
                            <a:pt x="-20981" y="864361"/>
                            <a:pt x="-4042" y="763481"/>
                            <a:pt x="0" y="567644"/>
                          </a:cubicBezTo>
                          <a:cubicBezTo>
                            <a:pt x="4042" y="371807"/>
                            <a:pt x="-21770" y="21357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sp>
          <p:nvSpPr>
            <p:cNvPr id="67" name="TextBox 66">
              <a:extLst>
                <a:ext uri="{FF2B5EF4-FFF2-40B4-BE49-F238E27FC236}">
                  <a16:creationId xmlns:a16="http://schemas.microsoft.com/office/drawing/2014/main" id="{2E21C164-7A36-3F4E-B3B9-BAF3B9D07ED9}"/>
                </a:ext>
              </a:extLst>
            </p:cNvPr>
            <p:cNvSpPr txBox="1"/>
            <p:nvPr/>
          </p:nvSpPr>
          <p:spPr>
            <a:xfrm>
              <a:off x="11498639" y="4460204"/>
              <a:ext cx="2171342" cy="661773"/>
            </a:xfrm>
            <a:prstGeom prst="rect">
              <a:avLst/>
            </a:prstGeom>
            <a:solidFill>
              <a:schemeClr val="tx1"/>
            </a:solidFill>
            <a:ln w="12700" cap="flat" cmpd="sng">
              <a:solidFill>
                <a:srgbClr val="292929"/>
              </a:solidFill>
              <a:prstDash val="solid"/>
              <a:miter lim="800000"/>
              <a:headEnd type="none" w="sm" len="sm"/>
              <a:tailEnd type="none" w="sm" len="sm"/>
            </a:ln>
          </p:spPr>
          <p:txBody>
            <a:bodyPr spcFirstLastPara="1" wrap="square" lIns="152375" tIns="76167" rIns="152375" bIns="76167" anchor="t" anchorCtr="0">
              <a:noAutofit/>
            </a:bodyPr>
            <a:lstStyle>
              <a:defPPr>
                <a:defRPr lang="en-US"/>
              </a:defPPr>
              <a:lvl1pPr defTabSz="1524030" fontAlgn="auto">
                <a:spcBef>
                  <a:spcPts val="0"/>
                </a:spcBef>
                <a:spcAft>
                  <a:spcPts val="0"/>
                </a:spcAft>
                <a:buClr>
                  <a:srgbClr val="292929"/>
                </a:buClr>
                <a:buSzPts val="1100"/>
                <a:defRPr sz="1600" b="1" kern="0">
                  <a:solidFill>
                    <a:srgbClr val="292929"/>
                  </a:solidFill>
                  <a:latin typeface="Trebuchet MS" panose="020B0703020202090204" pitchFamily="34" charset="0"/>
                  <a:ea typeface="Calibri"/>
                  <a:cs typeface="Calibri"/>
                </a:defRPr>
              </a:lvl1pPr>
              <a:lvl2pPr>
                <a:defRPr>
                  <a:solidFill>
                    <a:schemeClr val="tx1"/>
                  </a:solidFill>
                  <a:latin typeface="Arial" charset="0"/>
                  <a:ea typeface="MS PGothic" pitchFamily="34" charset="-128"/>
                </a:defRPr>
              </a:lvl2pPr>
              <a:lvl3pPr>
                <a:defRPr>
                  <a:solidFill>
                    <a:schemeClr val="tx1"/>
                  </a:solidFill>
                  <a:latin typeface="Arial" charset="0"/>
                  <a:ea typeface="MS PGothic" pitchFamily="34" charset="-128"/>
                </a:defRPr>
              </a:lvl3pPr>
              <a:lvl4pPr>
                <a:defRPr>
                  <a:solidFill>
                    <a:schemeClr val="tx1"/>
                  </a:solidFill>
                  <a:latin typeface="Arial" charset="0"/>
                  <a:ea typeface="MS PGothic" pitchFamily="34" charset="-128"/>
                </a:defRPr>
              </a:lvl4pPr>
              <a:lvl5pPr>
                <a:defRPr>
                  <a:solidFill>
                    <a:schemeClr val="tx1"/>
                  </a:solidFill>
                  <a:latin typeface="Arial" charset="0"/>
                  <a:ea typeface="MS PGothic" pitchFamily="34" charset="-128"/>
                </a:defRPr>
              </a:lvl5pPr>
              <a:lvl6pPr>
                <a:defRPr>
                  <a:solidFill>
                    <a:schemeClr val="tx1"/>
                  </a:solidFill>
                  <a:latin typeface="Arial" charset="0"/>
                  <a:ea typeface="MS PGothic" pitchFamily="34" charset="-128"/>
                </a:defRPr>
              </a:lvl6pPr>
              <a:lvl7pPr>
                <a:defRPr>
                  <a:solidFill>
                    <a:schemeClr val="tx1"/>
                  </a:solidFill>
                  <a:latin typeface="Arial" charset="0"/>
                  <a:ea typeface="MS PGothic" pitchFamily="34" charset="-128"/>
                </a:defRPr>
              </a:lvl7pPr>
              <a:lvl8pPr>
                <a:defRPr>
                  <a:solidFill>
                    <a:schemeClr val="tx1"/>
                  </a:solidFill>
                  <a:latin typeface="Arial" charset="0"/>
                  <a:ea typeface="MS PGothic" pitchFamily="34" charset="-128"/>
                </a:defRPr>
              </a:lvl8pPr>
              <a:lvl9pPr>
                <a:defRPr>
                  <a:solidFill>
                    <a:schemeClr val="tx1"/>
                  </a:solidFill>
                  <a:latin typeface="Arial" charset="0"/>
                  <a:ea typeface="MS PGothic" pitchFamily="34" charset="-128"/>
                </a:defRPr>
              </a:lvl9pPr>
            </a:lstStyle>
            <a:p>
              <a:pPr algn="ctr"/>
              <a:r>
                <a:rPr lang="en-US" b="0" dirty="0"/>
                <a:t>Convert fine-tuned model to ONNX</a:t>
              </a:r>
            </a:p>
          </p:txBody>
        </p:sp>
        <p:grpSp>
          <p:nvGrpSpPr>
            <p:cNvPr id="13" name="Group 12">
              <a:extLst>
                <a:ext uri="{FF2B5EF4-FFF2-40B4-BE49-F238E27FC236}">
                  <a16:creationId xmlns:a16="http://schemas.microsoft.com/office/drawing/2014/main" id="{77E48741-1251-8A41-9FDB-B0CCDD920072}"/>
                </a:ext>
              </a:extLst>
            </p:cNvPr>
            <p:cNvGrpSpPr/>
            <p:nvPr/>
          </p:nvGrpSpPr>
          <p:grpSpPr>
            <a:xfrm>
              <a:off x="11483399" y="5365562"/>
              <a:ext cx="2201823" cy="832500"/>
              <a:chOff x="11509527" y="5365562"/>
              <a:chExt cx="2201823" cy="832500"/>
            </a:xfrm>
          </p:grpSpPr>
          <p:pic>
            <p:nvPicPr>
              <p:cNvPr id="11" name="Picture 10">
                <a:extLst>
                  <a:ext uri="{FF2B5EF4-FFF2-40B4-BE49-F238E27FC236}">
                    <a16:creationId xmlns:a16="http://schemas.microsoft.com/office/drawing/2014/main" id="{20A3B4CD-833A-4F4E-AE7F-436A4EB2C890}"/>
                  </a:ext>
                </a:extLst>
              </p:cNvPr>
              <p:cNvPicPr>
                <a:picLocks noChangeAspect="1"/>
              </p:cNvPicPr>
              <p:nvPr/>
            </p:nvPicPr>
            <p:blipFill>
              <a:blip r:embed="rId7"/>
              <a:stretch>
                <a:fillRect/>
              </a:stretch>
            </p:blipFill>
            <p:spPr>
              <a:xfrm>
                <a:off x="11509527" y="5365562"/>
                <a:ext cx="832500" cy="832500"/>
              </a:xfrm>
              <a:prstGeom prst="rect">
                <a:avLst/>
              </a:prstGeom>
            </p:spPr>
          </p:pic>
          <p:pic>
            <p:nvPicPr>
              <p:cNvPr id="12" name="Picture 11">
                <a:extLst>
                  <a:ext uri="{FF2B5EF4-FFF2-40B4-BE49-F238E27FC236}">
                    <a16:creationId xmlns:a16="http://schemas.microsoft.com/office/drawing/2014/main" id="{CA6C7F4B-4D9C-0145-A882-30F1280E1245}"/>
                  </a:ext>
                </a:extLst>
              </p:cNvPr>
              <p:cNvPicPr>
                <a:picLocks noChangeAspect="1"/>
              </p:cNvPicPr>
              <p:nvPr/>
            </p:nvPicPr>
            <p:blipFill>
              <a:blip r:embed="rId8"/>
              <a:stretch>
                <a:fillRect/>
              </a:stretch>
            </p:blipFill>
            <p:spPr>
              <a:xfrm>
                <a:off x="13049576" y="5450925"/>
                <a:ext cx="661774" cy="661774"/>
              </a:xfrm>
              <a:prstGeom prst="rect">
                <a:avLst/>
              </a:prstGeom>
            </p:spPr>
          </p:pic>
          <p:sp>
            <p:nvSpPr>
              <p:cNvPr id="72" name="Right Arrow 71">
                <a:extLst>
                  <a:ext uri="{FF2B5EF4-FFF2-40B4-BE49-F238E27FC236}">
                    <a16:creationId xmlns:a16="http://schemas.microsoft.com/office/drawing/2014/main" id="{F7746E8F-EE88-8144-8DD0-D59C743C389B}"/>
                  </a:ext>
                </a:extLst>
              </p:cNvPr>
              <p:cNvSpPr/>
              <p:nvPr/>
            </p:nvSpPr>
            <p:spPr>
              <a:xfrm>
                <a:off x="12395273" y="5539496"/>
                <a:ext cx="511850" cy="48463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9" name="Google Shape;537;p106">
            <a:extLst>
              <a:ext uri="{FF2B5EF4-FFF2-40B4-BE49-F238E27FC236}">
                <a16:creationId xmlns:a16="http://schemas.microsoft.com/office/drawing/2014/main" id="{554D8C66-BDAE-2646-B35C-CFAEF50759B0}"/>
              </a:ext>
            </a:extLst>
          </p:cNvPr>
          <p:cNvSpPr/>
          <p:nvPr/>
        </p:nvSpPr>
        <p:spPr>
          <a:xfrm>
            <a:off x="6550652" y="6232271"/>
            <a:ext cx="8088856" cy="832500"/>
          </a:xfrm>
          <a:prstGeom prst="rect">
            <a:avLst/>
          </a:prstGeom>
          <a:solidFill>
            <a:schemeClr val="tx1">
              <a:lumMod val="95000"/>
            </a:schemeClr>
          </a:solidFill>
          <a:ln>
            <a:noFill/>
          </a:ln>
          <a:effectLst/>
        </p:spPr>
        <p:txBody>
          <a:bodyPr spcFirstLastPara="1" wrap="square" lIns="152375" tIns="76167" rIns="152375" bIns="76167" anchor="ctr" anchorCtr="0">
            <a:noAutofit/>
          </a:bodyPr>
          <a:lstStyle/>
          <a:p>
            <a:pPr algn="ctr" defTabSz="1524030" fontAlgn="auto">
              <a:spcBef>
                <a:spcPts val="0"/>
              </a:spcBef>
              <a:spcAft>
                <a:spcPts val="0"/>
              </a:spcAft>
              <a:defRPr/>
            </a:pPr>
            <a:endParaRPr sz="3000" kern="0" dirty="0">
              <a:solidFill>
                <a:srgbClr val="FFFFFF"/>
              </a:solidFill>
              <a:latin typeface="Trebuchet MS" panose="020B0703020202090204" pitchFamily="34" charset="0"/>
            </a:endParaRPr>
          </a:p>
        </p:txBody>
      </p:sp>
      <p:pic>
        <p:nvPicPr>
          <p:cNvPr id="24" name="Picture 23">
            <a:extLst>
              <a:ext uri="{FF2B5EF4-FFF2-40B4-BE49-F238E27FC236}">
                <a16:creationId xmlns:a16="http://schemas.microsoft.com/office/drawing/2014/main" id="{DC1DC206-174D-C646-90CF-798CAAECA61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86263" y="6406758"/>
            <a:ext cx="2417632" cy="483526"/>
          </a:xfrm>
          <a:prstGeom prst="rect">
            <a:avLst/>
          </a:prstGeom>
        </p:spPr>
      </p:pic>
      <p:grpSp>
        <p:nvGrpSpPr>
          <p:cNvPr id="18" name="Group 17">
            <a:extLst>
              <a:ext uri="{FF2B5EF4-FFF2-40B4-BE49-F238E27FC236}">
                <a16:creationId xmlns:a16="http://schemas.microsoft.com/office/drawing/2014/main" id="{5C82FAE9-E0C1-DE42-83F7-CBD65E850B6C}"/>
              </a:ext>
            </a:extLst>
          </p:cNvPr>
          <p:cNvGrpSpPr/>
          <p:nvPr/>
        </p:nvGrpSpPr>
        <p:grpSpPr>
          <a:xfrm>
            <a:off x="14873972" y="3940774"/>
            <a:ext cx="2050009" cy="2148888"/>
            <a:chOff x="14237867" y="4337553"/>
            <a:chExt cx="2050009" cy="2148888"/>
          </a:xfrm>
        </p:grpSpPr>
        <p:sp>
          <p:nvSpPr>
            <p:cNvPr id="75" name="Rectangle 74">
              <a:extLst>
                <a:ext uri="{FF2B5EF4-FFF2-40B4-BE49-F238E27FC236}">
                  <a16:creationId xmlns:a16="http://schemas.microsoft.com/office/drawing/2014/main" id="{F0FE97A6-DFE4-A949-9CFB-1D2E6EA18683}"/>
                </a:ext>
              </a:extLst>
            </p:cNvPr>
            <p:cNvSpPr/>
            <p:nvPr/>
          </p:nvSpPr>
          <p:spPr>
            <a:xfrm>
              <a:off x="14237867" y="4337553"/>
              <a:ext cx="2050009" cy="2148888"/>
            </a:xfrm>
            <a:prstGeom prst="rect">
              <a:avLst/>
            </a:prstGeom>
            <a:solidFill>
              <a:srgbClr val="DFDE6B"/>
            </a:solidFill>
            <a:ln w="3175">
              <a:solidFill>
                <a:schemeClr val="bg1"/>
              </a:solidFill>
              <a:prstDash val="dash"/>
              <a:extLst>
                <a:ext uri="{C807C97D-BFC1-408E-A445-0C87EB9F89A2}">
                  <ask:lineSketchStyleProps xmlns:ask="http://schemas.microsoft.com/office/drawing/2018/sketchyshapes" sd="1219033472">
                    <a:custGeom>
                      <a:avLst/>
                      <a:gdLst>
                        <a:gd name="connsiteX0" fmla="*/ 0 w 5214531"/>
                        <a:gd name="connsiteY0" fmla="*/ 0 h 1480811"/>
                        <a:gd name="connsiteX1" fmla="*/ 756107 w 5214531"/>
                        <a:gd name="connsiteY1" fmla="*/ 0 h 1480811"/>
                        <a:gd name="connsiteX2" fmla="*/ 1460069 w 5214531"/>
                        <a:gd name="connsiteY2" fmla="*/ 0 h 1480811"/>
                        <a:gd name="connsiteX3" fmla="*/ 2111885 w 5214531"/>
                        <a:gd name="connsiteY3" fmla="*/ 0 h 1480811"/>
                        <a:gd name="connsiteX4" fmla="*/ 2763701 w 5214531"/>
                        <a:gd name="connsiteY4" fmla="*/ 0 h 1480811"/>
                        <a:gd name="connsiteX5" fmla="*/ 3519808 w 5214531"/>
                        <a:gd name="connsiteY5" fmla="*/ 0 h 1480811"/>
                        <a:gd name="connsiteX6" fmla="*/ 4223770 w 5214531"/>
                        <a:gd name="connsiteY6" fmla="*/ 0 h 1480811"/>
                        <a:gd name="connsiteX7" fmla="*/ 5214531 w 5214531"/>
                        <a:gd name="connsiteY7" fmla="*/ 0 h 1480811"/>
                        <a:gd name="connsiteX8" fmla="*/ 5214531 w 5214531"/>
                        <a:gd name="connsiteY8" fmla="*/ 478796 h 1480811"/>
                        <a:gd name="connsiteX9" fmla="*/ 5214531 w 5214531"/>
                        <a:gd name="connsiteY9" fmla="*/ 927975 h 1480811"/>
                        <a:gd name="connsiteX10" fmla="*/ 5214531 w 5214531"/>
                        <a:gd name="connsiteY10" fmla="*/ 1480811 h 1480811"/>
                        <a:gd name="connsiteX11" fmla="*/ 4667005 w 5214531"/>
                        <a:gd name="connsiteY11" fmla="*/ 1480811 h 1480811"/>
                        <a:gd name="connsiteX12" fmla="*/ 3910898 w 5214531"/>
                        <a:gd name="connsiteY12" fmla="*/ 1480811 h 1480811"/>
                        <a:gd name="connsiteX13" fmla="*/ 3311227 w 5214531"/>
                        <a:gd name="connsiteY13" fmla="*/ 1480811 h 1480811"/>
                        <a:gd name="connsiteX14" fmla="*/ 2555120 w 5214531"/>
                        <a:gd name="connsiteY14" fmla="*/ 1480811 h 1480811"/>
                        <a:gd name="connsiteX15" fmla="*/ 2007594 w 5214531"/>
                        <a:gd name="connsiteY15" fmla="*/ 1480811 h 1480811"/>
                        <a:gd name="connsiteX16" fmla="*/ 1512214 w 5214531"/>
                        <a:gd name="connsiteY16" fmla="*/ 1480811 h 1480811"/>
                        <a:gd name="connsiteX17" fmla="*/ 1016834 w 5214531"/>
                        <a:gd name="connsiteY17" fmla="*/ 1480811 h 1480811"/>
                        <a:gd name="connsiteX18" fmla="*/ 0 w 5214531"/>
                        <a:gd name="connsiteY18" fmla="*/ 1480811 h 1480811"/>
                        <a:gd name="connsiteX19" fmla="*/ 0 w 5214531"/>
                        <a:gd name="connsiteY19" fmla="*/ 1031632 h 1480811"/>
                        <a:gd name="connsiteX20" fmla="*/ 0 w 5214531"/>
                        <a:gd name="connsiteY20" fmla="*/ 508412 h 1480811"/>
                        <a:gd name="connsiteX21" fmla="*/ 0 w 5214531"/>
                        <a:gd name="connsiteY21" fmla="*/ 0 h 148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14531" h="1480811" fill="none" extrusionOk="0">
                          <a:moveTo>
                            <a:pt x="0" y="0"/>
                          </a:moveTo>
                          <a:cubicBezTo>
                            <a:pt x="151345" y="22851"/>
                            <a:pt x="418387" y="-26525"/>
                            <a:pt x="756107" y="0"/>
                          </a:cubicBezTo>
                          <a:cubicBezTo>
                            <a:pt x="1093827" y="26525"/>
                            <a:pt x="1182501" y="-24111"/>
                            <a:pt x="1460069" y="0"/>
                          </a:cubicBezTo>
                          <a:cubicBezTo>
                            <a:pt x="1737637" y="24111"/>
                            <a:pt x="1815838" y="27260"/>
                            <a:pt x="2111885" y="0"/>
                          </a:cubicBezTo>
                          <a:cubicBezTo>
                            <a:pt x="2407932" y="-27260"/>
                            <a:pt x="2498175" y="-6478"/>
                            <a:pt x="2763701" y="0"/>
                          </a:cubicBezTo>
                          <a:cubicBezTo>
                            <a:pt x="3029227" y="6478"/>
                            <a:pt x="3259977" y="36857"/>
                            <a:pt x="3519808" y="0"/>
                          </a:cubicBezTo>
                          <a:cubicBezTo>
                            <a:pt x="3779639" y="-36857"/>
                            <a:pt x="3948344" y="-17496"/>
                            <a:pt x="4223770" y="0"/>
                          </a:cubicBezTo>
                          <a:cubicBezTo>
                            <a:pt x="4499196" y="17496"/>
                            <a:pt x="4970830" y="43559"/>
                            <a:pt x="5214531" y="0"/>
                          </a:cubicBezTo>
                          <a:cubicBezTo>
                            <a:pt x="5208202" y="138195"/>
                            <a:pt x="5222244" y="291486"/>
                            <a:pt x="5214531" y="478796"/>
                          </a:cubicBezTo>
                          <a:cubicBezTo>
                            <a:pt x="5206818" y="666106"/>
                            <a:pt x="5236416" y="748715"/>
                            <a:pt x="5214531" y="927975"/>
                          </a:cubicBezTo>
                          <a:cubicBezTo>
                            <a:pt x="5192646" y="1107235"/>
                            <a:pt x="5237276" y="1354449"/>
                            <a:pt x="5214531" y="1480811"/>
                          </a:cubicBezTo>
                          <a:cubicBezTo>
                            <a:pt x="5074303" y="1477134"/>
                            <a:pt x="4794818" y="1487748"/>
                            <a:pt x="4667005" y="1480811"/>
                          </a:cubicBezTo>
                          <a:cubicBezTo>
                            <a:pt x="4539192" y="1473874"/>
                            <a:pt x="4077570" y="1466662"/>
                            <a:pt x="3910898" y="1480811"/>
                          </a:cubicBezTo>
                          <a:cubicBezTo>
                            <a:pt x="3744226" y="1494960"/>
                            <a:pt x="3508521" y="1451820"/>
                            <a:pt x="3311227" y="1480811"/>
                          </a:cubicBezTo>
                          <a:cubicBezTo>
                            <a:pt x="3113933" y="1509802"/>
                            <a:pt x="2915477" y="1463028"/>
                            <a:pt x="2555120" y="1480811"/>
                          </a:cubicBezTo>
                          <a:cubicBezTo>
                            <a:pt x="2194763" y="1498594"/>
                            <a:pt x="2197442" y="1500606"/>
                            <a:pt x="2007594" y="1480811"/>
                          </a:cubicBezTo>
                          <a:cubicBezTo>
                            <a:pt x="1817746" y="1461016"/>
                            <a:pt x="1630370" y="1490809"/>
                            <a:pt x="1512214" y="1480811"/>
                          </a:cubicBezTo>
                          <a:cubicBezTo>
                            <a:pt x="1394058" y="1470813"/>
                            <a:pt x="1264227" y="1468482"/>
                            <a:pt x="1016834" y="1480811"/>
                          </a:cubicBezTo>
                          <a:cubicBezTo>
                            <a:pt x="769441" y="1493140"/>
                            <a:pt x="406814" y="1435262"/>
                            <a:pt x="0" y="1480811"/>
                          </a:cubicBezTo>
                          <a:cubicBezTo>
                            <a:pt x="-18824" y="1297015"/>
                            <a:pt x="-15710" y="1251627"/>
                            <a:pt x="0" y="1031632"/>
                          </a:cubicBezTo>
                          <a:cubicBezTo>
                            <a:pt x="15710" y="811637"/>
                            <a:pt x="-4920" y="620856"/>
                            <a:pt x="0" y="508412"/>
                          </a:cubicBezTo>
                          <a:cubicBezTo>
                            <a:pt x="4920" y="395968"/>
                            <a:pt x="-23776" y="102061"/>
                            <a:pt x="0" y="0"/>
                          </a:cubicBezTo>
                          <a:close/>
                        </a:path>
                        <a:path w="5214531" h="1480811" stroke="0" extrusionOk="0">
                          <a:moveTo>
                            <a:pt x="0" y="0"/>
                          </a:moveTo>
                          <a:cubicBezTo>
                            <a:pt x="246129" y="-9450"/>
                            <a:pt x="424659" y="-13348"/>
                            <a:pt x="599671" y="0"/>
                          </a:cubicBezTo>
                          <a:cubicBezTo>
                            <a:pt x="774683" y="13348"/>
                            <a:pt x="983188" y="-13280"/>
                            <a:pt x="1095052" y="0"/>
                          </a:cubicBezTo>
                          <a:cubicBezTo>
                            <a:pt x="1206916" y="13280"/>
                            <a:pt x="1518747" y="2186"/>
                            <a:pt x="1851159" y="0"/>
                          </a:cubicBezTo>
                          <a:cubicBezTo>
                            <a:pt x="2183571" y="-2186"/>
                            <a:pt x="2213642" y="-14314"/>
                            <a:pt x="2450830" y="0"/>
                          </a:cubicBezTo>
                          <a:cubicBezTo>
                            <a:pt x="2688018" y="14314"/>
                            <a:pt x="2822828" y="992"/>
                            <a:pt x="3050501" y="0"/>
                          </a:cubicBezTo>
                          <a:cubicBezTo>
                            <a:pt x="3278174" y="-992"/>
                            <a:pt x="3639548" y="22303"/>
                            <a:pt x="3806608" y="0"/>
                          </a:cubicBezTo>
                          <a:cubicBezTo>
                            <a:pt x="3973668" y="-22303"/>
                            <a:pt x="4121744" y="-2612"/>
                            <a:pt x="4354133" y="0"/>
                          </a:cubicBezTo>
                          <a:cubicBezTo>
                            <a:pt x="4586522" y="2612"/>
                            <a:pt x="4997909" y="-20022"/>
                            <a:pt x="5214531" y="0"/>
                          </a:cubicBezTo>
                          <a:cubicBezTo>
                            <a:pt x="5209149" y="109762"/>
                            <a:pt x="5214768" y="284081"/>
                            <a:pt x="5214531" y="523220"/>
                          </a:cubicBezTo>
                          <a:cubicBezTo>
                            <a:pt x="5214294" y="762359"/>
                            <a:pt x="5223567" y="763774"/>
                            <a:pt x="5214531" y="987207"/>
                          </a:cubicBezTo>
                          <a:cubicBezTo>
                            <a:pt x="5205495" y="1210640"/>
                            <a:pt x="5190707" y="1373327"/>
                            <a:pt x="5214531" y="1480811"/>
                          </a:cubicBezTo>
                          <a:cubicBezTo>
                            <a:pt x="4864061" y="1514512"/>
                            <a:pt x="4758558" y="1506175"/>
                            <a:pt x="4510569" y="1480811"/>
                          </a:cubicBezTo>
                          <a:cubicBezTo>
                            <a:pt x="4262580" y="1455447"/>
                            <a:pt x="3945315" y="1461672"/>
                            <a:pt x="3754462" y="1480811"/>
                          </a:cubicBezTo>
                          <a:cubicBezTo>
                            <a:pt x="3563609" y="1499950"/>
                            <a:pt x="3276751" y="1517343"/>
                            <a:pt x="2998355" y="1480811"/>
                          </a:cubicBezTo>
                          <a:cubicBezTo>
                            <a:pt x="2719959" y="1444279"/>
                            <a:pt x="2618384" y="1487371"/>
                            <a:pt x="2450830" y="1480811"/>
                          </a:cubicBezTo>
                          <a:cubicBezTo>
                            <a:pt x="2283277" y="1474251"/>
                            <a:pt x="1941172" y="1456264"/>
                            <a:pt x="1799013" y="1480811"/>
                          </a:cubicBezTo>
                          <a:cubicBezTo>
                            <a:pt x="1656854" y="1505358"/>
                            <a:pt x="1371435" y="1496503"/>
                            <a:pt x="1042906" y="1480811"/>
                          </a:cubicBezTo>
                          <a:cubicBezTo>
                            <a:pt x="714377" y="1465119"/>
                            <a:pt x="454960" y="1531387"/>
                            <a:pt x="0" y="1480811"/>
                          </a:cubicBezTo>
                          <a:cubicBezTo>
                            <a:pt x="-753" y="1270930"/>
                            <a:pt x="20981" y="1198903"/>
                            <a:pt x="0" y="1031632"/>
                          </a:cubicBezTo>
                          <a:cubicBezTo>
                            <a:pt x="-20981" y="864361"/>
                            <a:pt x="-4042" y="763481"/>
                            <a:pt x="0" y="567644"/>
                          </a:cubicBezTo>
                          <a:cubicBezTo>
                            <a:pt x="4042" y="371807"/>
                            <a:pt x="-21770" y="21357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anose="020B0703020202090204" pitchFamily="34" charset="0"/>
              </a:endParaRPr>
            </a:p>
          </p:txBody>
        </p:sp>
        <p:grpSp>
          <p:nvGrpSpPr>
            <p:cNvPr id="81" name="Group 80">
              <a:extLst>
                <a:ext uri="{FF2B5EF4-FFF2-40B4-BE49-F238E27FC236}">
                  <a16:creationId xmlns:a16="http://schemas.microsoft.com/office/drawing/2014/main" id="{96151482-11AD-FB42-BAB9-3DB07A11C08E}"/>
                </a:ext>
              </a:extLst>
            </p:cNvPr>
            <p:cNvGrpSpPr/>
            <p:nvPr/>
          </p:nvGrpSpPr>
          <p:grpSpPr>
            <a:xfrm>
              <a:off x="14632895" y="5343849"/>
              <a:ext cx="1087606" cy="1027867"/>
              <a:chOff x="6818554" y="2319737"/>
              <a:chExt cx="1105682" cy="1044950"/>
            </a:xfrm>
          </p:grpSpPr>
          <p:sp>
            <p:nvSpPr>
              <p:cNvPr id="82" name="Google Shape;525;p71">
                <a:extLst>
                  <a:ext uri="{FF2B5EF4-FFF2-40B4-BE49-F238E27FC236}">
                    <a16:creationId xmlns:a16="http://schemas.microsoft.com/office/drawing/2014/main" id="{546EC454-E733-6B47-8E62-9D396125827E}"/>
                  </a:ext>
                </a:extLst>
              </p:cNvPr>
              <p:cNvSpPr/>
              <p:nvPr/>
            </p:nvSpPr>
            <p:spPr>
              <a:xfrm>
                <a:off x="6980616" y="2319737"/>
                <a:ext cx="943620" cy="969410"/>
              </a:xfrm>
              <a:prstGeom prst="cube">
                <a:avLst>
                  <a:gd name="adj" fmla="val 25000"/>
                </a:avLst>
              </a:prstGeom>
              <a:solidFill>
                <a:schemeClr val="tx1">
                  <a:lumMod val="95000"/>
                </a:schemeClr>
              </a:solidFill>
              <a:ln>
                <a:noFill/>
              </a:ln>
            </p:spPr>
            <p:txBody>
              <a:bodyPr spcFirstLastPara="1" wrap="square" lIns="152375" tIns="76167" rIns="152375" bIns="76167" anchor="ctr" anchorCtr="0">
                <a:noAutofit/>
              </a:bodyPr>
              <a:lstStyle/>
              <a:p>
                <a:pPr algn="ctr">
                  <a:spcBef>
                    <a:spcPts val="0"/>
                  </a:spcBef>
                  <a:spcAft>
                    <a:spcPts val="0"/>
                  </a:spcAft>
                </a:pPr>
                <a:endParaRPr sz="3000" dirty="0">
                  <a:solidFill>
                    <a:srgbClr val="FFFFFF"/>
                  </a:solidFill>
                  <a:latin typeface="Arial"/>
                  <a:ea typeface="Arial"/>
                  <a:cs typeface="Arial"/>
                  <a:sym typeface="Arial"/>
                </a:endParaRPr>
              </a:p>
            </p:txBody>
          </p:sp>
          <p:pic>
            <p:nvPicPr>
              <p:cNvPr id="83" name="Picture 82">
                <a:extLst>
                  <a:ext uri="{FF2B5EF4-FFF2-40B4-BE49-F238E27FC236}">
                    <a16:creationId xmlns:a16="http://schemas.microsoft.com/office/drawing/2014/main" id="{934C04BE-ECAD-044E-9729-58C76672145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8554" y="2535830"/>
                <a:ext cx="1105682" cy="828857"/>
              </a:xfrm>
              <a:prstGeom prst="rect">
                <a:avLst/>
              </a:prstGeom>
            </p:spPr>
          </p:pic>
        </p:grpSp>
        <p:sp>
          <p:nvSpPr>
            <p:cNvPr id="85" name="TextBox 84">
              <a:extLst>
                <a:ext uri="{FF2B5EF4-FFF2-40B4-BE49-F238E27FC236}">
                  <a16:creationId xmlns:a16="http://schemas.microsoft.com/office/drawing/2014/main" id="{2F1BE580-F984-EE4B-956A-E8674E2C6678}"/>
                </a:ext>
              </a:extLst>
            </p:cNvPr>
            <p:cNvSpPr txBox="1"/>
            <p:nvPr/>
          </p:nvSpPr>
          <p:spPr>
            <a:xfrm>
              <a:off x="14719068" y="4477678"/>
              <a:ext cx="1087606" cy="661773"/>
            </a:xfrm>
            <a:prstGeom prst="rect">
              <a:avLst/>
            </a:prstGeom>
            <a:solidFill>
              <a:schemeClr val="tx1"/>
            </a:solidFill>
            <a:ln w="12700" cap="flat" cmpd="sng">
              <a:solidFill>
                <a:srgbClr val="292929"/>
              </a:solidFill>
              <a:prstDash val="solid"/>
              <a:miter lim="800000"/>
              <a:headEnd type="none" w="sm" len="sm"/>
              <a:tailEnd type="none" w="sm" len="sm"/>
            </a:ln>
          </p:spPr>
          <p:txBody>
            <a:bodyPr spcFirstLastPara="1" wrap="square" lIns="152375" tIns="76167" rIns="152375" bIns="76167" anchor="t" anchorCtr="0">
              <a:noAutofit/>
            </a:bodyPr>
            <a:lstStyle>
              <a:defPPr>
                <a:defRPr lang="en-US"/>
              </a:defPPr>
              <a:lvl1pPr defTabSz="1524030" fontAlgn="auto">
                <a:spcBef>
                  <a:spcPts val="0"/>
                </a:spcBef>
                <a:spcAft>
                  <a:spcPts val="0"/>
                </a:spcAft>
                <a:buClr>
                  <a:srgbClr val="292929"/>
                </a:buClr>
                <a:buSzPts val="1100"/>
                <a:defRPr sz="1600" b="1" kern="0">
                  <a:solidFill>
                    <a:srgbClr val="292929"/>
                  </a:solidFill>
                  <a:latin typeface="Trebuchet MS" panose="020B0703020202090204" pitchFamily="34" charset="0"/>
                  <a:ea typeface="Calibri"/>
                  <a:cs typeface="Calibri"/>
                </a:defRPr>
              </a:lvl1pPr>
              <a:lvl2pPr>
                <a:defRPr>
                  <a:solidFill>
                    <a:schemeClr val="tx1"/>
                  </a:solidFill>
                  <a:latin typeface="Arial" charset="0"/>
                  <a:ea typeface="MS PGothic" pitchFamily="34" charset="-128"/>
                </a:defRPr>
              </a:lvl2pPr>
              <a:lvl3pPr>
                <a:defRPr>
                  <a:solidFill>
                    <a:schemeClr val="tx1"/>
                  </a:solidFill>
                  <a:latin typeface="Arial" charset="0"/>
                  <a:ea typeface="MS PGothic" pitchFamily="34" charset="-128"/>
                </a:defRPr>
              </a:lvl3pPr>
              <a:lvl4pPr>
                <a:defRPr>
                  <a:solidFill>
                    <a:schemeClr val="tx1"/>
                  </a:solidFill>
                  <a:latin typeface="Arial" charset="0"/>
                  <a:ea typeface="MS PGothic" pitchFamily="34" charset="-128"/>
                </a:defRPr>
              </a:lvl4pPr>
              <a:lvl5pPr>
                <a:defRPr>
                  <a:solidFill>
                    <a:schemeClr val="tx1"/>
                  </a:solidFill>
                  <a:latin typeface="Arial" charset="0"/>
                  <a:ea typeface="MS PGothic" pitchFamily="34" charset="-128"/>
                </a:defRPr>
              </a:lvl5pPr>
              <a:lvl6pPr>
                <a:defRPr>
                  <a:solidFill>
                    <a:schemeClr val="tx1"/>
                  </a:solidFill>
                  <a:latin typeface="Arial" charset="0"/>
                  <a:ea typeface="MS PGothic" pitchFamily="34" charset="-128"/>
                </a:defRPr>
              </a:lvl6pPr>
              <a:lvl7pPr>
                <a:defRPr>
                  <a:solidFill>
                    <a:schemeClr val="tx1"/>
                  </a:solidFill>
                  <a:latin typeface="Arial" charset="0"/>
                  <a:ea typeface="MS PGothic" pitchFamily="34" charset="-128"/>
                </a:defRPr>
              </a:lvl7pPr>
              <a:lvl8pPr>
                <a:defRPr>
                  <a:solidFill>
                    <a:schemeClr val="tx1"/>
                  </a:solidFill>
                  <a:latin typeface="Arial" charset="0"/>
                  <a:ea typeface="MS PGothic" pitchFamily="34" charset="-128"/>
                </a:defRPr>
              </a:lvl8pPr>
              <a:lvl9pPr>
                <a:defRPr>
                  <a:solidFill>
                    <a:schemeClr val="tx1"/>
                  </a:solidFill>
                  <a:latin typeface="Arial" charset="0"/>
                  <a:ea typeface="MS PGothic" pitchFamily="34" charset="-128"/>
                </a:defRPr>
              </a:lvl9pPr>
            </a:lstStyle>
            <a:p>
              <a:pPr algn="ctr"/>
              <a:r>
                <a:rPr lang="en-US" b="0" dirty="0"/>
                <a:t>Load model</a:t>
              </a:r>
            </a:p>
          </p:txBody>
        </p:sp>
      </p:grpSp>
      <p:sp>
        <p:nvSpPr>
          <p:cNvPr id="86" name="Google Shape;537;p106">
            <a:extLst>
              <a:ext uri="{FF2B5EF4-FFF2-40B4-BE49-F238E27FC236}">
                <a16:creationId xmlns:a16="http://schemas.microsoft.com/office/drawing/2014/main" id="{F4F07680-FA98-6440-9523-922F64E3BBEA}"/>
              </a:ext>
            </a:extLst>
          </p:cNvPr>
          <p:cNvSpPr/>
          <p:nvPr/>
        </p:nvSpPr>
        <p:spPr>
          <a:xfrm>
            <a:off x="14873972" y="6229787"/>
            <a:ext cx="2031644" cy="832500"/>
          </a:xfrm>
          <a:prstGeom prst="rect">
            <a:avLst/>
          </a:prstGeom>
          <a:solidFill>
            <a:schemeClr val="tx1">
              <a:lumMod val="95000"/>
            </a:schemeClr>
          </a:solidFill>
          <a:ln>
            <a:noFill/>
          </a:ln>
          <a:effectLst/>
        </p:spPr>
        <p:txBody>
          <a:bodyPr spcFirstLastPara="1" wrap="square" lIns="152375" tIns="76167" rIns="152375" bIns="76167" anchor="ctr" anchorCtr="0">
            <a:noAutofit/>
          </a:bodyPr>
          <a:lstStyle/>
          <a:p>
            <a:pPr algn="ctr" defTabSz="1524030" fontAlgn="auto">
              <a:spcBef>
                <a:spcPts val="0"/>
              </a:spcBef>
              <a:spcAft>
                <a:spcPts val="0"/>
              </a:spcAft>
              <a:defRPr/>
            </a:pPr>
            <a:r>
              <a:rPr lang="en-US" sz="2800" kern="0" dirty="0">
                <a:solidFill>
                  <a:schemeClr val="tx2"/>
                </a:solidFill>
                <a:latin typeface="DIN Pro Regular" panose="020B0504020101020102" pitchFamily="34" charset="0"/>
                <a:cs typeface="DIN Pro Regular" panose="020B0504020101020102" pitchFamily="34" charset="0"/>
              </a:rPr>
              <a:t>Morpheus</a:t>
            </a:r>
            <a:endParaRPr sz="2800" kern="0" dirty="0">
              <a:solidFill>
                <a:schemeClr val="tx2"/>
              </a:solidFill>
              <a:latin typeface="DIN Pro Regular" panose="020B0504020101020102" pitchFamily="34" charset="0"/>
              <a:cs typeface="DIN Pro Regular" panose="020B0504020101020102" pitchFamily="34" charset="0"/>
            </a:endParaRPr>
          </a:p>
        </p:txBody>
      </p:sp>
      <p:grpSp>
        <p:nvGrpSpPr>
          <p:cNvPr id="29" name="Group 28">
            <a:extLst>
              <a:ext uri="{FF2B5EF4-FFF2-40B4-BE49-F238E27FC236}">
                <a16:creationId xmlns:a16="http://schemas.microsoft.com/office/drawing/2014/main" id="{2D638C2A-54DE-A343-8A13-AF6F14C43729}"/>
              </a:ext>
            </a:extLst>
          </p:cNvPr>
          <p:cNvGrpSpPr/>
          <p:nvPr/>
        </p:nvGrpSpPr>
        <p:grpSpPr>
          <a:xfrm>
            <a:off x="2563016" y="7847275"/>
            <a:ext cx="13608648" cy="2132345"/>
            <a:chOff x="2454767" y="7930492"/>
            <a:chExt cx="13608648" cy="2132345"/>
          </a:xfrm>
        </p:grpSpPr>
        <p:grpSp>
          <p:nvGrpSpPr>
            <p:cNvPr id="27" name="Group 26">
              <a:extLst>
                <a:ext uri="{FF2B5EF4-FFF2-40B4-BE49-F238E27FC236}">
                  <a16:creationId xmlns:a16="http://schemas.microsoft.com/office/drawing/2014/main" id="{F9E7E7E0-F73A-8343-A470-5621BCE8B846}"/>
                </a:ext>
              </a:extLst>
            </p:cNvPr>
            <p:cNvGrpSpPr/>
            <p:nvPr/>
          </p:nvGrpSpPr>
          <p:grpSpPr>
            <a:xfrm>
              <a:off x="2454767" y="7930492"/>
              <a:ext cx="9488250" cy="2132345"/>
              <a:chOff x="2781522" y="7924130"/>
              <a:chExt cx="9488250" cy="2132345"/>
            </a:xfrm>
          </p:grpSpPr>
          <p:graphicFrame>
            <p:nvGraphicFramePr>
              <p:cNvPr id="23" name="Chart 22">
                <a:extLst>
                  <a:ext uri="{FF2B5EF4-FFF2-40B4-BE49-F238E27FC236}">
                    <a16:creationId xmlns:a16="http://schemas.microsoft.com/office/drawing/2014/main" id="{4227318B-F70E-3943-89FC-EB9BC306B234}"/>
                  </a:ext>
                </a:extLst>
              </p:cNvPr>
              <p:cNvGraphicFramePr/>
              <p:nvPr/>
            </p:nvGraphicFramePr>
            <p:xfrm>
              <a:off x="2781522" y="8225929"/>
              <a:ext cx="5518017" cy="183054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93" name="Chart 92">
                <a:extLst>
                  <a:ext uri="{FF2B5EF4-FFF2-40B4-BE49-F238E27FC236}">
                    <a16:creationId xmlns:a16="http://schemas.microsoft.com/office/drawing/2014/main" id="{73EE46E0-B75A-AC4C-AB18-9659E9DF428A}"/>
                  </a:ext>
                </a:extLst>
              </p:cNvPr>
              <p:cNvGraphicFramePr/>
              <p:nvPr/>
            </p:nvGraphicFramePr>
            <p:xfrm>
              <a:off x="8594203" y="8222965"/>
              <a:ext cx="3675569" cy="1830546"/>
            </p:xfrm>
            <a:graphic>
              <a:graphicData uri="http://schemas.openxmlformats.org/drawingml/2006/chart">
                <c:chart xmlns:c="http://schemas.openxmlformats.org/drawingml/2006/chart" xmlns:r="http://schemas.openxmlformats.org/officeDocument/2006/relationships" r:id="rId12"/>
              </a:graphicData>
            </a:graphic>
          </p:graphicFrame>
          <p:sp>
            <p:nvSpPr>
              <p:cNvPr id="26" name="TextBox 25">
                <a:extLst>
                  <a:ext uri="{FF2B5EF4-FFF2-40B4-BE49-F238E27FC236}">
                    <a16:creationId xmlns:a16="http://schemas.microsoft.com/office/drawing/2014/main" id="{F375972C-6079-9D45-BB7C-9A6B3C421B37}"/>
                  </a:ext>
                </a:extLst>
              </p:cNvPr>
              <p:cNvSpPr txBox="1"/>
              <p:nvPr/>
            </p:nvSpPr>
            <p:spPr>
              <a:xfrm>
                <a:off x="4176947" y="7924130"/>
                <a:ext cx="111505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latin typeface="Trebuchet MS" panose="020B0603020202020204" pitchFamily="34" charset="0"/>
                  </a:rPr>
                  <a:t>BERT-Base</a:t>
                </a:r>
              </a:p>
            </p:txBody>
          </p:sp>
          <p:sp>
            <p:nvSpPr>
              <p:cNvPr id="95" name="TextBox 94">
                <a:extLst>
                  <a:ext uri="{FF2B5EF4-FFF2-40B4-BE49-F238E27FC236}">
                    <a16:creationId xmlns:a16="http://schemas.microsoft.com/office/drawing/2014/main" id="{D46B0E22-7E4D-EE4A-97BD-B645786B7A83}"/>
                  </a:ext>
                </a:extLst>
              </p:cNvPr>
              <p:cNvSpPr txBox="1"/>
              <p:nvPr/>
            </p:nvSpPr>
            <p:spPr>
              <a:xfrm>
                <a:off x="9885395" y="7930355"/>
                <a:ext cx="109318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latin typeface="Trebuchet MS" panose="020B0603020202020204" pitchFamily="34" charset="0"/>
                  </a:rPr>
                  <a:t>Mini-BERT</a:t>
                </a:r>
              </a:p>
            </p:txBody>
          </p:sp>
        </p:grpSp>
        <p:sp>
          <p:nvSpPr>
            <p:cNvPr id="28" name="TextBox 27">
              <a:extLst>
                <a:ext uri="{FF2B5EF4-FFF2-40B4-BE49-F238E27FC236}">
                  <a16:creationId xmlns:a16="http://schemas.microsoft.com/office/drawing/2014/main" id="{5DD257F8-C704-2F4D-A598-1EE389537449}"/>
                </a:ext>
              </a:extLst>
            </p:cNvPr>
            <p:cNvSpPr txBox="1"/>
            <p:nvPr/>
          </p:nvSpPr>
          <p:spPr>
            <a:xfrm>
              <a:off x="12237681" y="8630465"/>
              <a:ext cx="3825734"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bg1"/>
                  </a:solidFill>
                  <a:latin typeface="Trebuchet MS" panose="020B0603020202020204" pitchFamily="34" charset="0"/>
                </a:rPr>
                <a:t>Over 11x faster training with Mini-BERT</a:t>
              </a:r>
            </a:p>
            <a:p>
              <a:pPr>
                <a:lnSpc>
                  <a:spcPct val="90000"/>
                </a:lnSpc>
              </a:pPr>
              <a:r>
                <a:rPr lang="en-US" sz="1600" dirty="0">
                  <a:solidFill>
                    <a:schemeClr val="bg1"/>
                  </a:solidFill>
                  <a:latin typeface="Trebuchet MS" panose="020B0603020202020204" pitchFamily="34" charset="0"/>
                </a:rPr>
                <a:t>Only 0.03 decrease in F1</a:t>
              </a:r>
            </a:p>
          </p:txBody>
        </p:sp>
      </p:grpSp>
    </p:spTree>
    <p:extLst>
      <p:ext uri="{BB962C8B-B14F-4D97-AF65-F5344CB8AC3E}">
        <p14:creationId xmlns:p14="http://schemas.microsoft.com/office/powerpoint/2010/main" val="80917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2BF645-7F89-3842-B8CE-E1458CA9CFD0}"/>
              </a:ext>
            </a:extLst>
          </p:cNvPr>
          <p:cNvSpPr>
            <a:spLocks noGrp="1"/>
          </p:cNvSpPr>
          <p:nvPr>
            <p:ph type="title"/>
          </p:nvPr>
        </p:nvSpPr>
        <p:spPr>
          <a:xfrm>
            <a:off x="830580" y="868681"/>
            <a:ext cx="16626840" cy="984885"/>
          </a:xfrm>
        </p:spPr>
        <p:txBody>
          <a:bodyPr/>
          <a:lstStyle/>
          <a:p>
            <a:r>
              <a:rPr lang="en-US" dirty="0"/>
              <a:t>Sensitive information detection workflow</a:t>
            </a:r>
          </a:p>
        </p:txBody>
      </p:sp>
      <p:sp>
        <p:nvSpPr>
          <p:cNvPr id="7" name="Text Placeholder 6">
            <a:extLst>
              <a:ext uri="{FF2B5EF4-FFF2-40B4-BE49-F238E27FC236}">
                <a16:creationId xmlns:a16="http://schemas.microsoft.com/office/drawing/2014/main" id="{B2A763E3-5D0A-324F-B32F-7B3962CCE998}"/>
              </a:ext>
            </a:extLst>
          </p:cNvPr>
          <p:cNvSpPr>
            <a:spLocks noGrp="1"/>
          </p:cNvSpPr>
          <p:nvPr>
            <p:ph type="body" sz="quarter" idx="10"/>
          </p:nvPr>
        </p:nvSpPr>
        <p:spPr/>
        <p:txBody>
          <a:bodyPr/>
          <a:lstStyle/>
          <a:p>
            <a:r>
              <a:rPr lang="en-US" dirty="0"/>
              <a:t>Detailed workflow for the sensitive information detection use case and demo</a:t>
            </a:r>
          </a:p>
        </p:txBody>
      </p:sp>
      <p:sp>
        <p:nvSpPr>
          <p:cNvPr id="4" name="Slide Number Placeholder 3">
            <a:extLst>
              <a:ext uri="{FF2B5EF4-FFF2-40B4-BE49-F238E27FC236}">
                <a16:creationId xmlns:a16="http://schemas.microsoft.com/office/drawing/2014/main" id="{CAB281B8-3DCC-8943-8605-0D3A173070DC}"/>
              </a:ext>
            </a:extLst>
          </p:cNvPr>
          <p:cNvSpPr>
            <a:spLocks noGrp="1"/>
          </p:cNvSpPr>
          <p:nvPr>
            <p:ph type="sldNum" idx="4294967295"/>
          </p:nvPr>
        </p:nvSpPr>
        <p:spPr>
          <a:xfrm>
            <a:off x="17191038" y="9604375"/>
            <a:ext cx="1096962" cy="787400"/>
          </a:xfrm>
          <a:prstGeom prst="rect">
            <a:avLst/>
          </a:prstGeom>
        </p:spPr>
        <p:txBody>
          <a:bodyPr/>
          <a:lstStyle/>
          <a:p>
            <a:pPr>
              <a:spcBef>
                <a:spcPts val="0"/>
              </a:spcBef>
              <a:spcAft>
                <a:spcPts val="0"/>
              </a:spcAft>
            </a:pPr>
            <a:fld id="{00000000-1234-1234-1234-123412341234}" type="slidenum">
              <a:rPr lang="en" smtClean="0"/>
              <a:pPr>
                <a:spcBef>
                  <a:spcPts val="0"/>
                </a:spcBef>
                <a:spcAft>
                  <a:spcPts val="0"/>
                </a:spcAft>
              </a:pPr>
              <a:t>29</a:t>
            </a:fld>
            <a:endParaRPr lang="en"/>
          </a:p>
        </p:txBody>
      </p:sp>
      <p:sp>
        <p:nvSpPr>
          <p:cNvPr id="8" name="Rectangle 7">
            <a:extLst>
              <a:ext uri="{FF2B5EF4-FFF2-40B4-BE49-F238E27FC236}">
                <a16:creationId xmlns:a16="http://schemas.microsoft.com/office/drawing/2014/main" id="{6986600D-C937-AA4A-9C93-4D2C6F024051}"/>
              </a:ext>
            </a:extLst>
          </p:cNvPr>
          <p:cNvSpPr/>
          <p:nvPr/>
        </p:nvSpPr>
        <p:spPr>
          <a:xfrm>
            <a:off x="980258" y="6624197"/>
            <a:ext cx="1611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Input</a:t>
            </a:r>
          </a:p>
        </p:txBody>
      </p:sp>
      <p:grpSp>
        <p:nvGrpSpPr>
          <p:cNvPr id="97" name="Group 96">
            <a:extLst>
              <a:ext uri="{FF2B5EF4-FFF2-40B4-BE49-F238E27FC236}">
                <a16:creationId xmlns:a16="http://schemas.microsoft.com/office/drawing/2014/main" id="{2C1CC995-0F20-7E41-8C13-4D08B0BA8EA8}"/>
              </a:ext>
            </a:extLst>
          </p:cNvPr>
          <p:cNvGrpSpPr/>
          <p:nvPr/>
        </p:nvGrpSpPr>
        <p:grpSpPr>
          <a:xfrm>
            <a:off x="711312" y="2935017"/>
            <a:ext cx="1556657" cy="957943"/>
            <a:chOff x="830580" y="2775386"/>
            <a:chExt cx="1556657" cy="957943"/>
          </a:xfrm>
        </p:grpSpPr>
        <p:sp>
          <p:nvSpPr>
            <p:cNvPr id="11" name="Can 10">
              <a:extLst>
                <a:ext uri="{FF2B5EF4-FFF2-40B4-BE49-F238E27FC236}">
                  <a16:creationId xmlns:a16="http://schemas.microsoft.com/office/drawing/2014/main" id="{55C54D9F-860A-8E48-B38E-CFC30019504C}"/>
                </a:ext>
              </a:extLst>
            </p:cNvPr>
            <p:cNvSpPr/>
            <p:nvPr/>
          </p:nvSpPr>
          <p:spPr>
            <a:xfrm>
              <a:off x="830580" y="2775386"/>
              <a:ext cx="1556657" cy="957943"/>
            </a:xfrm>
            <a:prstGeom prst="can">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F9243AA-7553-DA4E-911D-B2B7255CBBB0}"/>
                </a:ext>
              </a:extLst>
            </p:cNvPr>
            <p:cNvPicPr>
              <a:picLocks noChangeAspect="1"/>
            </p:cNvPicPr>
            <p:nvPr/>
          </p:nvPicPr>
          <p:blipFill>
            <a:blip r:embed="rId3"/>
            <a:stretch>
              <a:fillRect/>
            </a:stretch>
          </p:blipFill>
          <p:spPr>
            <a:xfrm>
              <a:off x="980258" y="3041417"/>
              <a:ext cx="1257300" cy="660888"/>
            </a:xfrm>
            <a:prstGeom prst="rect">
              <a:avLst/>
            </a:prstGeom>
          </p:spPr>
        </p:pic>
      </p:grpSp>
      <p:grpSp>
        <p:nvGrpSpPr>
          <p:cNvPr id="18" name="Group 17">
            <a:extLst>
              <a:ext uri="{FF2B5EF4-FFF2-40B4-BE49-F238E27FC236}">
                <a16:creationId xmlns:a16="http://schemas.microsoft.com/office/drawing/2014/main" id="{BE32B88F-4652-4545-9046-E34BB97C1462}"/>
              </a:ext>
            </a:extLst>
          </p:cNvPr>
          <p:cNvGrpSpPr/>
          <p:nvPr/>
        </p:nvGrpSpPr>
        <p:grpSpPr>
          <a:xfrm>
            <a:off x="675458" y="4904259"/>
            <a:ext cx="1915886" cy="914401"/>
            <a:chOff x="803365" y="4838697"/>
            <a:chExt cx="1915886" cy="914401"/>
          </a:xfrm>
        </p:grpSpPr>
        <p:sp>
          <p:nvSpPr>
            <p:cNvPr id="15" name="Rectangle 14">
              <a:extLst>
                <a:ext uri="{FF2B5EF4-FFF2-40B4-BE49-F238E27FC236}">
                  <a16:creationId xmlns:a16="http://schemas.microsoft.com/office/drawing/2014/main" id="{4FD47E10-249B-9445-B9A4-D7F9C50EDCA0}"/>
                </a:ext>
              </a:extLst>
            </p:cNvPr>
            <p:cNvSpPr/>
            <p:nvPr/>
          </p:nvSpPr>
          <p:spPr>
            <a:xfrm>
              <a:off x="803365" y="4838697"/>
              <a:ext cx="1611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FF7D17B-CF9A-0D4D-91B1-47FD9AF8E1B9}"/>
                </a:ext>
              </a:extLst>
            </p:cNvPr>
            <p:cNvSpPr/>
            <p:nvPr/>
          </p:nvSpPr>
          <p:spPr>
            <a:xfrm>
              <a:off x="955765" y="4991097"/>
              <a:ext cx="1611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D204E04-1446-D04F-ADB3-FB6F08CBDB72}"/>
                </a:ext>
              </a:extLst>
            </p:cNvPr>
            <p:cNvSpPr/>
            <p:nvPr/>
          </p:nvSpPr>
          <p:spPr>
            <a:xfrm>
              <a:off x="1108165" y="5143497"/>
              <a:ext cx="1611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Kafka</a:t>
              </a:r>
            </a:p>
          </p:txBody>
        </p:sp>
      </p:grpSp>
      <p:sp>
        <p:nvSpPr>
          <p:cNvPr id="19" name="Rectangle 18">
            <a:extLst>
              <a:ext uri="{FF2B5EF4-FFF2-40B4-BE49-F238E27FC236}">
                <a16:creationId xmlns:a16="http://schemas.microsoft.com/office/drawing/2014/main" id="{785FB17D-35FD-5E4C-9A6B-3096894C46D4}"/>
              </a:ext>
            </a:extLst>
          </p:cNvPr>
          <p:cNvSpPr/>
          <p:nvPr/>
        </p:nvSpPr>
        <p:spPr>
          <a:xfrm rot="16200000">
            <a:off x="2456396" y="5742454"/>
            <a:ext cx="2373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Buffer</a:t>
            </a:r>
          </a:p>
        </p:txBody>
      </p:sp>
      <p:grpSp>
        <p:nvGrpSpPr>
          <p:cNvPr id="23" name="Group 22">
            <a:extLst>
              <a:ext uri="{FF2B5EF4-FFF2-40B4-BE49-F238E27FC236}">
                <a16:creationId xmlns:a16="http://schemas.microsoft.com/office/drawing/2014/main" id="{F878917E-F77A-C443-ADC8-4C8A69C202F8}"/>
              </a:ext>
            </a:extLst>
          </p:cNvPr>
          <p:cNvGrpSpPr/>
          <p:nvPr/>
        </p:nvGrpSpPr>
        <p:grpSpPr>
          <a:xfrm>
            <a:off x="4509475" y="4860718"/>
            <a:ext cx="914401" cy="2373080"/>
            <a:chOff x="4186668" y="4985652"/>
            <a:chExt cx="914401" cy="2373080"/>
          </a:xfrm>
        </p:grpSpPr>
        <p:sp>
          <p:nvSpPr>
            <p:cNvPr id="20" name="Rectangle 19">
              <a:extLst>
                <a:ext uri="{FF2B5EF4-FFF2-40B4-BE49-F238E27FC236}">
                  <a16:creationId xmlns:a16="http://schemas.microsoft.com/office/drawing/2014/main" id="{21BDB924-B689-4244-80A7-0FD9A647E9B4}"/>
                </a:ext>
              </a:extLst>
            </p:cNvPr>
            <p:cNvSpPr/>
            <p:nvPr/>
          </p:nvSpPr>
          <p:spPr>
            <a:xfrm rot="16200000">
              <a:off x="3457329" y="57149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sp>
          <p:nvSpPr>
            <p:cNvPr id="21" name="Rectangle 20">
              <a:extLst>
                <a:ext uri="{FF2B5EF4-FFF2-40B4-BE49-F238E27FC236}">
                  <a16:creationId xmlns:a16="http://schemas.microsoft.com/office/drawing/2014/main" id="{5BD014B4-5A5C-4646-B7C9-2924F13A0925}"/>
                </a:ext>
              </a:extLst>
            </p:cNvPr>
            <p:cNvSpPr/>
            <p:nvPr/>
          </p:nvSpPr>
          <p:spPr>
            <a:xfrm rot="16200000">
              <a:off x="3609729" y="58673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sp>
          <p:nvSpPr>
            <p:cNvPr id="22" name="Rectangle 21">
              <a:extLst>
                <a:ext uri="{FF2B5EF4-FFF2-40B4-BE49-F238E27FC236}">
                  <a16:creationId xmlns:a16="http://schemas.microsoft.com/office/drawing/2014/main" id="{40027D34-3471-7848-A85A-044255823755}"/>
                </a:ext>
              </a:extLst>
            </p:cNvPr>
            <p:cNvSpPr/>
            <p:nvPr/>
          </p:nvSpPr>
          <p:spPr>
            <a:xfrm rot="16200000">
              <a:off x="3762129" y="60197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grpSp>
      <p:cxnSp>
        <p:nvCxnSpPr>
          <p:cNvPr id="33" name="Elbow Connector 32">
            <a:extLst>
              <a:ext uri="{FF2B5EF4-FFF2-40B4-BE49-F238E27FC236}">
                <a16:creationId xmlns:a16="http://schemas.microsoft.com/office/drawing/2014/main" id="{41D12884-5B1F-CD46-9420-7FDB3BF91450}"/>
              </a:ext>
            </a:extLst>
          </p:cNvPr>
          <p:cNvCxnSpPr>
            <a:cxnSpLocks/>
            <a:stCxn id="17" idx="3"/>
            <a:endCxn id="8" idx="3"/>
          </p:cNvCxnSpPr>
          <p:nvPr/>
        </p:nvCxnSpPr>
        <p:spPr>
          <a:xfrm>
            <a:off x="2591344" y="5513860"/>
            <a:ext cx="12700" cy="1415138"/>
          </a:xfrm>
          <a:prstGeom prst="bentConnector3">
            <a:avLst>
              <a:gd name="adj1" fmla="val 1800000"/>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06B6663-2926-9847-A50C-3678F8A25BDD}"/>
              </a:ext>
            </a:extLst>
          </p:cNvPr>
          <p:cNvCxnSpPr>
            <a:cxnSpLocks/>
            <a:endCxn id="19" idx="0"/>
          </p:cNvCxnSpPr>
          <p:nvPr/>
        </p:nvCxnSpPr>
        <p:spPr>
          <a:xfrm>
            <a:off x="2834640" y="6047255"/>
            <a:ext cx="503499" cy="0"/>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2A865A8-010C-A448-89E9-D05AF253F1B4}"/>
              </a:ext>
            </a:extLst>
          </p:cNvPr>
          <p:cNvCxnSpPr>
            <a:cxnSpLocks/>
            <a:stCxn id="19" idx="2"/>
          </p:cNvCxnSpPr>
          <p:nvPr/>
        </p:nvCxnSpPr>
        <p:spPr>
          <a:xfrm>
            <a:off x="3947740" y="6047255"/>
            <a:ext cx="561735" cy="0"/>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87A9F766-4689-1540-9C3E-EBD9045C559C}"/>
              </a:ext>
            </a:extLst>
          </p:cNvPr>
          <p:cNvGrpSpPr/>
          <p:nvPr/>
        </p:nvGrpSpPr>
        <p:grpSpPr>
          <a:xfrm>
            <a:off x="5985612" y="4860711"/>
            <a:ext cx="914401" cy="2373080"/>
            <a:chOff x="4186668" y="4985652"/>
            <a:chExt cx="914401" cy="2373080"/>
          </a:xfrm>
        </p:grpSpPr>
        <p:sp>
          <p:nvSpPr>
            <p:cNvPr id="42" name="Rectangle 41">
              <a:extLst>
                <a:ext uri="{FF2B5EF4-FFF2-40B4-BE49-F238E27FC236}">
                  <a16:creationId xmlns:a16="http://schemas.microsoft.com/office/drawing/2014/main" id="{EA053F7A-5EE5-3D4E-9889-C9B26C5906B7}"/>
                </a:ext>
              </a:extLst>
            </p:cNvPr>
            <p:cNvSpPr/>
            <p:nvPr/>
          </p:nvSpPr>
          <p:spPr>
            <a:xfrm rot="16200000">
              <a:off x="3457329" y="57149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sp>
          <p:nvSpPr>
            <p:cNvPr id="43" name="Rectangle 42">
              <a:extLst>
                <a:ext uri="{FF2B5EF4-FFF2-40B4-BE49-F238E27FC236}">
                  <a16:creationId xmlns:a16="http://schemas.microsoft.com/office/drawing/2014/main" id="{9F65ADF4-7DDB-1A48-82E3-782A1DB18BC3}"/>
                </a:ext>
              </a:extLst>
            </p:cNvPr>
            <p:cNvSpPr/>
            <p:nvPr/>
          </p:nvSpPr>
          <p:spPr>
            <a:xfrm rot="16200000">
              <a:off x="3609729" y="58673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sp>
          <p:nvSpPr>
            <p:cNvPr id="44" name="Rectangle 43">
              <a:extLst>
                <a:ext uri="{FF2B5EF4-FFF2-40B4-BE49-F238E27FC236}">
                  <a16:creationId xmlns:a16="http://schemas.microsoft.com/office/drawing/2014/main" id="{C497AAC9-B05E-634C-AA2C-9DF06ADCF574}"/>
                </a:ext>
              </a:extLst>
            </p:cNvPr>
            <p:cNvSpPr/>
            <p:nvPr/>
          </p:nvSpPr>
          <p:spPr>
            <a:xfrm rot="16200000">
              <a:off x="3762129" y="60197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a:t>
              </a:r>
            </a:p>
          </p:txBody>
        </p:sp>
      </p:grpSp>
      <p:sp>
        <p:nvSpPr>
          <p:cNvPr id="56" name="Rectangle 55">
            <a:extLst>
              <a:ext uri="{FF2B5EF4-FFF2-40B4-BE49-F238E27FC236}">
                <a16:creationId xmlns:a16="http://schemas.microsoft.com/office/drawing/2014/main" id="{0AE8C9F8-7088-C640-B540-347DC803C3C0}"/>
              </a:ext>
            </a:extLst>
          </p:cNvPr>
          <p:cNvSpPr/>
          <p:nvPr/>
        </p:nvSpPr>
        <p:spPr>
          <a:xfrm>
            <a:off x="8680952" y="4860710"/>
            <a:ext cx="4425448" cy="2373081"/>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a:extLst>
              <a:ext uri="{FF2B5EF4-FFF2-40B4-BE49-F238E27FC236}">
                <a16:creationId xmlns:a16="http://schemas.microsoft.com/office/drawing/2014/main" id="{2A4090C9-C4D3-7740-8E80-C375E3B1F7EC}"/>
              </a:ext>
            </a:extLst>
          </p:cNvPr>
          <p:cNvCxnSpPr>
            <a:cxnSpLocks/>
          </p:cNvCxnSpPr>
          <p:nvPr/>
        </p:nvCxnSpPr>
        <p:spPr>
          <a:xfrm>
            <a:off x="5423877" y="6047248"/>
            <a:ext cx="561735" cy="0"/>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9DB40B7-225D-2D48-BE37-CAE2E1915FB7}"/>
              </a:ext>
            </a:extLst>
          </p:cNvPr>
          <p:cNvSpPr/>
          <p:nvPr/>
        </p:nvSpPr>
        <p:spPr>
          <a:xfrm rot="16200000">
            <a:off x="6580006" y="5746237"/>
            <a:ext cx="2373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Buffer</a:t>
            </a:r>
          </a:p>
        </p:txBody>
      </p:sp>
      <p:cxnSp>
        <p:nvCxnSpPr>
          <p:cNvPr id="47" name="Straight Arrow Connector 46">
            <a:extLst>
              <a:ext uri="{FF2B5EF4-FFF2-40B4-BE49-F238E27FC236}">
                <a16:creationId xmlns:a16="http://schemas.microsoft.com/office/drawing/2014/main" id="{35FFF0A3-EEB3-A447-B7AA-5C565B8D8DC2}"/>
              </a:ext>
            </a:extLst>
          </p:cNvPr>
          <p:cNvCxnSpPr>
            <a:cxnSpLocks/>
          </p:cNvCxnSpPr>
          <p:nvPr/>
        </p:nvCxnSpPr>
        <p:spPr>
          <a:xfrm>
            <a:off x="6900013" y="6047248"/>
            <a:ext cx="561735" cy="0"/>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5F9AB6D-A426-4C4B-BE65-3D7472EBFAC0}"/>
              </a:ext>
            </a:extLst>
          </p:cNvPr>
          <p:cNvGrpSpPr/>
          <p:nvPr/>
        </p:nvGrpSpPr>
        <p:grpSpPr>
          <a:xfrm>
            <a:off x="9057475" y="5056651"/>
            <a:ext cx="2136153" cy="762010"/>
            <a:chOff x="9179787" y="5213058"/>
            <a:chExt cx="2136153" cy="914401"/>
          </a:xfrm>
        </p:grpSpPr>
        <p:sp>
          <p:nvSpPr>
            <p:cNvPr id="48" name="Rectangle 47">
              <a:extLst>
                <a:ext uri="{FF2B5EF4-FFF2-40B4-BE49-F238E27FC236}">
                  <a16:creationId xmlns:a16="http://schemas.microsoft.com/office/drawing/2014/main" id="{09F3A7C4-82E8-224C-891C-204F554C5068}"/>
                </a:ext>
              </a:extLst>
            </p:cNvPr>
            <p:cNvSpPr/>
            <p:nvPr/>
          </p:nvSpPr>
          <p:spPr>
            <a:xfrm>
              <a:off x="9179787" y="5213058"/>
              <a:ext cx="1831353"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Batches</a:t>
              </a:r>
            </a:p>
          </p:txBody>
        </p:sp>
        <p:sp>
          <p:nvSpPr>
            <p:cNvPr id="49" name="Rectangle 48">
              <a:extLst>
                <a:ext uri="{FF2B5EF4-FFF2-40B4-BE49-F238E27FC236}">
                  <a16:creationId xmlns:a16="http://schemas.microsoft.com/office/drawing/2014/main" id="{37CBB461-3A4D-0C45-A580-00666654E967}"/>
                </a:ext>
              </a:extLst>
            </p:cNvPr>
            <p:cNvSpPr/>
            <p:nvPr/>
          </p:nvSpPr>
          <p:spPr>
            <a:xfrm>
              <a:off x="9332187" y="5365458"/>
              <a:ext cx="1831353"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Batches</a:t>
              </a:r>
            </a:p>
          </p:txBody>
        </p:sp>
        <p:sp>
          <p:nvSpPr>
            <p:cNvPr id="50" name="Rectangle 49">
              <a:extLst>
                <a:ext uri="{FF2B5EF4-FFF2-40B4-BE49-F238E27FC236}">
                  <a16:creationId xmlns:a16="http://schemas.microsoft.com/office/drawing/2014/main" id="{BEA43CC3-5F2D-2D4E-8453-6B8FB298F58B}"/>
                </a:ext>
              </a:extLst>
            </p:cNvPr>
            <p:cNvSpPr/>
            <p:nvPr/>
          </p:nvSpPr>
          <p:spPr>
            <a:xfrm>
              <a:off x="9484587" y="5517858"/>
              <a:ext cx="1831353"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Batches</a:t>
              </a:r>
            </a:p>
          </p:txBody>
        </p:sp>
      </p:grpSp>
      <p:grpSp>
        <p:nvGrpSpPr>
          <p:cNvPr id="52" name="Group 51">
            <a:extLst>
              <a:ext uri="{FF2B5EF4-FFF2-40B4-BE49-F238E27FC236}">
                <a16:creationId xmlns:a16="http://schemas.microsoft.com/office/drawing/2014/main" id="{B35FC285-A1EB-4845-BDD7-B36E8527CE23}"/>
              </a:ext>
            </a:extLst>
          </p:cNvPr>
          <p:cNvGrpSpPr/>
          <p:nvPr/>
        </p:nvGrpSpPr>
        <p:grpSpPr>
          <a:xfrm>
            <a:off x="10716552" y="6243196"/>
            <a:ext cx="2136153" cy="762001"/>
            <a:chOff x="9179787" y="5213058"/>
            <a:chExt cx="2136153" cy="914401"/>
          </a:xfrm>
        </p:grpSpPr>
        <p:sp>
          <p:nvSpPr>
            <p:cNvPr id="53" name="Rectangle 52">
              <a:extLst>
                <a:ext uri="{FF2B5EF4-FFF2-40B4-BE49-F238E27FC236}">
                  <a16:creationId xmlns:a16="http://schemas.microsoft.com/office/drawing/2014/main" id="{621423D6-3FB2-7346-9291-0FA249338075}"/>
                </a:ext>
              </a:extLst>
            </p:cNvPr>
            <p:cNvSpPr/>
            <p:nvPr/>
          </p:nvSpPr>
          <p:spPr>
            <a:xfrm>
              <a:off x="9179787" y="5213058"/>
              <a:ext cx="1831353"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Batches</a:t>
              </a:r>
            </a:p>
          </p:txBody>
        </p:sp>
        <p:sp>
          <p:nvSpPr>
            <p:cNvPr id="54" name="Rectangle 53">
              <a:extLst>
                <a:ext uri="{FF2B5EF4-FFF2-40B4-BE49-F238E27FC236}">
                  <a16:creationId xmlns:a16="http://schemas.microsoft.com/office/drawing/2014/main" id="{59A37981-BB50-804F-AE74-36C822AA55DF}"/>
                </a:ext>
              </a:extLst>
            </p:cNvPr>
            <p:cNvSpPr/>
            <p:nvPr/>
          </p:nvSpPr>
          <p:spPr>
            <a:xfrm>
              <a:off x="9332187" y="5365458"/>
              <a:ext cx="1831353"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Batches</a:t>
              </a:r>
            </a:p>
          </p:txBody>
        </p:sp>
        <p:sp>
          <p:nvSpPr>
            <p:cNvPr id="55" name="Rectangle 54">
              <a:extLst>
                <a:ext uri="{FF2B5EF4-FFF2-40B4-BE49-F238E27FC236}">
                  <a16:creationId xmlns:a16="http://schemas.microsoft.com/office/drawing/2014/main" id="{953D74E2-2851-5748-A679-A12EDDB58190}"/>
                </a:ext>
              </a:extLst>
            </p:cNvPr>
            <p:cNvSpPr/>
            <p:nvPr/>
          </p:nvSpPr>
          <p:spPr>
            <a:xfrm>
              <a:off x="9484587" y="5517858"/>
              <a:ext cx="1831353"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Regroup</a:t>
              </a:r>
            </a:p>
          </p:txBody>
        </p:sp>
      </p:grpSp>
      <p:cxnSp>
        <p:nvCxnSpPr>
          <p:cNvPr id="58" name="Elbow Connector 57">
            <a:extLst>
              <a:ext uri="{FF2B5EF4-FFF2-40B4-BE49-F238E27FC236}">
                <a16:creationId xmlns:a16="http://schemas.microsoft.com/office/drawing/2014/main" id="{43D87823-F397-D141-A829-2D7B7109B489}"/>
              </a:ext>
            </a:extLst>
          </p:cNvPr>
          <p:cNvCxnSpPr>
            <a:cxnSpLocks/>
            <a:stCxn id="46" idx="2"/>
            <a:endCxn id="48" idx="1"/>
          </p:cNvCxnSpPr>
          <p:nvPr/>
        </p:nvCxnSpPr>
        <p:spPr>
          <a:xfrm flipV="1">
            <a:off x="8071350" y="5310655"/>
            <a:ext cx="986125" cy="740383"/>
          </a:xfrm>
          <a:prstGeom prst="bentConnector3">
            <a:avLst>
              <a:gd name="adj1" fmla="val 50000"/>
            </a:avLst>
          </a:prstGeom>
          <a:ln w="25400">
            <a:solidFill>
              <a:schemeClr val="accent5"/>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E0B9523-0710-994D-81C7-1DF8096581EB}"/>
              </a:ext>
            </a:extLst>
          </p:cNvPr>
          <p:cNvSpPr/>
          <p:nvPr/>
        </p:nvSpPr>
        <p:spPr>
          <a:xfrm>
            <a:off x="9097812" y="8293288"/>
            <a:ext cx="2360278" cy="11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Triton Inference Server</a:t>
            </a:r>
          </a:p>
        </p:txBody>
      </p:sp>
      <p:cxnSp>
        <p:nvCxnSpPr>
          <p:cNvPr id="62" name="Straight Arrow Connector 61">
            <a:extLst>
              <a:ext uri="{FF2B5EF4-FFF2-40B4-BE49-F238E27FC236}">
                <a16:creationId xmlns:a16="http://schemas.microsoft.com/office/drawing/2014/main" id="{48059F1E-E7F1-6C42-93EF-862E105C12CF}"/>
              </a:ext>
            </a:extLst>
          </p:cNvPr>
          <p:cNvCxnSpPr>
            <a:cxnSpLocks/>
            <a:stCxn id="50" idx="2"/>
            <a:endCxn id="61" idx="0"/>
          </p:cNvCxnSpPr>
          <p:nvPr/>
        </p:nvCxnSpPr>
        <p:spPr>
          <a:xfrm flipH="1">
            <a:off x="10277951" y="5818661"/>
            <a:ext cx="1" cy="2474627"/>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0B968927-C53F-EE46-9CBA-43804D93350C}"/>
              </a:ext>
            </a:extLst>
          </p:cNvPr>
          <p:cNvCxnSpPr>
            <a:cxnSpLocks/>
            <a:stCxn id="61" idx="3"/>
            <a:endCxn id="55" idx="2"/>
          </p:cNvCxnSpPr>
          <p:nvPr/>
        </p:nvCxnSpPr>
        <p:spPr>
          <a:xfrm flipV="1">
            <a:off x="11458090" y="7005197"/>
            <a:ext cx="478939" cy="1854040"/>
          </a:xfrm>
          <a:prstGeom prst="bentConnector2">
            <a:avLst/>
          </a:prstGeom>
          <a:ln w="25400">
            <a:solidFill>
              <a:schemeClr val="accent5"/>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994FC15-DCA4-4B44-8E96-1DB18E97DD66}"/>
              </a:ext>
            </a:extLst>
          </p:cNvPr>
          <p:cNvCxnSpPr>
            <a:cxnSpLocks/>
            <a:stCxn id="55" idx="3"/>
          </p:cNvCxnSpPr>
          <p:nvPr/>
        </p:nvCxnSpPr>
        <p:spPr>
          <a:xfrm flipV="1">
            <a:off x="12852705" y="6054230"/>
            <a:ext cx="819515" cy="696967"/>
          </a:xfrm>
          <a:prstGeom prst="bentConnector5">
            <a:avLst>
              <a:gd name="adj1" fmla="val 47300"/>
              <a:gd name="adj2" fmla="val 99595"/>
              <a:gd name="adj3" fmla="val 72105"/>
            </a:avLst>
          </a:prstGeom>
          <a:ln w="25400">
            <a:solidFill>
              <a:schemeClr val="accent5"/>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764B367A-52B0-894B-8F6F-BB543B80B63A}"/>
              </a:ext>
            </a:extLst>
          </p:cNvPr>
          <p:cNvGrpSpPr/>
          <p:nvPr/>
        </p:nvGrpSpPr>
        <p:grpSpPr>
          <a:xfrm>
            <a:off x="13681785" y="4867690"/>
            <a:ext cx="914401" cy="2373080"/>
            <a:chOff x="4186668" y="4985652"/>
            <a:chExt cx="914401" cy="2373080"/>
          </a:xfrm>
        </p:grpSpPr>
        <p:sp>
          <p:nvSpPr>
            <p:cNvPr id="79" name="Rectangle 78">
              <a:extLst>
                <a:ext uri="{FF2B5EF4-FFF2-40B4-BE49-F238E27FC236}">
                  <a16:creationId xmlns:a16="http://schemas.microsoft.com/office/drawing/2014/main" id="{D0732134-F015-2443-8296-1E72B7593053}"/>
                </a:ext>
              </a:extLst>
            </p:cNvPr>
            <p:cNvSpPr/>
            <p:nvPr/>
          </p:nvSpPr>
          <p:spPr>
            <a:xfrm rot="16200000">
              <a:off x="3457329" y="57149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sp>
          <p:nvSpPr>
            <p:cNvPr id="80" name="Rectangle 79">
              <a:extLst>
                <a:ext uri="{FF2B5EF4-FFF2-40B4-BE49-F238E27FC236}">
                  <a16:creationId xmlns:a16="http://schemas.microsoft.com/office/drawing/2014/main" id="{B26360C2-B4D8-B245-B0D7-D1A7AD5518D4}"/>
                </a:ext>
              </a:extLst>
            </p:cNvPr>
            <p:cNvSpPr/>
            <p:nvPr/>
          </p:nvSpPr>
          <p:spPr>
            <a:xfrm rot="16200000">
              <a:off x="3609729" y="58673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Deserialize</a:t>
              </a:r>
            </a:p>
          </p:txBody>
        </p:sp>
        <p:sp>
          <p:nvSpPr>
            <p:cNvPr id="81" name="Rectangle 80">
              <a:extLst>
                <a:ext uri="{FF2B5EF4-FFF2-40B4-BE49-F238E27FC236}">
                  <a16:creationId xmlns:a16="http://schemas.microsoft.com/office/drawing/2014/main" id="{6EB99273-C725-4F46-A70D-C1601D8C7A61}"/>
                </a:ext>
              </a:extLst>
            </p:cNvPr>
            <p:cNvSpPr/>
            <p:nvPr/>
          </p:nvSpPr>
          <p:spPr>
            <a:xfrm rot="16200000">
              <a:off x="3762129" y="6019791"/>
              <a:ext cx="2068280"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Classification</a:t>
              </a:r>
            </a:p>
          </p:txBody>
        </p:sp>
      </p:grpSp>
      <p:sp>
        <p:nvSpPr>
          <p:cNvPr id="82" name="Rectangle 81">
            <a:extLst>
              <a:ext uri="{FF2B5EF4-FFF2-40B4-BE49-F238E27FC236}">
                <a16:creationId xmlns:a16="http://schemas.microsoft.com/office/drawing/2014/main" id="{02806F8A-8E08-CF48-9E5D-61B6B6BE68B5}"/>
              </a:ext>
            </a:extLst>
          </p:cNvPr>
          <p:cNvSpPr/>
          <p:nvPr/>
        </p:nvSpPr>
        <p:spPr>
          <a:xfrm rot="16200000">
            <a:off x="14274214" y="5749432"/>
            <a:ext cx="2373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Probability Filter</a:t>
            </a:r>
          </a:p>
        </p:txBody>
      </p:sp>
      <p:cxnSp>
        <p:nvCxnSpPr>
          <p:cNvPr id="83" name="Straight Arrow Connector 82">
            <a:extLst>
              <a:ext uri="{FF2B5EF4-FFF2-40B4-BE49-F238E27FC236}">
                <a16:creationId xmlns:a16="http://schemas.microsoft.com/office/drawing/2014/main" id="{84A7DCB4-AB5D-0E40-9899-95934C9651CB}"/>
              </a:ext>
            </a:extLst>
          </p:cNvPr>
          <p:cNvCxnSpPr>
            <a:cxnSpLocks/>
          </p:cNvCxnSpPr>
          <p:nvPr/>
        </p:nvCxnSpPr>
        <p:spPr>
          <a:xfrm>
            <a:off x="14596187" y="6029293"/>
            <a:ext cx="561735" cy="0"/>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9A74531B-C952-544F-A793-FC3A4984F1AD}"/>
              </a:ext>
            </a:extLst>
          </p:cNvPr>
          <p:cNvCxnSpPr>
            <a:cxnSpLocks/>
            <a:stCxn id="82" idx="2"/>
            <a:endCxn id="11" idx="4"/>
          </p:cNvCxnSpPr>
          <p:nvPr/>
        </p:nvCxnSpPr>
        <p:spPr>
          <a:xfrm flipH="1" flipV="1">
            <a:off x="2267969" y="3413989"/>
            <a:ext cx="13497589" cy="2640244"/>
          </a:xfrm>
          <a:prstGeom prst="bentConnector3">
            <a:avLst>
              <a:gd name="adj1" fmla="val -8131"/>
            </a:avLst>
          </a:prstGeom>
          <a:ln w="25400">
            <a:solidFill>
              <a:schemeClr val="accent5"/>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164520C1-9E39-0845-A35F-9147560EAEF9}"/>
              </a:ext>
            </a:extLst>
          </p:cNvPr>
          <p:cNvCxnSpPr>
            <a:cxnSpLocks/>
            <a:stCxn id="82" idx="2"/>
            <a:endCxn id="93" idx="0"/>
          </p:cNvCxnSpPr>
          <p:nvPr/>
        </p:nvCxnSpPr>
        <p:spPr>
          <a:xfrm>
            <a:off x="15765558" y="6054233"/>
            <a:ext cx="1098365" cy="576936"/>
          </a:xfrm>
          <a:prstGeom prst="bentConnector2">
            <a:avLst/>
          </a:prstGeom>
          <a:ln w="25400">
            <a:solidFill>
              <a:schemeClr val="accent5"/>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A395D1F1-FEBA-894E-BCF6-C88EC211B5C2}"/>
              </a:ext>
            </a:extLst>
          </p:cNvPr>
          <p:cNvSpPr/>
          <p:nvPr/>
        </p:nvSpPr>
        <p:spPr>
          <a:xfrm>
            <a:off x="16058380" y="6631169"/>
            <a:ext cx="1611086" cy="609601"/>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Output</a:t>
            </a:r>
          </a:p>
        </p:txBody>
      </p:sp>
      <p:sp>
        <p:nvSpPr>
          <p:cNvPr id="96" name="Rectangle 95">
            <a:extLst>
              <a:ext uri="{FF2B5EF4-FFF2-40B4-BE49-F238E27FC236}">
                <a16:creationId xmlns:a16="http://schemas.microsoft.com/office/drawing/2014/main" id="{A40DD258-7001-094F-916F-3BE999227C3E}"/>
              </a:ext>
            </a:extLst>
          </p:cNvPr>
          <p:cNvSpPr/>
          <p:nvPr/>
        </p:nvSpPr>
        <p:spPr>
          <a:xfrm>
            <a:off x="410817" y="4172844"/>
            <a:ext cx="17506122" cy="3372951"/>
          </a:xfrm>
          <a:prstGeom prst="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8" name="Straight Arrow Connector 97">
            <a:extLst>
              <a:ext uri="{FF2B5EF4-FFF2-40B4-BE49-F238E27FC236}">
                <a16:creationId xmlns:a16="http://schemas.microsoft.com/office/drawing/2014/main" id="{2A67A545-A191-3B4C-B85B-E983E14CE221}"/>
              </a:ext>
            </a:extLst>
          </p:cNvPr>
          <p:cNvCxnSpPr>
            <a:cxnSpLocks/>
            <a:stCxn id="10" idx="2"/>
            <a:endCxn id="15" idx="0"/>
          </p:cNvCxnSpPr>
          <p:nvPr/>
        </p:nvCxnSpPr>
        <p:spPr>
          <a:xfrm flipH="1">
            <a:off x="1481001" y="3861936"/>
            <a:ext cx="8639" cy="1042323"/>
          </a:xfrm>
          <a:prstGeom prst="straightConnector1">
            <a:avLst/>
          </a:prstGeom>
          <a:ln w="25400">
            <a:solidFill>
              <a:schemeClr val="accent5"/>
            </a:solidFill>
            <a:tailEnd type="triangle" w="lg"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A23ACCA1-92A7-FC41-9E63-7C1B7F6696F1}"/>
              </a:ext>
            </a:extLst>
          </p:cNvPr>
          <p:cNvSpPr/>
          <p:nvPr/>
        </p:nvSpPr>
        <p:spPr>
          <a:xfrm>
            <a:off x="410817" y="8111744"/>
            <a:ext cx="17506122" cy="1487409"/>
          </a:xfrm>
          <a:prstGeom prst="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29D02526-241B-C142-BF5F-A1D16A988276}"/>
              </a:ext>
            </a:extLst>
          </p:cNvPr>
          <p:cNvSpPr txBox="1"/>
          <p:nvPr/>
        </p:nvSpPr>
        <p:spPr>
          <a:xfrm>
            <a:off x="410817" y="7541642"/>
            <a:ext cx="235955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400" dirty="0">
                <a:solidFill>
                  <a:schemeClr val="bg1"/>
                </a:solidFill>
                <a:latin typeface="Trebuchet MS" panose="020B0603020202020204" pitchFamily="34" charset="0"/>
              </a:rPr>
              <a:t>Input/Processing Container</a:t>
            </a:r>
          </a:p>
        </p:txBody>
      </p:sp>
      <p:sp>
        <p:nvSpPr>
          <p:cNvPr id="103" name="TextBox 102">
            <a:extLst>
              <a:ext uri="{FF2B5EF4-FFF2-40B4-BE49-F238E27FC236}">
                <a16:creationId xmlns:a16="http://schemas.microsoft.com/office/drawing/2014/main" id="{5468D26E-5941-C140-8BB0-F0300F282706}"/>
              </a:ext>
            </a:extLst>
          </p:cNvPr>
          <p:cNvSpPr txBox="1"/>
          <p:nvPr/>
        </p:nvSpPr>
        <p:spPr>
          <a:xfrm>
            <a:off x="410817" y="9599153"/>
            <a:ext cx="239116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dirty="0">
                <a:solidFill>
                  <a:schemeClr val="bg1"/>
                </a:solidFill>
                <a:latin typeface="Trebuchet MS" panose="020B0603020202020204" pitchFamily="34" charset="0"/>
              </a:rPr>
              <a:t>Triton Container</a:t>
            </a:r>
          </a:p>
        </p:txBody>
      </p:sp>
    </p:spTree>
    <p:extLst>
      <p:ext uri="{BB962C8B-B14F-4D97-AF65-F5344CB8AC3E}">
        <p14:creationId xmlns:p14="http://schemas.microsoft.com/office/powerpoint/2010/main" val="15751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440D-4A28-472A-9035-B6112F7F66BA}"/>
              </a:ext>
            </a:extLst>
          </p:cNvPr>
          <p:cNvSpPr>
            <a:spLocks noGrp="1"/>
          </p:cNvSpPr>
          <p:nvPr>
            <p:ph type="title"/>
          </p:nvPr>
        </p:nvSpPr>
        <p:spPr/>
        <p:txBody>
          <a:bodyPr/>
          <a:lstStyle/>
          <a:p>
            <a:r>
              <a:rPr lang="en-US" dirty="0"/>
              <a:t>Cybersecurity </a:t>
            </a:r>
            <a:br>
              <a:rPr lang="en-US" dirty="0"/>
            </a:br>
            <a:r>
              <a:rPr lang="en-US" dirty="0"/>
              <a:t>a data problem</a:t>
            </a:r>
          </a:p>
        </p:txBody>
      </p:sp>
    </p:spTree>
    <p:extLst>
      <p:ext uri="{BB962C8B-B14F-4D97-AF65-F5344CB8AC3E}">
        <p14:creationId xmlns:p14="http://schemas.microsoft.com/office/powerpoint/2010/main" val="273306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7" name="Google Shape;337;ged5e47dae5_0_513"/>
          <p:cNvSpPr txBox="1">
            <a:spLocks noGrp="1"/>
          </p:cNvSpPr>
          <p:nvPr>
            <p:ph type="title"/>
          </p:nvPr>
        </p:nvSpPr>
        <p:spPr>
          <a:noFill/>
          <a:ln>
            <a:noFill/>
          </a:ln>
        </p:spPr>
        <p:txBody>
          <a:bodyPr spcFirstLastPara="1" wrap="square" lIns="91463" tIns="45713" rIns="91463" bIns="45713" anchor="b" anchorCtr="0">
            <a:noAutofit/>
          </a:bodyPr>
          <a:lstStyle/>
          <a:p>
            <a:r>
              <a:rPr lang="en-US" dirty="0"/>
              <a:t>CONCEPT DRIFT MONITORING WITH MLFLOW</a:t>
            </a:r>
          </a:p>
        </p:txBody>
      </p:sp>
      <p:sp>
        <p:nvSpPr>
          <p:cNvPr id="3" name="Text Placeholder 2">
            <a:extLst>
              <a:ext uri="{FF2B5EF4-FFF2-40B4-BE49-F238E27FC236}">
                <a16:creationId xmlns:a16="http://schemas.microsoft.com/office/drawing/2014/main" id="{7B72EC2E-6208-49AE-8C89-5ABE0D75A265}"/>
              </a:ext>
            </a:extLst>
          </p:cNvPr>
          <p:cNvSpPr>
            <a:spLocks noGrp="1"/>
          </p:cNvSpPr>
          <p:nvPr>
            <p:ph type="body" sz="quarter" idx="10"/>
          </p:nvPr>
        </p:nvSpPr>
        <p:spPr/>
        <p:txBody>
          <a:bodyPr/>
          <a:lstStyle/>
          <a:p>
            <a:r>
              <a:rPr lang="en-US" dirty="0"/>
              <a:t>Track average confidence score for every label in the Morpheus SID pipeline</a:t>
            </a:r>
          </a:p>
          <a:p>
            <a:endParaRPr lang="en-US" dirty="0"/>
          </a:p>
          <a:p>
            <a:endParaRPr lang="en-US" dirty="0"/>
          </a:p>
        </p:txBody>
      </p:sp>
      <p:pic>
        <p:nvPicPr>
          <p:cNvPr id="7" name="Picture 7" descr="Chart, line chart&#10;&#10;Description automatically generated">
            <a:extLst>
              <a:ext uri="{FF2B5EF4-FFF2-40B4-BE49-F238E27FC236}">
                <a16:creationId xmlns:a16="http://schemas.microsoft.com/office/drawing/2014/main" id="{3F0FA90D-7059-44E4-89F0-C45F7E97A09D}"/>
              </a:ext>
            </a:extLst>
          </p:cNvPr>
          <p:cNvPicPr>
            <a:picLocks noChangeAspect="1"/>
          </p:cNvPicPr>
          <p:nvPr/>
        </p:nvPicPr>
        <p:blipFill>
          <a:blip r:embed="rId3"/>
          <a:stretch>
            <a:fillRect/>
          </a:stretch>
        </p:blipFill>
        <p:spPr>
          <a:xfrm>
            <a:off x="1938132" y="3029313"/>
            <a:ext cx="14362042" cy="5262044"/>
          </a:xfrm>
          <a:prstGeom prst="rect">
            <a:avLst/>
          </a:prstGeom>
        </p:spPr>
      </p:pic>
    </p:spTree>
    <p:extLst>
      <p:ext uri="{BB962C8B-B14F-4D97-AF65-F5344CB8AC3E}">
        <p14:creationId xmlns:p14="http://schemas.microsoft.com/office/powerpoint/2010/main" val="34579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4D01AB-472B-46C5-B461-886CB6C291EA}"/>
              </a:ext>
            </a:extLst>
          </p:cNvPr>
          <p:cNvPicPr>
            <a:picLocks noChangeAspect="1"/>
          </p:cNvPicPr>
          <p:nvPr/>
        </p:nvPicPr>
        <p:blipFill rotWithShape="1">
          <a:blip r:embed="rId3"/>
          <a:srcRect l="-284" r="11297"/>
          <a:stretch/>
        </p:blipFill>
        <p:spPr>
          <a:xfrm>
            <a:off x="0" y="2205905"/>
            <a:ext cx="5524713" cy="7386960"/>
          </a:xfrm>
          <a:prstGeom prst="rect">
            <a:avLst/>
          </a:prstGeom>
        </p:spPr>
      </p:pic>
      <p:sp>
        <p:nvSpPr>
          <p:cNvPr id="6" name="Title 5">
            <a:extLst>
              <a:ext uri="{FF2B5EF4-FFF2-40B4-BE49-F238E27FC236}">
                <a16:creationId xmlns:a16="http://schemas.microsoft.com/office/drawing/2014/main" id="{5D1CC03C-86E7-420C-A5BA-CEA3DBDBAA75}"/>
              </a:ext>
            </a:extLst>
          </p:cNvPr>
          <p:cNvSpPr>
            <a:spLocks noGrp="1"/>
          </p:cNvSpPr>
          <p:nvPr>
            <p:ph type="title"/>
          </p:nvPr>
        </p:nvSpPr>
        <p:spPr>
          <a:xfrm>
            <a:off x="526478" y="721109"/>
            <a:ext cx="16626840" cy="984885"/>
          </a:xfrm>
        </p:spPr>
        <p:txBody>
          <a:bodyPr/>
          <a:lstStyle/>
          <a:p>
            <a:r>
              <a:rPr lang="en-US" sz="5333" dirty="0"/>
              <a:t>Digital fingerprinting</a:t>
            </a:r>
            <a:endParaRPr lang="en-US" sz="5333" dirty="0">
              <a:highlight>
                <a:srgbClr val="FFFF00"/>
              </a:highlight>
            </a:endParaRPr>
          </a:p>
        </p:txBody>
      </p:sp>
      <p:sp>
        <p:nvSpPr>
          <p:cNvPr id="8" name="Text Placeholder 7">
            <a:extLst>
              <a:ext uri="{FF2B5EF4-FFF2-40B4-BE49-F238E27FC236}">
                <a16:creationId xmlns:a16="http://schemas.microsoft.com/office/drawing/2014/main" id="{609D8861-F881-4564-B10E-36A62A412DCB}"/>
              </a:ext>
            </a:extLst>
          </p:cNvPr>
          <p:cNvSpPr>
            <a:spLocks noGrp="1"/>
          </p:cNvSpPr>
          <p:nvPr>
            <p:ph type="body" sz="quarter" idx="10"/>
          </p:nvPr>
        </p:nvSpPr>
        <p:spPr>
          <a:xfrm>
            <a:off x="649895" y="1691141"/>
            <a:ext cx="16626840" cy="875772"/>
          </a:xfrm>
        </p:spPr>
        <p:txBody>
          <a:bodyPr/>
          <a:lstStyle/>
          <a:p>
            <a:r>
              <a:rPr lang="en-US" dirty="0"/>
              <a:t>Anomaly detection at scale directly addresses DOD cybersecurity requirements</a:t>
            </a:r>
          </a:p>
        </p:txBody>
      </p:sp>
      <p:pic>
        <p:nvPicPr>
          <p:cNvPr id="19" name="Picture 18" descr="Diagram&#10;&#10;Description automatically generated">
            <a:extLst>
              <a:ext uri="{FF2B5EF4-FFF2-40B4-BE49-F238E27FC236}">
                <a16:creationId xmlns:a16="http://schemas.microsoft.com/office/drawing/2014/main" id="{F936CDCB-3B2C-4F58-8F80-22902F5F56CB}"/>
              </a:ext>
            </a:extLst>
          </p:cNvPr>
          <p:cNvPicPr>
            <a:picLocks noChangeAspect="1"/>
          </p:cNvPicPr>
          <p:nvPr/>
        </p:nvPicPr>
        <p:blipFill>
          <a:blip r:embed="rId4"/>
          <a:stretch>
            <a:fillRect/>
          </a:stretch>
        </p:blipFill>
        <p:spPr>
          <a:xfrm>
            <a:off x="6548319" y="3921563"/>
            <a:ext cx="9015105" cy="2110505"/>
          </a:xfrm>
          <a:prstGeom prst="rect">
            <a:avLst/>
          </a:prstGeom>
        </p:spPr>
      </p:pic>
      <p:sp>
        <p:nvSpPr>
          <p:cNvPr id="59" name="TextBox 58">
            <a:extLst>
              <a:ext uri="{FF2B5EF4-FFF2-40B4-BE49-F238E27FC236}">
                <a16:creationId xmlns:a16="http://schemas.microsoft.com/office/drawing/2014/main" id="{8BBD63DF-632F-4F4C-9280-7FDC139855CE}"/>
              </a:ext>
            </a:extLst>
          </p:cNvPr>
          <p:cNvSpPr txBox="1"/>
          <p:nvPr/>
        </p:nvSpPr>
        <p:spPr>
          <a:xfrm>
            <a:off x="8196344" y="3244042"/>
            <a:ext cx="590103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defTabSz="762015">
              <a:lnSpc>
                <a:spcPct val="90000"/>
              </a:lnSpc>
              <a:defRPr/>
            </a:pPr>
            <a:r>
              <a:rPr lang="en-US" sz="4000" dirty="0">
                <a:solidFill>
                  <a:schemeClr val="tx2"/>
                </a:solidFill>
                <a:latin typeface="Trebuchet MS" panose="020B0603020202020204" pitchFamily="34" charset="0"/>
              </a:rPr>
              <a:t>DIGITAL FINGERPRINTING</a:t>
            </a:r>
          </a:p>
        </p:txBody>
      </p:sp>
      <p:sp>
        <p:nvSpPr>
          <p:cNvPr id="60" name="TextBox 59">
            <a:extLst>
              <a:ext uri="{FF2B5EF4-FFF2-40B4-BE49-F238E27FC236}">
                <a16:creationId xmlns:a16="http://schemas.microsoft.com/office/drawing/2014/main" id="{BB55D8E6-32DD-48B5-A81F-9975F561CFA5}"/>
              </a:ext>
            </a:extLst>
          </p:cNvPr>
          <p:cNvSpPr txBox="1"/>
          <p:nvPr/>
        </p:nvSpPr>
        <p:spPr>
          <a:xfrm>
            <a:off x="6184514" y="6605179"/>
            <a:ext cx="11616963" cy="106163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76260" indent="-476260" defTabSz="762015">
              <a:lnSpc>
                <a:spcPct val="90000"/>
              </a:lnSpc>
              <a:buFont typeface="Wingdings" panose="05000000000000000000" pitchFamily="2" charset="2"/>
              <a:buChar char="ü"/>
              <a:defRPr/>
            </a:pPr>
            <a:r>
              <a:rPr lang="en-US" sz="2333" dirty="0">
                <a:solidFill>
                  <a:srgbClr val="FFFFFF">
                    <a:lumMod val="50000"/>
                  </a:srgbClr>
                </a:solidFill>
                <a:latin typeface="Trebuchet MS" panose="020B0603020202020204" pitchFamily="34" charset="0"/>
              </a:rPr>
              <a:t>Create fine grained, unsupervised behavioral models for every user and machine</a:t>
            </a:r>
          </a:p>
          <a:p>
            <a:pPr marL="476260" indent="-476260" defTabSz="762015">
              <a:lnSpc>
                <a:spcPct val="90000"/>
              </a:lnSpc>
              <a:buFont typeface="Wingdings" panose="05000000000000000000" pitchFamily="2" charset="2"/>
              <a:buChar char="ü"/>
              <a:defRPr/>
            </a:pPr>
            <a:r>
              <a:rPr lang="en-US" sz="2333" dirty="0">
                <a:solidFill>
                  <a:srgbClr val="FFFFFF">
                    <a:lumMod val="50000"/>
                  </a:srgbClr>
                </a:solidFill>
                <a:latin typeface="Trebuchet MS" panose="020B0603020202020204" pitchFamily="34" charset="0"/>
              </a:rPr>
              <a:t>Find accounts and services meant for machines, being used by a human</a:t>
            </a:r>
          </a:p>
          <a:p>
            <a:pPr marL="476260" indent="-476260" defTabSz="762015">
              <a:lnSpc>
                <a:spcPct val="90000"/>
              </a:lnSpc>
              <a:buFont typeface="Wingdings" panose="05000000000000000000" pitchFamily="2" charset="2"/>
              <a:buChar char="ü"/>
              <a:defRPr/>
            </a:pPr>
            <a:r>
              <a:rPr lang="en-US" sz="2333" dirty="0">
                <a:solidFill>
                  <a:srgbClr val="FFFFFF">
                    <a:lumMod val="50000"/>
                  </a:srgbClr>
                </a:solidFill>
                <a:latin typeface="Trebuchet MS" panose="020B0603020202020204" pitchFamily="34" charset="0"/>
              </a:rPr>
              <a:t>Doesn’t require labelled data to get started</a:t>
            </a:r>
          </a:p>
        </p:txBody>
      </p:sp>
      <p:sp>
        <p:nvSpPr>
          <p:cNvPr id="20" name="TextBox 19">
            <a:extLst>
              <a:ext uri="{FF2B5EF4-FFF2-40B4-BE49-F238E27FC236}">
                <a16:creationId xmlns:a16="http://schemas.microsoft.com/office/drawing/2014/main" id="{070C51D1-E458-4911-AC21-25A4F6664F46}"/>
              </a:ext>
            </a:extLst>
          </p:cNvPr>
          <p:cNvSpPr txBox="1"/>
          <p:nvPr/>
        </p:nvSpPr>
        <p:spPr>
          <a:xfrm>
            <a:off x="6184514" y="8867661"/>
            <a:ext cx="1074840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62015">
              <a:lnSpc>
                <a:spcPct val="90000"/>
              </a:lnSpc>
              <a:defRPr/>
            </a:pPr>
            <a:r>
              <a:rPr lang="en-US" sz="2000" dirty="0">
                <a:solidFill>
                  <a:srgbClr val="FFFFFF">
                    <a:lumMod val="50000"/>
                  </a:srgbClr>
                </a:solidFill>
                <a:latin typeface="Trebuchet MS" panose="020B0603020202020204" pitchFamily="34" charset="0"/>
              </a:rPr>
              <a:t>…and Sensitive Information Detection, Phishing Detection, Network Mapping, Predictive Maintenance, DGA algorithm detection…</a:t>
            </a:r>
          </a:p>
        </p:txBody>
      </p:sp>
      <p:grpSp>
        <p:nvGrpSpPr>
          <p:cNvPr id="50" name="Group 49">
            <a:extLst>
              <a:ext uri="{FF2B5EF4-FFF2-40B4-BE49-F238E27FC236}">
                <a16:creationId xmlns:a16="http://schemas.microsoft.com/office/drawing/2014/main" id="{F7AC1DB3-BF1E-4955-AEAF-FF31BB44EFD8}"/>
              </a:ext>
            </a:extLst>
          </p:cNvPr>
          <p:cNvGrpSpPr/>
          <p:nvPr/>
        </p:nvGrpSpPr>
        <p:grpSpPr>
          <a:xfrm>
            <a:off x="2875029" y="7305361"/>
            <a:ext cx="2437552" cy="2298006"/>
            <a:chOff x="29797577" y="14187197"/>
            <a:chExt cx="4731754" cy="5093273"/>
          </a:xfrm>
        </p:grpSpPr>
        <p:sp>
          <p:nvSpPr>
            <p:cNvPr id="51" name="Rectangle 50">
              <a:extLst>
                <a:ext uri="{FF2B5EF4-FFF2-40B4-BE49-F238E27FC236}">
                  <a16:creationId xmlns:a16="http://schemas.microsoft.com/office/drawing/2014/main" id="{270C15F6-2323-43C0-B9DB-8DCFA824DBBA}"/>
                </a:ext>
              </a:extLst>
            </p:cNvPr>
            <p:cNvSpPr/>
            <p:nvPr/>
          </p:nvSpPr>
          <p:spPr>
            <a:xfrm>
              <a:off x="29797577" y="14187197"/>
              <a:ext cx="4731754" cy="5093273"/>
            </a:xfrm>
            <a:prstGeom prst="rect">
              <a:avLst/>
            </a:prstGeom>
            <a:solidFill>
              <a:schemeClr val="bg1">
                <a:alpha val="39647"/>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5" fontAlgn="auto">
                <a:spcBef>
                  <a:spcPts val="0"/>
                </a:spcBef>
                <a:spcAft>
                  <a:spcPts val="0"/>
                </a:spcAft>
                <a:defRPr/>
              </a:pPr>
              <a:endParaRPr lang="en-US" sz="1333" dirty="0">
                <a:solidFill>
                  <a:srgbClr val="000000"/>
                </a:solidFill>
                <a:latin typeface="Calibri" panose="020F0502020204030204"/>
              </a:endParaRPr>
            </a:p>
          </p:txBody>
        </p:sp>
        <p:sp>
          <p:nvSpPr>
            <p:cNvPr id="52" name="TextBox 51">
              <a:extLst>
                <a:ext uri="{FF2B5EF4-FFF2-40B4-BE49-F238E27FC236}">
                  <a16:creationId xmlns:a16="http://schemas.microsoft.com/office/drawing/2014/main" id="{390BC923-4C5B-4E84-8FB1-08B50F3B140D}"/>
                </a:ext>
              </a:extLst>
            </p:cNvPr>
            <p:cNvSpPr txBox="1"/>
            <p:nvPr/>
          </p:nvSpPr>
          <p:spPr>
            <a:xfrm>
              <a:off x="30197412" y="14369772"/>
              <a:ext cx="3962955" cy="6140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algn="ctr" defTabSz="228605" fontAlgn="auto">
                <a:lnSpc>
                  <a:spcPct val="90000"/>
                </a:lnSpc>
                <a:spcBef>
                  <a:spcPts val="0"/>
                </a:spcBef>
                <a:spcAft>
                  <a:spcPts val="0"/>
                </a:spcAft>
                <a:defRPr/>
              </a:pPr>
              <a:r>
                <a:rPr lang="en-US" sz="1667" b="1" dirty="0">
                  <a:solidFill>
                    <a:srgbClr val="FFFFFF"/>
                  </a:solidFill>
                  <a:latin typeface="DINPro-Medium" panose="02000503030000020004" pitchFamily="2" charset="0"/>
                </a:rPr>
                <a:t>Anomaly Detection</a:t>
              </a:r>
            </a:p>
          </p:txBody>
        </p:sp>
        <p:cxnSp>
          <p:nvCxnSpPr>
            <p:cNvPr id="53" name="Straight Connector 52">
              <a:extLst>
                <a:ext uri="{FF2B5EF4-FFF2-40B4-BE49-F238E27FC236}">
                  <a16:creationId xmlns:a16="http://schemas.microsoft.com/office/drawing/2014/main" id="{7659F668-4039-4507-B104-44AE1D58B28E}"/>
                </a:ext>
              </a:extLst>
            </p:cNvPr>
            <p:cNvCxnSpPr>
              <a:cxnSpLocks/>
            </p:cNvCxnSpPr>
            <p:nvPr/>
          </p:nvCxnSpPr>
          <p:spPr>
            <a:xfrm>
              <a:off x="30294738" y="15615486"/>
              <a:ext cx="37435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0A9B0A-0D2E-4E0D-84C3-9DC30A6BDB1D}"/>
                </a:ext>
              </a:extLst>
            </p:cNvPr>
            <p:cNvCxnSpPr>
              <a:cxnSpLocks/>
            </p:cNvCxnSpPr>
            <p:nvPr/>
          </p:nvCxnSpPr>
          <p:spPr>
            <a:xfrm>
              <a:off x="30294738" y="16148886"/>
              <a:ext cx="3755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D707B17-5937-435D-A6C0-0DC343EBA18B}"/>
                </a:ext>
              </a:extLst>
            </p:cNvPr>
            <p:cNvCxnSpPr>
              <a:cxnSpLocks/>
            </p:cNvCxnSpPr>
            <p:nvPr/>
          </p:nvCxnSpPr>
          <p:spPr>
            <a:xfrm>
              <a:off x="30294738" y="16682286"/>
              <a:ext cx="37435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FDEDF3-DE82-4161-A91F-82FF80F15548}"/>
                </a:ext>
              </a:extLst>
            </p:cNvPr>
            <p:cNvCxnSpPr>
              <a:cxnSpLocks/>
            </p:cNvCxnSpPr>
            <p:nvPr/>
          </p:nvCxnSpPr>
          <p:spPr>
            <a:xfrm>
              <a:off x="30294738" y="17215686"/>
              <a:ext cx="3755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44AEEA7-7E01-4275-B361-55655E1E2B4C}"/>
                </a:ext>
              </a:extLst>
            </p:cNvPr>
            <p:cNvCxnSpPr>
              <a:cxnSpLocks/>
            </p:cNvCxnSpPr>
            <p:nvPr/>
          </p:nvCxnSpPr>
          <p:spPr>
            <a:xfrm>
              <a:off x="30294738" y="17749086"/>
              <a:ext cx="37435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05BC5AB-C20A-4380-8CB9-5F6217CF31E2}"/>
                </a:ext>
              </a:extLst>
            </p:cNvPr>
            <p:cNvCxnSpPr>
              <a:cxnSpLocks/>
            </p:cNvCxnSpPr>
            <p:nvPr/>
          </p:nvCxnSpPr>
          <p:spPr>
            <a:xfrm>
              <a:off x="30294738" y="18282486"/>
              <a:ext cx="37694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C366F09-A026-4518-9ED2-79A4A7BEA3A1}"/>
                </a:ext>
              </a:extLst>
            </p:cNvPr>
            <p:cNvCxnSpPr>
              <a:cxnSpLocks/>
            </p:cNvCxnSpPr>
            <p:nvPr/>
          </p:nvCxnSpPr>
          <p:spPr>
            <a:xfrm>
              <a:off x="30294738" y="18815886"/>
              <a:ext cx="37694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D0314F1-89A6-404A-89D4-C93193C4716C}"/>
                </a:ext>
              </a:extLst>
            </p:cNvPr>
            <p:cNvSpPr txBox="1"/>
            <p:nvPr/>
          </p:nvSpPr>
          <p:spPr>
            <a:xfrm>
              <a:off x="32682327" y="15176244"/>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FFFF"/>
                  </a:solidFill>
                  <a:latin typeface="DINPro-Regular"/>
                </a:rPr>
                <a:t>Machine</a:t>
              </a:r>
            </a:p>
          </p:txBody>
        </p:sp>
        <p:pic>
          <p:nvPicPr>
            <p:cNvPr id="65" name="Picture 64" descr="A picture containing text&#10;&#10;Description automatically generated">
              <a:extLst>
                <a:ext uri="{FF2B5EF4-FFF2-40B4-BE49-F238E27FC236}">
                  <a16:creationId xmlns:a16="http://schemas.microsoft.com/office/drawing/2014/main" id="{D17B44D2-D13E-44F6-9D4B-EB26F3C024B8}"/>
                </a:ext>
              </a:extLst>
            </p:cNvPr>
            <p:cNvPicPr>
              <a:picLocks noChangeAspect="1"/>
            </p:cNvPicPr>
            <p:nvPr/>
          </p:nvPicPr>
          <p:blipFill>
            <a:blip r:embed="rId5"/>
            <a:stretch>
              <a:fillRect/>
            </a:stretch>
          </p:blipFill>
          <p:spPr>
            <a:xfrm>
              <a:off x="31490167" y="15077633"/>
              <a:ext cx="594585" cy="594585"/>
            </a:xfrm>
            <a:prstGeom prst="rect">
              <a:avLst/>
            </a:prstGeom>
          </p:spPr>
        </p:pic>
        <p:sp>
          <p:nvSpPr>
            <p:cNvPr id="66" name="Cross 65">
              <a:extLst>
                <a:ext uri="{FF2B5EF4-FFF2-40B4-BE49-F238E27FC236}">
                  <a16:creationId xmlns:a16="http://schemas.microsoft.com/office/drawing/2014/main" id="{CE3E016A-9C5D-4B01-A485-25437C2D011A}"/>
                </a:ext>
              </a:extLst>
            </p:cNvPr>
            <p:cNvSpPr/>
            <p:nvPr/>
          </p:nvSpPr>
          <p:spPr>
            <a:xfrm rot="2706800">
              <a:off x="30610184" y="16285582"/>
              <a:ext cx="283791" cy="283791"/>
            </a:xfrm>
            <a:prstGeom prst="plus">
              <a:avLst>
                <a:gd name="adj" fmla="val 4664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5" fontAlgn="auto">
                <a:spcBef>
                  <a:spcPts val="0"/>
                </a:spcBef>
                <a:spcAft>
                  <a:spcPts val="0"/>
                </a:spcAft>
                <a:defRPr/>
              </a:pPr>
              <a:endParaRPr lang="en-US" sz="1333" dirty="0">
                <a:solidFill>
                  <a:srgbClr val="000000"/>
                </a:solidFill>
                <a:latin typeface="Calibri" panose="020F0502020204030204"/>
              </a:endParaRPr>
            </a:p>
          </p:txBody>
        </p:sp>
        <p:sp>
          <p:nvSpPr>
            <p:cNvPr id="67" name="Cross 66">
              <a:extLst>
                <a:ext uri="{FF2B5EF4-FFF2-40B4-BE49-F238E27FC236}">
                  <a16:creationId xmlns:a16="http://schemas.microsoft.com/office/drawing/2014/main" id="{40046291-80C2-487A-8F36-A1BF7EA00B8C}"/>
                </a:ext>
              </a:extLst>
            </p:cNvPr>
            <p:cNvSpPr/>
            <p:nvPr/>
          </p:nvSpPr>
          <p:spPr>
            <a:xfrm rot="2706800">
              <a:off x="30615433" y="17889731"/>
              <a:ext cx="283791" cy="283791"/>
            </a:xfrm>
            <a:prstGeom prst="plus">
              <a:avLst>
                <a:gd name="adj" fmla="val 4664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5" fontAlgn="auto">
                <a:spcBef>
                  <a:spcPts val="0"/>
                </a:spcBef>
                <a:spcAft>
                  <a:spcPts val="0"/>
                </a:spcAft>
                <a:defRPr/>
              </a:pPr>
              <a:endParaRPr lang="en-US" sz="1333" dirty="0">
                <a:solidFill>
                  <a:srgbClr val="000000"/>
                </a:solidFill>
                <a:latin typeface="Calibri" panose="020F0502020204030204"/>
              </a:endParaRPr>
            </a:p>
          </p:txBody>
        </p:sp>
        <p:pic>
          <p:nvPicPr>
            <p:cNvPr id="68" name="Picture 67" descr="Shape, icon, arrow&#10;&#10;Description automatically generated">
              <a:extLst>
                <a:ext uri="{FF2B5EF4-FFF2-40B4-BE49-F238E27FC236}">
                  <a16:creationId xmlns:a16="http://schemas.microsoft.com/office/drawing/2014/main" id="{BF4999FB-F733-43DD-9833-ED9EE4B7A410}"/>
                </a:ext>
              </a:extLst>
            </p:cNvPr>
            <p:cNvPicPr>
              <a:picLocks noChangeAspect="1"/>
            </p:cNvPicPr>
            <p:nvPr/>
          </p:nvPicPr>
          <p:blipFill>
            <a:blip r:embed="rId6"/>
            <a:stretch>
              <a:fillRect/>
            </a:stretch>
          </p:blipFill>
          <p:spPr>
            <a:xfrm>
              <a:off x="31545183" y="16711368"/>
              <a:ext cx="484552" cy="484552"/>
            </a:xfrm>
            <a:prstGeom prst="rect">
              <a:avLst/>
            </a:prstGeom>
          </p:spPr>
        </p:pic>
        <p:pic>
          <p:nvPicPr>
            <p:cNvPr id="69" name="Picture 68" descr="Shape&#10;&#10;Description automatically generated with low confidence">
              <a:extLst>
                <a:ext uri="{FF2B5EF4-FFF2-40B4-BE49-F238E27FC236}">
                  <a16:creationId xmlns:a16="http://schemas.microsoft.com/office/drawing/2014/main" id="{87CCF440-60F8-4ED2-8437-1B81E0834B8C}"/>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31511106" y="15597456"/>
              <a:ext cx="552706" cy="552706"/>
            </a:xfrm>
            <a:prstGeom prst="rect">
              <a:avLst/>
            </a:prstGeom>
          </p:spPr>
        </p:pic>
        <p:pic>
          <p:nvPicPr>
            <p:cNvPr id="70" name="Picture 69" descr="Shape&#10;&#10;Description automatically generated with low confidence">
              <a:extLst>
                <a:ext uri="{FF2B5EF4-FFF2-40B4-BE49-F238E27FC236}">
                  <a16:creationId xmlns:a16="http://schemas.microsoft.com/office/drawing/2014/main" id="{5F5B814F-CAE5-40A0-96CA-6520CA0B699F}"/>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31531816" y="17228361"/>
              <a:ext cx="511286" cy="511286"/>
            </a:xfrm>
            <a:prstGeom prst="rect">
              <a:avLst/>
            </a:prstGeom>
          </p:spPr>
        </p:pic>
        <p:pic>
          <p:nvPicPr>
            <p:cNvPr id="71" name="Picture 70" descr="Icon&#10;&#10;Description automatically generated">
              <a:extLst>
                <a:ext uri="{FF2B5EF4-FFF2-40B4-BE49-F238E27FC236}">
                  <a16:creationId xmlns:a16="http://schemas.microsoft.com/office/drawing/2014/main" id="{455653DE-7853-46AA-9194-4BD18819D665}"/>
                </a:ext>
              </a:extLst>
            </p:cNvPr>
            <p:cNvPicPr>
              <a:picLocks noChangeAspect="1"/>
            </p:cNvPicPr>
            <p:nvPr/>
          </p:nvPicPr>
          <p:blipFill>
            <a:blip r:embed="rId11"/>
            <a:stretch>
              <a:fillRect/>
            </a:stretch>
          </p:blipFill>
          <p:spPr>
            <a:xfrm>
              <a:off x="31524744" y="17762601"/>
              <a:ext cx="525430" cy="525430"/>
            </a:xfrm>
            <a:prstGeom prst="rect">
              <a:avLst/>
            </a:prstGeom>
          </p:spPr>
        </p:pic>
        <p:pic>
          <p:nvPicPr>
            <p:cNvPr id="72" name="Picture 71" descr="Shape&#10;&#10;Description automatically generated with low confidence">
              <a:extLst>
                <a:ext uri="{FF2B5EF4-FFF2-40B4-BE49-F238E27FC236}">
                  <a16:creationId xmlns:a16="http://schemas.microsoft.com/office/drawing/2014/main" id="{DCFDDEE8-D310-441D-A7C5-7ECF30A56686}"/>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31511106" y="16149746"/>
              <a:ext cx="552706" cy="552706"/>
            </a:xfrm>
            <a:prstGeom prst="rect">
              <a:avLst/>
            </a:prstGeom>
          </p:spPr>
        </p:pic>
        <p:pic>
          <p:nvPicPr>
            <p:cNvPr id="73" name="Picture 72" descr="Shape, icon, arrow&#10;&#10;Description automatically generated">
              <a:extLst>
                <a:ext uri="{FF2B5EF4-FFF2-40B4-BE49-F238E27FC236}">
                  <a16:creationId xmlns:a16="http://schemas.microsoft.com/office/drawing/2014/main" id="{990FEB87-ADBA-47F4-907E-2F61D069B50F}"/>
                </a:ext>
              </a:extLst>
            </p:cNvPr>
            <p:cNvPicPr>
              <a:picLocks noChangeAspect="1"/>
            </p:cNvPicPr>
            <p:nvPr/>
          </p:nvPicPr>
          <p:blipFill>
            <a:blip r:embed="rId6"/>
            <a:stretch>
              <a:fillRect/>
            </a:stretch>
          </p:blipFill>
          <p:spPr>
            <a:xfrm>
              <a:off x="31545183" y="18306910"/>
              <a:ext cx="484552" cy="484552"/>
            </a:xfrm>
            <a:prstGeom prst="rect">
              <a:avLst/>
            </a:prstGeom>
          </p:spPr>
        </p:pic>
        <p:sp>
          <p:nvSpPr>
            <p:cNvPr id="74" name="TextBox 73">
              <a:extLst>
                <a:ext uri="{FF2B5EF4-FFF2-40B4-BE49-F238E27FC236}">
                  <a16:creationId xmlns:a16="http://schemas.microsoft.com/office/drawing/2014/main" id="{1DF9D0BC-D8B9-4A0D-9352-B632603E1F8B}"/>
                </a:ext>
              </a:extLst>
            </p:cNvPr>
            <p:cNvSpPr txBox="1"/>
            <p:nvPr/>
          </p:nvSpPr>
          <p:spPr>
            <a:xfrm>
              <a:off x="32682327" y="15730700"/>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FFFF"/>
                  </a:solidFill>
                  <a:latin typeface="DINPro-Regular"/>
                </a:rPr>
                <a:t>Human</a:t>
              </a:r>
            </a:p>
          </p:txBody>
        </p:sp>
        <p:pic>
          <p:nvPicPr>
            <p:cNvPr id="75" name="Picture 74" descr="Icon&#10;&#10;Description automatically generated">
              <a:extLst>
                <a:ext uri="{FF2B5EF4-FFF2-40B4-BE49-F238E27FC236}">
                  <a16:creationId xmlns:a16="http://schemas.microsoft.com/office/drawing/2014/main" id="{05887232-20B8-4893-A726-FEDB9EE694B8}"/>
                </a:ext>
              </a:extLst>
            </p:cNvPr>
            <p:cNvPicPr>
              <a:picLocks noChangeAspect="1"/>
            </p:cNvPicPr>
            <p:nvPr/>
          </p:nvPicPr>
          <p:blipFill rotWithShape="1">
            <a:blip r:embed="rId12"/>
            <a:srcRect l="56336" t="64662" r="23242" b="14916"/>
            <a:stretch/>
          </p:blipFill>
          <p:spPr>
            <a:xfrm>
              <a:off x="30536771" y="15662273"/>
              <a:ext cx="430616" cy="430616"/>
            </a:xfrm>
            <a:prstGeom prst="ellipse">
              <a:avLst/>
            </a:prstGeom>
          </p:spPr>
        </p:pic>
        <p:pic>
          <p:nvPicPr>
            <p:cNvPr id="76" name="Picture 75" descr="Icon&#10;&#10;Description automatically generated">
              <a:extLst>
                <a:ext uri="{FF2B5EF4-FFF2-40B4-BE49-F238E27FC236}">
                  <a16:creationId xmlns:a16="http://schemas.microsoft.com/office/drawing/2014/main" id="{3CE8562A-48FE-4ACB-95A2-913ED9C973FC}"/>
                </a:ext>
              </a:extLst>
            </p:cNvPr>
            <p:cNvPicPr>
              <a:picLocks noChangeAspect="1"/>
            </p:cNvPicPr>
            <p:nvPr/>
          </p:nvPicPr>
          <p:blipFill rotWithShape="1">
            <a:blip r:embed="rId12"/>
            <a:srcRect l="56336" t="64662" r="23242" b="14916"/>
            <a:stretch/>
          </p:blipFill>
          <p:spPr>
            <a:xfrm>
              <a:off x="30536771" y="15129547"/>
              <a:ext cx="430616" cy="430616"/>
            </a:xfrm>
            <a:prstGeom prst="ellipse">
              <a:avLst/>
            </a:prstGeom>
          </p:spPr>
        </p:pic>
        <p:pic>
          <p:nvPicPr>
            <p:cNvPr id="77" name="Picture 76" descr="Icon&#10;&#10;Description automatically generated">
              <a:extLst>
                <a:ext uri="{FF2B5EF4-FFF2-40B4-BE49-F238E27FC236}">
                  <a16:creationId xmlns:a16="http://schemas.microsoft.com/office/drawing/2014/main" id="{EF62F7FF-8A30-4932-97D4-7AF8AA74517F}"/>
                </a:ext>
              </a:extLst>
            </p:cNvPr>
            <p:cNvPicPr>
              <a:picLocks noChangeAspect="1"/>
            </p:cNvPicPr>
            <p:nvPr/>
          </p:nvPicPr>
          <p:blipFill rotWithShape="1">
            <a:blip r:embed="rId12"/>
            <a:srcRect l="56336" t="64662" r="23242" b="14916"/>
            <a:stretch/>
          </p:blipFill>
          <p:spPr>
            <a:xfrm>
              <a:off x="30533711" y="16730128"/>
              <a:ext cx="430616" cy="430616"/>
            </a:xfrm>
            <a:prstGeom prst="ellipse">
              <a:avLst/>
            </a:prstGeom>
          </p:spPr>
        </p:pic>
        <p:pic>
          <p:nvPicPr>
            <p:cNvPr id="78" name="Picture 77" descr="Icon&#10;&#10;Description automatically generated">
              <a:extLst>
                <a:ext uri="{FF2B5EF4-FFF2-40B4-BE49-F238E27FC236}">
                  <a16:creationId xmlns:a16="http://schemas.microsoft.com/office/drawing/2014/main" id="{DB618179-53B3-499E-8C67-E2417E95D93A}"/>
                </a:ext>
              </a:extLst>
            </p:cNvPr>
            <p:cNvPicPr>
              <a:picLocks noChangeAspect="1"/>
            </p:cNvPicPr>
            <p:nvPr/>
          </p:nvPicPr>
          <p:blipFill rotWithShape="1">
            <a:blip r:embed="rId12"/>
            <a:srcRect l="56336" t="64662" r="23242" b="14916"/>
            <a:stretch/>
          </p:blipFill>
          <p:spPr>
            <a:xfrm>
              <a:off x="30536188" y="17251072"/>
              <a:ext cx="430616" cy="430616"/>
            </a:xfrm>
            <a:prstGeom prst="ellipse">
              <a:avLst/>
            </a:prstGeom>
          </p:spPr>
        </p:pic>
        <p:pic>
          <p:nvPicPr>
            <p:cNvPr id="79" name="Picture 78" descr="Icon&#10;&#10;Description automatically generated">
              <a:extLst>
                <a:ext uri="{FF2B5EF4-FFF2-40B4-BE49-F238E27FC236}">
                  <a16:creationId xmlns:a16="http://schemas.microsoft.com/office/drawing/2014/main" id="{5C63E317-05D3-43FA-A637-AF16C37985F2}"/>
                </a:ext>
              </a:extLst>
            </p:cNvPr>
            <p:cNvPicPr>
              <a:picLocks noChangeAspect="1"/>
            </p:cNvPicPr>
            <p:nvPr/>
          </p:nvPicPr>
          <p:blipFill rotWithShape="1">
            <a:blip r:embed="rId12"/>
            <a:srcRect l="56336" t="64662" r="23242" b="14916"/>
            <a:stretch/>
          </p:blipFill>
          <p:spPr>
            <a:xfrm>
              <a:off x="30542020" y="18337429"/>
              <a:ext cx="430616" cy="430616"/>
            </a:xfrm>
            <a:prstGeom prst="ellipse">
              <a:avLst/>
            </a:prstGeom>
          </p:spPr>
        </p:pic>
        <p:sp>
          <p:nvSpPr>
            <p:cNvPr id="80" name="TextBox 79">
              <a:extLst>
                <a:ext uri="{FF2B5EF4-FFF2-40B4-BE49-F238E27FC236}">
                  <a16:creationId xmlns:a16="http://schemas.microsoft.com/office/drawing/2014/main" id="{D1A38BF0-BAF3-4EDA-ACCA-32D715FC3A8D}"/>
                </a:ext>
              </a:extLst>
            </p:cNvPr>
            <p:cNvSpPr txBox="1"/>
            <p:nvPr/>
          </p:nvSpPr>
          <p:spPr>
            <a:xfrm>
              <a:off x="32682327" y="16250472"/>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0000"/>
                  </a:solidFill>
                  <a:latin typeface="DINPro-Regular"/>
                </a:rPr>
                <a:t>Machine</a:t>
              </a:r>
            </a:p>
          </p:txBody>
        </p:sp>
        <p:sp>
          <p:nvSpPr>
            <p:cNvPr id="81" name="TextBox 80">
              <a:extLst>
                <a:ext uri="{FF2B5EF4-FFF2-40B4-BE49-F238E27FC236}">
                  <a16:creationId xmlns:a16="http://schemas.microsoft.com/office/drawing/2014/main" id="{FC79678E-B023-490F-A6DB-AFBE04A966DC}"/>
                </a:ext>
              </a:extLst>
            </p:cNvPr>
            <p:cNvSpPr txBox="1"/>
            <p:nvPr/>
          </p:nvSpPr>
          <p:spPr>
            <a:xfrm>
              <a:off x="32670052" y="16779040"/>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FFFF"/>
                  </a:solidFill>
                  <a:latin typeface="DINPro-Regular"/>
                </a:rPr>
                <a:t>Machine</a:t>
              </a:r>
            </a:p>
          </p:txBody>
        </p:sp>
        <p:sp>
          <p:nvSpPr>
            <p:cNvPr id="82" name="TextBox 81">
              <a:extLst>
                <a:ext uri="{FF2B5EF4-FFF2-40B4-BE49-F238E27FC236}">
                  <a16:creationId xmlns:a16="http://schemas.microsoft.com/office/drawing/2014/main" id="{8D4547C4-9855-4AB3-BA48-5C72E57649E5}"/>
                </a:ext>
              </a:extLst>
            </p:cNvPr>
            <p:cNvSpPr txBox="1"/>
            <p:nvPr/>
          </p:nvSpPr>
          <p:spPr>
            <a:xfrm>
              <a:off x="32695983" y="17310049"/>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FFFF"/>
                  </a:solidFill>
                  <a:latin typeface="DINPro-Regular"/>
                </a:rPr>
                <a:t>Machine</a:t>
              </a:r>
            </a:p>
          </p:txBody>
        </p:sp>
        <p:sp>
          <p:nvSpPr>
            <p:cNvPr id="83" name="TextBox 82">
              <a:extLst>
                <a:ext uri="{FF2B5EF4-FFF2-40B4-BE49-F238E27FC236}">
                  <a16:creationId xmlns:a16="http://schemas.microsoft.com/office/drawing/2014/main" id="{8E23C1D7-A312-4375-9A29-9BDC3E50BE1F}"/>
                </a:ext>
              </a:extLst>
            </p:cNvPr>
            <p:cNvSpPr txBox="1"/>
            <p:nvPr/>
          </p:nvSpPr>
          <p:spPr>
            <a:xfrm>
              <a:off x="32695983" y="18378370"/>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FFFF"/>
                  </a:solidFill>
                  <a:latin typeface="DINPro-Regular"/>
                </a:rPr>
                <a:t>Machine</a:t>
              </a:r>
            </a:p>
          </p:txBody>
        </p:sp>
        <p:sp>
          <p:nvSpPr>
            <p:cNvPr id="84" name="TextBox 83">
              <a:extLst>
                <a:ext uri="{FF2B5EF4-FFF2-40B4-BE49-F238E27FC236}">
                  <a16:creationId xmlns:a16="http://schemas.microsoft.com/office/drawing/2014/main" id="{3CA32B4B-C917-4423-A563-E4825C3A5EB6}"/>
                </a:ext>
              </a:extLst>
            </p:cNvPr>
            <p:cNvSpPr txBox="1"/>
            <p:nvPr/>
          </p:nvSpPr>
          <p:spPr>
            <a:xfrm>
              <a:off x="32708465" y="17854501"/>
              <a:ext cx="1368245" cy="5114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22860" rIns="45720" bIns="22860" rtlCol="0" anchor="t">
              <a:spAutoFit/>
            </a:bodyPr>
            <a:lstStyle/>
            <a:p>
              <a:pPr defTabSz="228605" fontAlgn="auto">
                <a:lnSpc>
                  <a:spcPct val="90000"/>
                </a:lnSpc>
                <a:spcBef>
                  <a:spcPts val="0"/>
                </a:spcBef>
                <a:spcAft>
                  <a:spcPts val="0"/>
                </a:spcAft>
                <a:defRPr/>
              </a:pPr>
              <a:r>
                <a:rPr lang="en-US" sz="1333" dirty="0">
                  <a:solidFill>
                    <a:srgbClr val="FF0000"/>
                  </a:solidFill>
                  <a:latin typeface="DINPro-Regular"/>
                </a:rPr>
                <a:t>Human</a:t>
              </a:r>
            </a:p>
          </p:txBody>
        </p:sp>
      </p:grpSp>
    </p:spTree>
    <p:extLst>
      <p:ext uri="{BB962C8B-B14F-4D97-AF65-F5344CB8AC3E}">
        <p14:creationId xmlns:p14="http://schemas.microsoft.com/office/powerpoint/2010/main" val="238972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C027-CA2B-4EEA-8123-90E4FC17F2BA}"/>
              </a:ext>
            </a:extLst>
          </p:cNvPr>
          <p:cNvSpPr>
            <a:spLocks noGrp="1"/>
          </p:cNvSpPr>
          <p:nvPr>
            <p:ph type="title"/>
          </p:nvPr>
        </p:nvSpPr>
        <p:spPr/>
        <p:txBody>
          <a:bodyPr/>
          <a:lstStyle/>
          <a:p>
            <a:r>
              <a:rPr lang="en-US" dirty="0"/>
              <a:t>Pre-built Models and Use Cases </a:t>
            </a:r>
          </a:p>
        </p:txBody>
      </p:sp>
      <p:sp>
        <p:nvSpPr>
          <p:cNvPr id="4" name="Text Placeholder 3">
            <a:extLst>
              <a:ext uri="{FF2B5EF4-FFF2-40B4-BE49-F238E27FC236}">
                <a16:creationId xmlns:a16="http://schemas.microsoft.com/office/drawing/2014/main" id="{2C061C6F-F8F8-4320-915D-35AF024B801F}"/>
              </a:ext>
            </a:extLst>
          </p:cNvPr>
          <p:cNvSpPr>
            <a:spLocks noGrp="1"/>
          </p:cNvSpPr>
          <p:nvPr>
            <p:ph type="body" sz="quarter" idx="10"/>
          </p:nvPr>
        </p:nvSpPr>
        <p:spPr/>
        <p:txBody>
          <a:bodyPr/>
          <a:lstStyle/>
          <a:p>
            <a:r>
              <a:rPr lang="en-US" dirty="0"/>
              <a:t>Bootstrap development with pre-built examples and pre-trained AI models</a:t>
            </a:r>
          </a:p>
        </p:txBody>
      </p:sp>
      <p:pic>
        <p:nvPicPr>
          <p:cNvPr id="6" name="Picture 5">
            <a:extLst>
              <a:ext uri="{FF2B5EF4-FFF2-40B4-BE49-F238E27FC236}">
                <a16:creationId xmlns:a16="http://schemas.microsoft.com/office/drawing/2014/main" id="{6FB4B2EA-F890-4FCB-982B-64D3967B8D1F}"/>
              </a:ext>
            </a:extLst>
          </p:cNvPr>
          <p:cNvPicPr>
            <a:picLocks noChangeAspect="1"/>
          </p:cNvPicPr>
          <p:nvPr/>
        </p:nvPicPr>
        <p:blipFill rotWithShape="1">
          <a:blip r:embed="rId2"/>
          <a:srcRect t="1" b="344"/>
          <a:stretch/>
        </p:blipFill>
        <p:spPr>
          <a:xfrm>
            <a:off x="1500532" y="2504600"/>
            <a:ext cx="15623272" cy="7061887"/>
          </a:xfrm>
          <a:prstGeom prst="rect">
            <a:avLst/>
          </a:prstGeom>
        </p:spPr>
      </p:pic>
    </p:spTree>
    <p:extLst>
      <p:ext uri="{BB962C8B-B14F-4D97-AF65-F5344CB8AC3E}">
        <p14:creationId xmlns:p14="http://schemas.microsoft.com/office/powerpoint/2010/main" val="114471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C876-9DFC-4537-B519-07A1E2F84D3F}"/>
              </a:ext>
            </a:extLst>
          </p:cNvPr>
          <p:cNvSpPr>
            <a:spLocks noGrp="1"/>
          </p:cNvSpPr>
          <p:nvPr>
            <p:ph type="title"/>
          </p:nvPr>
        </p:nvSpPr>
        <p:spPr/>
        <p:txBody>
          <a:bodyPr/>
          <a:lstStyle/>
          <a:p>
            <a:r>
              <a:rPr lang="en-US" dirty="0"/>
              <a:t>Notional ELK stack Integration</a:t>
            </a:r>
          </a:p>
        </p:txBody>
      </p:sp>
      <p:sp>
        <p:nvSpPr>
          <p:cNvPr id="4" name="Text Placeholder 3">
            <a:extLst>
              <a:ext uri="{FF2B5EF4-FFF2-40B4-BE49-F238E27FC236}">
                <a16:creationId xmlns:a16="http://schemas.microsoft.com/office/drawing/2014/main" id="{BE7E3B37-3B08-425C-B578-9DD7A4B1C317}"/>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752897F6-5802-4FFC-9D3E-2B1F333B3170}"/>
              </a:ext>
            </a:extLst>
          </p:cNvPr>
          <p:cNvPicPr>
            <a:picLocks noChangeAspect="1"/>
          </p:cNvPicPr>
          <p:nvPr/>
        </p:nvPicPr>
        <p:blipFill>
          <a:blip r:embed="rId3"/>
          <a:stretch>
            <a:fillRect/>
          </a:stretch>
        </p:blipFill>
        <p:spPr>
          <a:xfrm>
            <a:off x="4242596" y="2914200"/>
            <a:ext cx="9802808" cy="5189722"/>
          </a:xfrm>
          <a:prstGeom prst="rect">
            <a:avLst/>
          </a:prstGeom>
        </p:spPr>
      </p:pic>
      <p:sp>
        <p:nvSpPr>
          <p:cNvPr id="8" name="TextBox 7">
            <a:extLst>
              <a:ext uri="{FF2B5EF4-FFF2-40B4-BE49-F238E27FC236}">
                <a16:creationId xmlns:a16="http://schemas.microsoft.com/office/drawing/2014/main" id="{DE247AF6-DA83-433E-AFCA-43A4328EFD0F}"/>
              </a:ext>
            </a:extLst>
          </p:cNvPr>
          <p:cNvSpPr txBox="1"/>
          <p:nvPr/>
        </p:nvSpPr>
        <p:spPr>
          <a:xfrm>
            <a:off x="717948" y="7028746"/>
            <a:ext cx="6758940"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2"/>
                </a:solidFill>
                <a:latin typeface="Trebuchet MS" panose="020B0603020202020204" pitchFamily="34" charset="0"/>
              </a:rPr>
              <a:t>Integrating Morpheus with the ELK stack makes deploying AI on high velocity cyber data streams tractable</a:t>
            </a:r>
          </a:p>
        </p:txBody>
      </p:sp>
      <p:sp>
        <p:nvSpPr>
          <p:cNvPr id="10" name="TextBox 9">
            <a:extLst>
              <a:ext uri="{FF2B5EF4-FFF2-40B4-BE49-F238E27FC236}">
                <a16:creationId xmlns:a16="http://schemas.microsoft.com/office/drawing/2014/main" id="{CA1D008D-2BE2-496E-8073-FE77997FEE1A}"/>
              </a:ext>
            </a:extLst>
          </p:cNvPr>
          <p:cNvSpPr txBox="1"/>
          <p:nvPr/>
        </p:nvSpPr>
        <p:spPr>
          <a:xfrm>
            <a:off x="1649256" y="3907436"/>
            <a:ext cx="2593340" cy="978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1) Raw logs and sensor readings are generated by an arbitrary set of nodes on the network</a:t>
            </a:r>
          </a:p>
        </p:txBody>
      </p:sp>
      <p:sp>
        <p:nvSpPr>
          <p:cNvPr id="11" name="TextBox 10">
            <a:extLst>
              <a:ext uri="{FF2B5EF4-FFF2-40B4-BE49-F238E27FC236}">
                <a16:creationId xmlns:a16="http://schemas.microsoft.com/office/drawing/2014/main" id="{296D83C1-F729-4727-9AE6-7EE1EF35F2F9}"/>
              </a:ext>
            </a:extLst>
          </p:cNvPr>
          <p:cNvSpPr txBox="1"/>
          <p:nvPr/>
        </p:nvSpPr>
        <p:spPr>
          <a:xfrm>
            <a:off x="8646160" y="2818253"/>
            <a:ext cx="3616960"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2) Leverage Kafka as a fault tolerant transport layer</a:t>
            </a:r>
          </a:p>
        </p:txBody>
      </p:sp>
      <p:sp>
        <p:nvSpPr>
          <p:cNvPr id="12" name="TextBox 11">
            <a:extLst>
              <a:ext uri="{FF2B5EF4-FFF2-40B4-BE49-F238E27FC236}">
                <a16:creationId xmlns:a16="http://schemas.microsoft.com/office/drawing/2014/main" id="{301BC04B-F16E-45D1-ADD3-B2898DD196D1}"/>
              </a:ext>
            </a:extLst>
          </p:cNvPr>
          <p:cNvSpPr txBox="1"/>
          <p:nvPr/>
        </p:nvSpPr>
        <p:spPr>
          <a:xfrm>
            <a:off x="14281150" y="4018235"/>
            <a:ext cx="3058160"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3) Execute high throughput data processing and AI inference pipelines</a:t>
            </a:r>
          </a:p>
        </p:txBody>
      </p:sp>
      <p:sp>
        <p:nvSpPr>
          <p:cNvPr id="14" name="TextBox 13">
            <a:extLst>
              <a:ext uri="{FF2B5EF4-FFF2-40B4-BE49-F238E27FC236}">
                <a16:creationId xmlns:a16="http://schemas.microsoft.com/office/drawing/2014/main" id="{A72A1671-9FAF-4FB4-9D46-FD68CC336EE6}"/>
              </a:ext>
            </a:extLst>
          </p:cNvPr>
          <p:cNvSpPr txBox="1"/>
          <p:nvPr/>
        </p:nvSpPr>
        <p:spPr>
          <a:xfrm>
            <a:off x="9402284" y="8370339"/>
            <a:ext cx="4643120"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4) Indexed data has enhanced with additional context to support downstream applications (e.g. analytics, remediation, etc.)</a:t>
            </a:r>
          </a:p>
        </p:txBody>
      </p:sp>
      <p:sp>
        <p:nvSpPr>
          <p:cNvPr id="9" name="TextBox 8">
            <a:extLst>
              <a:ext uri="{FF2B5EF4-FFF2-40B4-BE49-F238E27FC236}">
                <a16:creationId xmlns:a16="http://schemas.microsoft.com/office/drawing/2014/main" id="{4A6CF741-59FF-48D3-8CC7-2EFCC266053F}"/>
              </a:ext>
            </a:extLst>
          </p:cNvPr>
          <p:cNvSpPr txBox="1"/>
          <p:nvPr/>
        </p:nvSpPr>
        <p:spPr>
          <a:xfrm>
            <a:off x="7132320" y="5017843"/>
            <a:ext cx="48133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t>
            </a:r>
          </a:p>
        </p:txBody>
      </p:sp>
      <p:sp>
        <p:nvSpPr>
          <p:cNvPr id="16" name="TextBox 15">
            <a:extLst>
              <a:ext uri="{FF2B5EF4-FFF2-40B4-BE49-F238E27FC236}">
                <a16:creationId xmlns:a16="http://schemas.microsoft.com/office/drawing/2014/main" id="{A54B187B-D89F-46BE-A35C-12706893DA78}"/>
              </a:ext>
            </a:extLst>
          </p:cNvPr>
          <p:cNvSpPr txBox="1"/>
          <p:nvPr/>
        </p:nvSpPr>
        <p:spPr>
          <a:xfrm>
            <a:off x="89298" y="9449086"/>
            <a:ext cx="8306596"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1"/>
                </a:solidFill>
                <a:latin typeface="Trebuchet MS" panose="020B0603020202020204" pitchFamily="34" charset="0"/>
              </a:rPr>
              <a:t>*Some workflows go straight to Kafka and skip this step (e.g. Beats)</a:t>
            </a:r>
          </a:p>
          <a:p>
            <a:pPr>
              <a:lnSpc>
                <a:spcPct val="90000"/>
              </a:lnSpc>
            </a:pPr>
            <a:r>
              <a:rPr lang="en-US" sz="1200" dirty="0">
                <a:solidFill>
                  <a:schemeClr val="bg1"/>
                </a:solidFill>
                <a:latin typeface="Trebuchet MS" panose="020B0603020202020204" pitchFamily="34" charset="0"/>
              </a:rPr>
              <a:t>**Could run monitoring agents on the NVIDIA BlueField and offload the host (DOCA telemetry or Beats)</a:t>
            </a:r>
          </a:p>
          <a:p>
            <a:pPr>
              <a:lnSpc>
                <a:spcPct val="90000"/>
              </a:lnSpc>
            </a:pPr>
            <a:r>
              <a:rPr lang="en-US" sz="1200" dirty="0">
                <a:solidFill>
                  <a:schemeClr val="bg1"/>
                </a:solidFill>
                <a:latin typeface="Trebuchet MS" panose="020B0603020202020204" pitchFamily="34" charset="0"/>
              </a:rPr>
              <a:t>Inspired by: </a:t>
            </a:r>
            <a:r>
              <a:rPr lang="en-US" sz="1200" dirty="0">
                <a:solidFill>
                  <a:schemeClr val="bg1"/>
                </a:solidFill>
                <a:latin typeface="Trebuchet MS" panose="020B0603020202020204" pitchFamily="34" charset="0"/>
                <a:hlinkClick r:id="rId4"/>
              </a:rPr>
              <a:t>https://www.elastic.co/blog/just-enough-kafka-for-the-elastic-stack-part1</a:t>
            </a:r>
            <a:endParaRPr lang="en-US" sz="1200" dirty="0">
              <a:solidFill>
                <a:schemeClr val="bg1"/>
              </a:solidFill>
              <a:latin typeface="Trebuchet MS" panose="020B0603020202020204" pitchFamily="34" charset="0"/>
            </a:endParaRPr>
          </a:p>
          <a:p>
            <a:pPr>
              <a:lnSpc>
                <a:spcPct val="90000"/>
              </a:lnSpc>
            </a:pPr>
            <a:r>
              <a:rPr lang="en-US" sz="1200" dirty="0">
                <a:solidFill>
                  <a:schemeClr val="bg1"/>
                </a:solidFill>
                <a:latin typeface="Trebuchet MS" panose="020B0603020202020204" pitchFamily="34" charset="0"/>
              </a:rPr>
              <a:t>                  </a:t>
            </a:r>
            <a:r>
              <a:rPr lang="en-US" sz="1200" dirty="0">
                <a:solidFill>
                  <a:schemeClr val="bg1"/>
                </a:solidFill>
                <a:latin typeface="Trebuchet MS" panose="020B0603020202020204" pitchFamily="34" charset="0"/>
                <a:hlinkClick r:id="rId5"/>
              </a:rPr>
              <a:t>https://faun.pub/kafka-with-elk-stack-deployment-the-logging-nightmare-relieved-part-1-d99ba4bd8166</a:t>
            </a:r>
            <a:endParaRPr lang="en-US" sz="1200" dirty="0">
              <a:solidFill>
                <a:schemeClr val="bg1"/>
              </a:solidFill>
              <a:latin typeface="Trebuchet MS" panose="020B0603020202020204" pitchFamily="34" charset="0"/>
            </a:endParaRPr>
          </a:p>
          <a:p>
            <a:pPr>
              <a:lnSpc>
                <a:spcPct val="90000"/>
              </a:lnSpc>
            </a:pPr>
            <a:endParaRPr lang="en-US" sz="1200" dirty="0">
              <a:solidFill>
                <a:schemeClr val="bg1"/>
              </a:solidFill>
              <a:latin typeface="Trebuchet MS" panose="020B0603020202020204" pitchFamily="34" charset="0"/>
            </a:endParaRPr>
          </a:p>
        </p:txBody>
      </p:sp>
      <p:pic>
        <p:nvPicPr>
          <p:cNvPr id="17" name="Picture 16" descr="Logo&#10;&#10;Description automatically generated">
            <a:extLst>
              <a:ext uri="{FF2B5EF4-FFF2-40B4-BE49-F238E27FC236}">
                <a16:creationId xmlns:a16="http://schemas.microsoft.com/office/drawing/2014/main" id="{306683A3-8FDC-4AD0-B0F7-1997B3CF04EB}"/>
              </a:ext>
            </a:extLst>
          </p:cNvPr>
          <p:cNvPicPr>
            <a:picLocks noChangeAspect="1"/>
          </p:cNvPicPr>
          <p:nvPr/>
        </p:nvPicPr>
        <p:blipFill>
          <a:blip r:embed="rId6"/>
          <a:stretch>
            <a:fillRect/>
          </a:stretch>
        </p:blipFill>
        <p:spPr>
          <a:xfrm>
            <a:off x="15059148" y="6156290"/>
            <a:ext cx="1660875" cy="1519542"/>
          </a:xfrm>
          <a:prstGeom prst="rect">
            <a:avLst/>
          </a:prstGeom>
        </p:spPr>
      </p:pic>
      <p:sp>
        <p:nvSpPr>
          <p:cNvPr id="19" name="TextBox 18">
            <a:extLst>
              <a:ext uri="{FF2B5EF4-FFF2-40B4-BE49-F238E27FC236}">
                <a16:creationId xmlns:a16="http://schemas.microsoft.com/office/drawing/2014/main" id="{69DF69EE-B4F5-417F-AB12-BCBF7326BF64}"/>
              </a:ext>
            </a:extLst>
          </p:cNvPr>
          <p:cNvSpPr txBox="1"/>
          <p:nvPr/>
        </p:nvSpPr>
        <p:spPr>
          <a:xfrm>
            <a:off x="14642047" y="7889735"/>
            <a:ext cx="249507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5) Data visualization</a:t>
            </a:r>
          </a:p>
        </p:txBody>
      </p:sp>
      <p:cxnSp>
        <p:nvCxnSpPr>
          <p:cNvPr id="20" name="Straight Arrow Connector 19">
            <a:extLst>
              <a:ext uri="{FF2B5EF4-FFF2-40B4-BE49-F238E27FC236}">
                <a16:creationId xmlns:a16="http://schemas.microsoft.com/office/drawing/2014/main" id="{266C1462-1454-4D29-95EA-7912C4315807}"/>
              </a:ext>
            </a:extLst>
          </p:cNvPr>
          <p:cNvCxnSpPr>
            <a:cxnSpLocks/>
          </p:cNvCxnSpPr>
          <p:nvPr/>
        </p:nvCxnSpPr>
        <p:spPr>
          <a:xfrm rot="10800000" flipH="1">
            <a:off x="14088982" y="6916061"/>
            <a:ext cx="970166"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A5BA1D5-D9DF-46E0-98F4-AC8006C9B240}"/>
              </a:ext>
            </a:extLst>
          </p:cNvPr>
          <p:cNvSpPr txBox="1"/>
          <p:nvPr/>
        </p:nvSpPr>
        <p:spPr>
          <a:xfrm>
            <a:off x="4382140" y="4420489"/>
            <a:ext cx="48133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t>
            </a:r>
          </a:p>
        </p:txBody>
      </p:sp>
      <p:sp>
        <p:nvSpPr>
          <p:cNvPr id="28" name="TextBox 27">
            <a:extLst>
              <a:ext uri="{FF2B5EF4-FFF2-40B4-BE49-F238E27FC236}">
                <a16:creationId xmlns:a16="http://schemas.microsoft.com/office/drawing/2014/main" id="{5AEF2490-797F-4278-9768-8C0BCF646F38}"/>
              </a:ext>
            </a:extLst>
          </p:cNvPr>
          <p:cNvSpPr txBox="1"/>
          <p:nvPr/>
        </p:nvSpPr>
        <p:spPr>
          <a:xfrm>
            <a:off x="3884049" y="5480798"/>
            <a:ext cx="48133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t>
            </a:r>
          </a:p>
        </p:txBody>
      </p:sp>
      <p:sp>
        <p:nvSpPr>
          <p:cNvPr id="29" name="TextBox 28">
            <a:extLst>
              <a:ext uri="{FF2B5EF4-FFF2-40B4-BE49-F238E27FC236}">
                <a16:creationId xmlns:a16="http://schemas.microsoft.com/office/drawing/2014/main" id="{BE498AE5-07EF-4601-AD8E-11B69A820AAD}"/>
              </a:ext>
            </a:extLst>
          </p:cNvPr>
          <p:cNvSpPr txBox="1"/>
          <p:nvPr/>
        </p:nvSpPr>
        <p:spPr>
          <a:xfrm>
            <a:off x="4382140" y="3276885"/>
            <a:ext cx="48133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t>
            </a:r>
          </a:p>
        </p:txBody>
      </p:sp>
    </p:spTree>
    <p:extLst>
      <p:ext uri="{BB962C8B-B14F-4D97-AF65-F5344CB8AC3E}">
        <p14:creationId xmlns:p14="http://schemas.microsoft.com/office/powerpoint/2010/main" val="84285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9EF6-97D6-40AB-A33B-7FCFF93220C8}"/>
              </a:ext>
            </a:extLst>
          </p:cNvPr>
          <p:cNvSpPr>
            <a:spLocks noGrp="1"/>
          </p:cNvSpPr>
          <p:nvPr>
            <p:ph type="title"/>
          </p:nvPr>
        </p:nvSpPr>
        <p:spPr/>
        <p:txBody>
          <a:bodyPr/>
          <a:lstStyle/>
          <a:p>
            <a:r>
              <a:rPr lang="en-US" dirty="0"/>
              <a:t>Partners &amp; developer community</a:t>
            </a:r>
          </a:p>
        </p:txBody>
      </p:sp>
    </p:spTree>
    <p:extLst>
      <p:ext uri="{BB962C8B-B14F-4D97-AF65-F5344CB8AC3E}">
        <p14:creationId xmlns:p14="http://schemas.microsoft.com/office/powerpoint/2010/main" val="9664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729F-529D-4A42-AE2B-72E61CE921F8}"/>
              </a:ext>
            </a:extLst>
          </p:cNvPr>
          <p:cNvSpPr>
            <a:spLocks noGrp="1"/>
          </p:cNvSpPr>
          <p:nvPr>
            <p:ph type="title"/>
          </p:nvPr>
        </p:nvSpPr>
        <p:spPr/>
        <p:txBody>
          <a:bodyPr/>
          <a:lstStyle/>
          <a:p>
            <a:r>
              <a:rPr lang="en-US" dirty="0"/>
              <a:t>RESEARCH PARTNERS AND DEVELOPER COMMUNITY</a:t>
            </a:r>
          </a:p>
        </p:txBody>
      </p:sp>
      <p:pic>
        <p:nvPicPr>
          <p:cNvPr id="7" name="Picture 7">
            <a:extLst>
              <a:ext uri="{FF2B5EF4-FFF2-40B4-BE49-F238E27FC236}">
                <a16:creationId xmlns:a16="http://schemas.microsoft.com/office/drawing/2014/main" id="{77914AB1-4EC5-42A8-841A-12A9123C5BC6}"/>
              </a:ext>
            </a:extLst>
          </p:cNvPr>
          <p:cNvPicPr>
            <a:picLocks noGrp="1" noChangeAspect="1"/>
          </p:cNvPicPr>
          <p:nvPr>
            <p:ph idx="1"/>
          </p:nvPr>
        </p:nvPicPr>
        <p:blipFill rotWithShape="1">
          <a:blip r:embed="rId3"/>
          <a:srcRect t="25207" b="15994"/>
          <a:stretch/>
        </p:blipFill>
        <p:spPr>
          <a:xfrm>
            <a:off x="861250" y="4022376"/>
            <a:ext cx="16581120" cy="3232136"/>
          </a:xfrm>
        </p:spPr>
      </p:pic>
      <p:grpSp>
        <p:nvGrpSpPr>
          <p:cNvPr id="8" name="Group 7">
            <a:extLst>
              <a:ext uri="{FF2B5EF4-FFF2-40B4-BE49-F238E27FC236}">
                <a16:creationId xmlns:a16="http://schemas.microsoft.com/office/drawing/2014/main" id="{14F19A61-022A-064C-AD2A-0BB52EAB254D}"/>
              </a:ext>
            </a:extLst>
          </p:cNvPr>
          <p:cNvGrpSpPr/>
          <p:nvPr/>
        </p:nvGrpSpPr>
        <p:grpSpPr>
          <a:xfrm>
            <a:off x="13528637" y="5621679"/>
            <a:ext cx="2915322" cy="1802241"/>
            <a:chOff x="13528637" y="6840606"/>
            <a:chExt cx="2915322" cy="1802241"/>
          </a:xfrm>
        </p:grpSpPr>
        <p:sp>
          <p:nvSpPr>
            <p:cNvPr id="5" name="Rectangle 4">
              <a:extLst>
                <a:ext uri="{FF2B5EF4-FFF2-40B4-BE49-F238E27FC236}">
                  <a16:creationId xmlns:a16="http://schemas.microsoft.com/office/drawing/2014/main" id="{1541BBFE-2CC7-487C-8A84-1811C1040689}"/>
                </a:ext>
              </a:extLst>
            </p:cNvPr>
            <p:cNvSpPr/>
            <p:nvPr/>
          </p:nvSpPr>
          <p:spPr>
            <a:xfrm>
              <a:off x="13528637" y="6840606"/>
              <a:ext cx="2095500" cy="6574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4">
              <a:extLst>
                <a:ext uri="{FF2B5EF4-FFF2-40B4-BE49-F238E27FC236}">
                  <a16:creationId xmlns:a16="http://schemas.microsoft.com/office/drawing/2014/main" id="{D3064230-C3D0-4162-AF37-0B15F0921D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0760" y="7100072"/>
              <a:ext cx="2743199" cy="1542775"/>
            </a:xfrm>
            <a:prstGeom prst="rect">
              <a:avLst/>
            </a:prstGeom>
          </p:spPr>
        </p:pic>
      </p:grpSp>
    </p:spTree>
    <p:extLst>
      <p:ext uri="{BB962C8B-B14F-4D97-AF65-F5344CB8AC3E}">
        <p14:creationId xmlns:p14="http://schemas.microsoft.com/office/powerpoint/2010/main" val="92286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eams&#10;&#10;Description automatically generated">
            <a:extLst>
              <a:ext uri="{FF2B5EF4-FFF2-40B4-BE49-F238E27FC236}">
                <a16:creationId xmlns:a16="http://schemas.microsoft.com/office/drawing/2014/main" id="{D74D55CE-6862-D347-A2B7-FFEC799E2EA3}"/>
              </a:ext>
            </a:extLst>
          </p:cNvPr>
          <p:cNvPicPr>
            <a:picLocks noChangeAspect="1"/>
          </p:cNvPicPr>
          <p:nvPr/>
        </p:nvPicPr>
        <p:blipFill>
          <a:blip r:embed="rId3"/>
          <a:stretch>
            <a:fillRect/>
          </a:stretch>
        </p:blipFill>
        <p:spPr>
          <a:xfrm>
            <a:off x="732989" y="663588"/>
            <a:ext cx="6593371" cy="6775704"/>
          </a:xfrm>
          <a:prstGeom prst="rect">
            <a:avLst/>
          </a:prstGeom>
        </p:spPr>
      </p:pic>
      <p:pic>
        <p:nvPicPr>
          <p:cNvPr id="9" name="Picture 8" descr="A picture containing text, monitor, screen, screenshot&#10;&#10;Description automatically generated">
            <a:extLst>
              <a:ext uri="{FF2B5EF4-FFF2-40B4-BE49-F238E27FC236}">
                <a16:creationId xmlns:a16="http://schemas.microsoft.com/office/drawing/2014/main" id="{A8EDFA8F-F840-7446-9160-5CE3BABDA2FC}"/>
              </a:ext>
            </a:extLst>
          </p:cNvPr>
          <p:cNvPicPr>
            <a:picLocks noChangeAspect="1"/>
          </p:cNvPicPr>
          <p:nvPr/>
        </p:nvPicPr>
        <p:blipFill>
          <a:blip r:embed="rId4"/>
          <a:stretch>
            <a:fillRect/>
          </a:stretch>
        </p:blipFill>
        <p:spPr>
          <a:xfrm>
            <a:off x="8813737" y="663588"/>
            <a:ext cx="6593372" cy="6775704"/>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841C387D-DFEA-0642-9835-77BC1631DC1B}"/>
              </a:ext>
            </a:extLst>
          </p:cNvPr>
          <p:cNvPicPr>
            <a:picLocks noChangeAspect="1"/>
          </p:cNvPicPr>
          <p:nvPr/>
        </p:nvPicPr>
        <p:blipFill>
          <a:blip r:embed="rId5"/>
          <a:stretch>
            <a:fillRect/>
          </a:stretch>
        </p:blipFill>
        <p:spPr>
          <a:xfrm>
            <a:off x="2567212" y="3260776"/>
            <a:ext cx="6593372" cy="6775704"/>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E8A7E88B-8204-E84E-8115-03491DD82B17}"/>
              </a:ext>
            </a:extLst>
          </p:cNvPr>
          <p:cNvPicPr>
            <a:picLocks noChangeAspect="1"/>
          </p:cNvPicPr>
          <p:nvPr/>
        </p:nvPicPr>
        <p:blipFill>
          <a:blip r:embed="rId6"/>
          <a:stretch>
            <a:fillRect/>
          </a:stretch>
        </p:blipFill>
        <p:spPr>
          <a:xfrm>
            <a:off x="10647961" y="3260776"/>
            <a:ext cx="6588691" cy="6770894"/>
          </a:xfrm>
          <a:prstGeom prst="rect">
            <a:avLst/>
          </a:prstGeom>
        </p:spPr>
      </p:pic>
    </p:spTree>
    <p:extLst>
      <p:ext uri="{BB962C8B-B14F-4D97-AF65-F5344CB8AC3E}">
        <p14:creationId xmlns:p14="http://schemas.microsoft.com/office/powerpoint/2010/main" val="87554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9EF6-97D6-40AB-A33B-7FCFF93220C8}"/>
              </a:ext>
            </a:extLst>
          </p:cNvPr>
          <p:cNvSpPr>
            <a:spLocks noGrp="1"/>
          </p:cNvSpPr>
          <p:nvPr>
            <p:ph type="title"/>
          </p:nvPr>
        </p:nvSpPr>
        <p:spPr/>
        <p:txBody>
          <a:bodyPr/>
          <a:lstStyle/>
          <a:p>
            <a:r>
              <a:rPr lang="en-US" dirty="0"/>
              <a:t>Morpheus + Splunk</a:t>
            </a:r>
            <a:br>
              <a:rPr lang="en-US" dirty="0"/>
            </a:br>
            <a:r>
              <a:rPr lang="en-US" dirty="0"/>
              <a:t>at the edge</a:t>
            </a:r>
          </a:p>
        </p:txBody>
      </p:sp>
    </p:spTree>
    <p:extLst>
      <p:ext uri="{BB962C8B-B14F-4D97-AF65-F5344CB8AC3E}">
        <p14:creationId xmlns:p14="http://schemas.microsoft.com/office/powerpoint/2010/main" val="218473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5E28-AA5F-0C44-9F7B-BD1E368B5860}"/>
              </a:ext>
            </a:extLst>
          </p:cNvPr>
          <p:cNvSpPr>
            <a:spLocks noGrp="1"/>
          </p:cNvSpPr>
          <p:nvPr>
            <p:ph type="title"/>
          </p:nvPr>
        </p:nvSpPr>
        <p:spPr/>
        <p:txBody>
          <a:bodyPr/>
          <a:lstStyle/>
          <a:p>
            <a:r>
              <a:rPr lang="en-US" dirty="0"/>
              <a:t>Morpheus + Splunk universal forwarder at the edge</a:t>
            </a:r>
          </a:p>
        </p:txBody>
      </p:sp>
      <p:sp>
        <p:nvSpPr>
          <p:cNvPr id="6" name="Rectangle 5">
            <a:extLst>
              <a:ext uri="{FF2B5EF4-FFF2-40B4-BE49-F238E27FC236}">
                <a16:creationId xmlns:a16="http://schemas.microsoft.com/office/drawing/2014/main" id="{B800EF89-D6D8-A341-951C-25672B2B6088}"/>
              </a:ext>
            </a:extLst>
          </p:cNvPr>
          <p:cNvSpPr/>
          <p:nvPr/>
        </p:nvSpPr>
        <p:spPr>
          <a:xfrm>
            <a:off x="1339451" y="3823187"/>
            <a:ext cx="3525476" cy="33042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B0D909-6B37-F747-8D6D-3511279C419B}"/>
              </a:ext>
            </a:extLst>
          </p:cNvPr>
          <p:cNvSpPr/>
          <p:nvPr/>
        </p:nvSpPr>
        <p:spPr>
          <a:xfrm>
            <a:off x="5388807" y="5638536"/>
            <a:ext cx="6639678" cy="40748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C1AC564-BFDB-E14B-A1D9-A2E057B1C98D}"/>
              </a:ext>
            </a:extLst>
          </p:cNvPr>
          <p:cNvSpPr txBox="1"/>
          <p:nvPr/>
        </p:nvSpPr>
        <p:spPr>
          <a:xfrm>
            <a:off x="5388805" y="5841705"/>
            <a:ext cx="684594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 Pro Regular" panose="020B0504020101020102" pitchFamily="34" charset="0"/>
                <a:cs typeface="DIN Pro Regular" panose="020B0504020101020102" pitchFamily="34" charset="0"/>
              </a:rPr>
              <a:t>NVIDIA MORPHEUS + MONITORING</a:t>
            </a:r>
          </a:p>
        </p:txBody>
      </p:sp>
      <p:sp>
        <p:nvSpPr>
          <p:cNvPr id="11" name="Rectangle 10">
            <a:extLst>
              <a:ext uri="{FF2B5EF4-FFF2-40B4-BE49-F238E27FC236}">
                <a16:creationId xmlns:a16="http://schemas.microsoft.com/office/drawing/2014/main" id="{14661F82-1C69-FA41-BED5-B3C89AE23E1F}"/>
              </a:ext>
            </a:extLst>
          </p:cNvPr>
          <p:cNvSpPr/>
          <p:nvPr/>
        </p:nvSpPr>
        <p:spPr>
          <a:xfrm>
            <a:off x="7244309" y="6531826"/>
            <a:ext cx="1362609" cy="777240"/>
          </a:xfrm>
          <a:prstGeom prst="rect">
            <a:avLst/>
          </a:prstGeom>
          <a:solidFill>
            <a:srgbClr val="4583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RAPIDS/CLX</a:t>
            </a:r>
          </a:p>
        </p:txBody>
      </p:sp>
      <p:sp>
        <p:nvSpPr>
          <p:cNvPr id="13" name="Rectangle 12">
            <a:extLst>
              <a:ext uri="{FF2B5EF4-FFF2-40B4-BE49-F238E27FC236}">
                <a16:creationId xmlns:a16="http://schemas.microsoft.com/office/drawing/2014/main" id="{FC1D96A4-2E07-2C4D-BF55-429775F78715}"/>
              </a:ext>
            </a:extLst>
          </p:cNvPr>
          <p:cNvSpPr/>
          <p:nvPr/>
        </p:nvSpPr>
        <p:spPr>
          <a:xfrm>
            <a:off x="8849114" y="6515452"/>
            <a:ext cx="1362609" cy="101588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Splunk Universal Forwarder</a:t>
            </a:r>
          </a:p>
        </p:txBody>
      </p:sp>
      <p:sp>
        <p:nvSpPr>
          <p:cNvPr id="14" name="Rectangle 13">
            <a:extLst>
              <a:ext uri="{FF2B5EF4-FFF2-40B4-BE49-F238E27FC236}">
                <a16:creationId xmlns:a16="http://schemas.microsoft.com/office/drawing/2014/main" id="{D5357B9A-9190-634C-B692-8BE963715B7C}"/>
              </a:ext>
            </a:extLst>
          </p:cNvPr>
          <p:cNvSpPr/>
          <p:nvPr/>
        </p:nvSpPr>
        <p:spPr>
          <a:xfrm>
            <a:off x="6320806" y="7667809"/>
            <a:ext cx="1362609" cy="777240"/>
          </a:xfrm>
          <a:prstGeom prst="rect">
            <a:avLst/>
          </a:prstGeom>
          <a:solidFill>
            <a:srgbClr val="4583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TRITON</a:t>
            </a:r>
          </a:p>
        </p:txBody>
      </p:sp>
      <p:sp>
        <p:nvSpPr>
          <p:cNvPr id="15" name="Rectangle 14">
            <a:extLst>
              <a:ext uri="{FF2B5EF4-FFF2-40B4-BE49-F238E27FC236}">
                <a16:creationId xmlns:a16="http://schemas.microsoft.com/office/drawing/2014/main" id="{C40A2A5C-95E8-D940-9176-EB3757350842}"/>
              </a:ext>
            </a:extLst>
          </p:cNvPr>
          <p:cNvSpPr/>
          <p:nvPr/>
        </p:nvSpPr>
        <p:spPr>
          <a:xfrm>
            <a:off x="8121275" y="7675938"/>
            <a:ext cx="1362609" cy="777240"/>
          </a:xfrm>
          <a:prstGeom prst="rect">
            <a:avLst/>
          </a:prstGeom>
          <a:solidFill>
            <a:srgbClr val="4583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TensorRT</a:t>
            </a:r>
          </a:p>
        </p:txBody>
      </p:sp>
      <p:sp>
        <p:nvSpPr>
          <p:cNvPr id="20" name="Rectangle 19">
            <a:extLst>
              <a:ext uri="{FF2B5EF4-FFF2-40B4-BE49-F238E27FC236}">
                <a16:creationId xmlns:a16="http://schemas.microsoft.com/office/drawing/2014/main" id="{968D9E0B-D38F-2A4E-ACE8-25195A71C616}"/>
              </a:ext>
            </a:extLst>
          </p:cNvPr>
          <p:cNvSpPr/>
          <p:nvPr/>
        </p:nvSpPr>
        <p:spPr>
          <a:xfrm>
            <a:off x="5639502" y="6531826"/>
            <a:ext cx="1362609" cy="77724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Kafka</a:t>
            </a:r>
          </a:p>
        </p:txBody>
      </p:sp>
      <p:grpSp>
        <p:nvGrpSpPr>
          <p:cNvPr id="36" name="Group 35">
            <a:extLst>
              <a:ext uri="{FF2B5EF4-FFF2-40B4-BE49-F238E27FC236}">
                <a16:creationId xmlns:a16="http://schemas.microsoft.com/office/drawing/2014/main" id="{0C7DAB1C-049B-0041-BE1F-20D687D74DB2}"/>
              </a:ext>
            </a:extLst>
          </p:cNvPr>
          <p:cNvGrpSpPr/>
          <p:nvPr/>
        </p:nvGrpSpPr>
        <p:grpSpPr>
          <a:xfrm>
            <a:off x="5388807" y="3839030"/>
            <a:ext cx="1793326" cy="1449009"/>
            <a:chOff x="5828209" y="3088065"/>
            <a:chExt cx="2124301" cy="1716437"/>
          </a:xfrm>
        </p:grpSpPr>
        <p:sp>
          <p:nvSpPr>
            <p:cNvPr id="22" name="Rectangle 21">
              <a:extLst>
                <a:ext uri="{FF2B5EF4-FFF2-40B4-BE49-F238E27FC236}">
                  <a16:creationId xmlns:a16="http://schemas.microsoft.com/office/drawing/2014/main" id="{16BA6465-29B5-BE44-B9D6-F5031F6F7743}"/>
                </a:ext>
              </a:extLst>
            </p:cNvPr>
            <p:cNvSpPr/>
            <p:nvPr/>
          </p:nvSpPr>
          <p:spPr>
            <a:xfrm>
              <a:off x="5828209" y="3088065"/>
              <a:ext cx="2124301" cy="171643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Diagram, schematic&#10;&#10;Description automatically generated">
              <a:extLst>
                <a:ext uri="{FF2B5EF4-FFF2-40B4-BE49-F238E27FC236}">
                  <a16:creationId xmlns:a16="http://schemas.microsoft.com/office/drawing/2014/main" id="{4A975E8D-FB0E-4B43-9D15-E9EF16109D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7288" y="3690531"/>
              <a:ext cx="1226143" cy="880152"/>
            </a:xfrm>
            <a:prstGeom prst="rect">
              <a:avLst/>
            </a:prstGeom>
          </p:spPr>
        </p:pic>
        <p:sp>
          <p:nvSpPr>
            <p:cNvPr id="24" name="TextBox 23">
              <a:extLst>
                <a:ext uri="{FF2B5EF4-FFF2-40B4-BE49-F238E27FC236}">
                  <a16:creationId xmlns:a16="http://schemas.microsoft.com/office/drawing/2014/main" id="{5730B52B-434B-2440-AFAF-87895760219B}"/>
                </a:ext>
              </a:extLst>
            </p:cNvPr>
            <p:cNvSpPr txBox="1"/>
            <p:nvPr/>
          </p:nvSpPr>
          <p:spPr>
            <a:xfrm>
              <a:off x="5828209" y="3178535"/>
              <a:ext cx="2124300" cy="4046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 Pro Regular" panose="020B0504020101020102" pitchFamily="34" charset="0"/>
                  <a:cs typeface="DIN Pro Regular" panose="020B0504020101020102" pitchFamily="34" charset="0"/>
                </a:rPr>
                <a:t>DATA PREP</a:t>
              </a:r>
            </a:p>
          </p:txBody>
        </p:sp>
      </p:grpSp>
      <p:grpSp>
        <p:nvGrpSpPr>
          <p:cNvPr id="37" name="Group 36">
            <a:extLst>
              <a:ext uri="{FF2B5EF4-FFF2-40B4-BE49-F238E27FC236}">
                <a16:creationId xmlns:a16="http://schemas.microsoft.com/office/drawing/2014/main" id="{0D3E66A5-0F10-F34F-A2F0-C9FE8A68D6E7}"/>
              </a:ext>
            </a:extLst>
          </p:cNvPr>
          <p:cNvGrpSpPr/>
          <p:nvPr/>
        </p:nvGrpSpPr>
        <p:grpSpPr>
          <a:xfrm>
            <a:off x="7811983" y="3839030"/>
            <a:ext cx="1793326" cy="1449009"/>
            <a:chOff x="8581540" y="3067334"/>
            <a:chExt cx="2124301" cy="1716437"/>
          </a:xfrm>
        </p:grpSpPr>
        <p:sp>
          <p:nvSpPr>
            <p:cNvPr id="33" name="Rectangle 32">
              <a:extLst>
                <a:ext uri="{FF2B5EF4-FFF2-40B4-BE49-F238E27FC236}">
                  <a16:creationId xmlns:a16="http://schemas.microsoft.com/office/drawing/2014/main" id="{0DD1CE20-03F7-E84B-8D08-B0B0352E8567}"/>
                </a:ext>
              </a:extLst>
            </p:cNvPr>
            <p:cNvSpPr/>
            <p:nvPr/>
          </p:nvSpPr>
          <p:spPr>
            <a:xfrm>
              <a:off x="8581540" y="3067334"/>
              <a:ext cx="2124301" cy="171643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412594F-960C-7647-972B-44668AB48560}"/>
                </a:ext>
              </a:extLst>
            </p:cNvPr>
            <p:cNvSpPr txBox="1"/>
            <p:nvPr/>
          </p:nvSpPr>
          <p:spPr>
            <a:xfrm>
              <a:off x="8581540" y="3157804"/>
              <a:ext cx="2124300" cy="4046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 Pro Regular" panose="020B0504020101020102" pitchFamily="34" charset="0"/>
                  <a:cs typeface="DIN Pro Regular" panose="020B0504020101020102" pitchFamily="34" charset="0"/>
                </a:rPr>
                <a:t>INFERENCE</a:t>
              </a:r>
            </a:p>
          </p:txBody>
        </p:sp>
        <p:pic>
          <p:nvPicPr>
            <p:cNvPr id="35" name="Picture 34" descr="Shape, circle&#10;&#10;Description automatically generated">
              <a:extLst>
                <a:ext uri="{FF2B5EF4-FFF2-40B4-BE49-F238E27FC236}">
                  <a16:creationId xmlns:a16="http://schemas.microsoft.com/office/drawing/2014/main" id="{690E97C6-15B5-6446-9896-32B6B5FE9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4823" y="3681592"/>
              <a:ext cx="657734" cy="870889"/>
            </a:xfrm>
            <a:prstGeom prst="rect">
              <a:avLst/>
            </a:prstGeom>
          </p:spPr>
        </p:pic>
      </p:grpSp>
      <p:grpSp>
        <p:nvGrpSpPr>
          <p:cNvPr id="38" name="Group 37">
            <a:extLst>
              <a:ext uri="{FF2B5EF4-FFF2-40B4-BE49-F238E27FC236}">
                <a16:creationId xmlns:a16="http://schemas.microsoft.com/office/drawing/2014/main" id="{BA0C64AE-9911-5242-9002-A7DE2062556B}"/>
              </a:ext>
            </a:extLst>
          </p:cNvPr>
          <p:cNvGrpSpPr/>
          <p:nvPr/>
        </p:nvGrpSpPr>
        <p:grpSpPr>
          <a:xfrm>
            <a:off x="10235159" y="3839030"/>
            <a:ext cx="1793326" cy="1449009"/>
            <a:chOff x="5828209" y="3088065"/>
            <a:chExt cx="2124301" cy="1716437"/>
          </a:xfrm>
        </p:grpSpPr>
        <p:sp>
          <p:nvSpPr>
            <p:cNvPr id="39" name="Rectangle 38">
              <a:extLst>
                <a:ext uri="{FF2B5EF4-FFF2-40B4-BE49-F238E27FC236}">
                  <a16:creationId xmlns:a16="http://schemas.microsoft.com/office/drawing/2014/main" id="{BC090AE3-8B5E-C54D-B438-67C50828831E}"/>
                </a:ext>
              </a:extLst>
            </p:cNvPr>
            <p:cNvSpPr/>
            <p:nvPr/>
          </p:nvSpPr>
          <p:spPr>
            <a:xfrm>
              <a:off x="5828209" y="3088065"/>
              <a:ext cx="2124301" cy="171643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Diagram, schematic&#10;&#10;Description automatically generated">
              <a:extLst>
                <a:ext uri="{FF2B5EF4-FFF2-40B4-BE49-F238E27FC236}">
                  <a16:creationId xmlns:a16="http://schemas.microsoft.com/office/drawing/2014/main" id="{DD8E3D0E-86B5-0642-AA43-17CC23E826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7288" y="3690531"/>
              <a:ext cx="1226143" cy="880152"/>
            </a:xfrm>
            <a:prstGeom prst="rect">
              <a:avLst/>
            </a:prstGeom>
          </p:spPr>
        </p:pic>
        <p:sp>
          <p:nvSpPr>
            <p:cNvPr id="41" name="TextBox 40">
              <a:extLst>
                <a:ext uri="{FF2B5EF4-FFF2-40B4-BE49-F238E27FC236}">
                  <a16:creationId xmlns:a16="http://schemas.microsoft.com/office/drawing/2014/main" id="{76888F58-2E65-334F-A621-31C7322B77E1}"/>
                </a:ext>
              </a:extLst>
            </p:cNvPr>
            <p:cNvSpPr txBox="1"/>
            <p:nvPr/>
          </p:nvSpPr>
          <p:spPr>
            <a:xfrm>
              <a:off x="5828209" y="3178535"/>
              <a:ext cx="2124300" cy="4046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 Pro Regular" panose="020B0504020101020102" pitchFamily="34" charset="0"/>
                  <a:cs typeface="DIN Pro Regular" panose="020B0504020101020102" pitchFamily="34" charset="0"/>
                </a:rPr>
                <a:t>POST PROCESS</a:t>
              </a:r>
            </a:p>
          </p:txBody>
        </p:sp>
      </p:grpSp>
      <p:grpSp>
        <p:nvGrpSpPr>
          <p:cNvPr id="58" name="Group 57">
            <a:extLst>
              <a:ext uri="{FF2B5EF4-FFF2-40B4-BE49-F238E27FC236}">
                <a16:creationId xmlns:a16="http://schemas.microsoft.com/office/drawing/2014/main" id="{62569813-3FE2-634F-951E-6996F2CE4791}"/>
              </a:ext>
            </a:extLst>
          </p:cNvPr>
          <p:cNvGrpSpPr/>
          <p:nvPr/>
        </p:nvGrpSpPr>
        <p:grpSpPr>
          <a:xfrm>
            <a:off x="14954898" y="3823187"/>
            <a:ext cx="1793326" cy="1449009"/>
            <a:chOff x="15383873" y="3265443"/>
            <a:chExt cx="2124301" cy="1716437"/>
          </a:xfrm>
        </p:grpSpPr>
        <p:sp>
          <p:nvSpPr>
            <p:cNvPr id="51" name="Rectangle 50">
              <a:extLst>
                <a:ext uri="{FF2B5EF4-FFF2-40B4-BE49-F238E27FC236}">
                  <a16:creationId xmlns:a16="http://schemas.microsoft.com/office/drawing/2014/main" id="{94BDA356-DC3F-F847-9BCA-EECE3B105F0F}"/>
                </a:ext>
              </a:extLst>
            </p:cNvPr>
            <p:cNvSpPr/>
            <p:nvPr/>
          </p:nvSpPr>
          <p:spPr>
            <a:xfrm>
              <a:off x="15383873" y="3265443"/>
              <a:ext cx="2124301" cy="171643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0F54A25-1FFA-CB42-95E8-BCEA96EBE418}"/>
                </a:ext>
              </a:extLst>
            </p:cNvPr>
            <p:cNvSpPr txBox="1"/>
            <p:nvPr/>
          </p:nvSpPr>
          <p:spPr>
            <a:xfrm>
              <a:off x="15383873" y="3355913"/>
              <a:ext cx="2124300" cy="4046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 Pro Regular" panose="020B0504020101020102" pitchFamily="34" charset="0"/>
                  <a:cs typeface="DIN Pro Regular" panose="020B0504020101020102" pitchFamily="34" charset="0"/>
                </a:rPr>
                <a:t>FEEDBACK</a:t>
              </a:r>
            </a:p>
          </p:txBody>
        </p:sp>
        <p:pic>
          <p:nvPicPr>
            <p:cNvPr id="57" name="Picture 56" descr="Icon&#10;&#10;Description automatically generated">
              <a:extLst>
                <a:ext uri="{FF2B5EF4-FFF2-40B4-BE49-F238E27FC236}">
                  <a16:creationId xmlns:a16="http://schemas.microsoft.com/office/drawing/2014/main" id="{0E7CB6BD-84C5-B44B-80A6-1E970B3C09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32951" y="3778942"/>
              <a:ext cx="1226144" cy="1019764"/>
            </a:xfrm>
            <a:prstGeom prst="rect">
              <a:avLst/>
            </a:prstGeom>
          </p:spPr>
        </p:pic>
      </p:grpSp>
      <p:grpSp>
        <p:nvGrpSpPr>
          <p:cNvPr id="62" name="Group 61">
            <a:extLst>
              <a:ext uri="{FF2B5EF4-FFF2-40B4-BE49-F238E27FC236}">
                <a16:creationId xmlns:a16="http://schemas.microsoft.com/office/drawing/2014/main" id="{6E81B93C-AAE8-9A42-9A30-2F28751B9901}"/>
              </a:ext>
            </a:extLst>
          </p:cNvPr>
          <p:cNvGrpSpPr/>
          <p:nvPr/>
        </p:nvGrpSpPr>
        <p:grpSpPr>
          <a:xfrm>
            <a:off x="12587995" y="3839030"/>
            <a:ext cx="1793326" cy="1449009"/>
            <a:chOff x="12729292" y="3201704"/>
            <a:chExt cx="2124301" cy="1716437"/>
          </a:xfrm>
        </p:grpSpPr>
        <p:sp>
          <p:nvSpPr>
            <p:cNvPr id="43" name="Rectangle 42">
              <a:extLst>
                <a:ext uri="{FF2B5EF4-FFF2-40B4-BE49-F238E27FC236}">
                  <a16:creationId xmlns:a16="http://schemas.microsoft.com/office/drawing/2014/main" id="{5AA856C2-EC7B-1341-9DD4-829E06D60D24}"/>
                </a:ext>
              </a:extLst>
            </p:cNvPr>
            <p:cNvSpPr/>
            <p:nvPr/>
          </p:nvSpPr>
          <p:spPr>
            <a:xfrm>
              <a:off x="12729292" y="3201704"/>
              <a:ext cx="2124301" cy="1716437"/>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789DD29-80F7-1348-8499-084403F06267}"/>
                </a:ext>
              </a:extLst>
            </p:cNvPr>
            <p:cNvSpPr txBox="1"/>
            <p:nvPr/>
          </p:nvSpPr>
          <p:spPr>
            <a:xfrm>
              <a:off x="12729292" y="3292174"/>
              <a:ext cx="2124300" cy="4046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 Pro Regular" panose="020B0504020101020102" pitchFamily="34" charset="0"/>
                  <a:cs typeface="DIN Pro Regular" panose="020B0504020101020102" pitchFamily="34" charset="0"/>
                </a:rPr>
                <a:t>VERIFY</a:t>
              </a:r>
            </a:p>
          </p:txBody>
        </p:sp>
        <p:pic>
          <p:nvPicPr>
            <p:cNvPr id="61" name="Picture 60">
              <a:extLst>
                <a:ext uri="{FF2B5EF4-FFF2-40B4-BE49-F238E27FC236}">
                  <a16:creationId xmlns:a16="http://schemas.microsoft.com/office/drawing/2014/main" id="{9A21C81B-56ED-3343-9931-37F3161C2F7B}"/>
                </a:ext>
              </a:extLst>
            </p:cNvPr>
            <p:cNvPicPr>
              <a:picLocks noChangeAspect="1"/>
            </p:cNvPicPr>
            <p:nvPr/>
          </p:nvPicPr>
          <p:blipFill>
            <a:blip r:embed="rId6" cstate="screen">
              <a:biLevel thresh="75000"/>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a:ext>
              </a:extLst>
            </a:blip>
            <a:stretch>
              <a:fillRect/>
            </a:stretch>
          </p:blipFill>
          <p:spPr>
            <a:xfrm>
              <a:off x="13328217" y="3788609"/>
              <a:ext cx="926451" cy="926451"/>
            </a:xfrm>
            <a:prstGeom prst="rect">
              <a:avLst/>
            </a:prstGeom>
          </p:spPr>
        </p:pic>
      </p:grpSp>
      <p:sp>
        <p:nvSpPr>
          <p:cNvPr id="71" name="Freeform 190">
            <a:extLst>
              <a:ext uri="{FF2B5EF4-FFF2-40B4-BE49-F238E27FC236}">
                <a16:creationId xmlns:a16="http://schemas.microsoft.com/office/drawing/2014/main" id="{18DF9929-0780-BF48-B1DB-20B147481C26}"/>
              </a:ext>
            </a:extLst>
          </p:cNvPr>
          <p:cNvSpPr/>
          <p:nvPr/>
        </p:nvSpPr>
        <p:spPr>
          <a:xfrm>
            <a:off x="555249" y="3543428"/>
            <a:ext cx="17001231" cy="1031143"/>
          </a:xfrm>
          <a:custGeom>
            <a:avLst/>
            <a:gdLst>
              <a:gd name="connsiteX0" fmla="*/ 17805400 w 18491200"/>
              <a:gd name="connsiteY0" fmla="*/ 2082800 h 2159000"/>
              <a:gd name="connsiteX1" fmla="*/ 18491200 w 18491200"/>
              <a:gd name="connsiteY1" fmla="*/ 2082800 h 2159000"/>
              <a:gd name="connsiteX2" fmla="*/ 18491200 w 18491200"/>
              <a:gd name="connsiteY2" fmla="*/ 0 h 2159000"/>
              <a:gd name="connsiteX3" fmla="*/ 0 w 18491200"/>
              <a:gd name="connsiteY3" fmla="*/ 0 h 2159000"/>
              <a:gd name="connsiteX4" fmla="*/ 0 w 18491200"/>
              <a:gd name="connsiteY4" fmla="*/ 2159000 h 2159000"/>
              <a:gd name="connsiteX5" fmla="*/ 736600 w 18491200"/>
              <a:gd name="connsiteY5" fmla="*/ 2159000 h 2159000"/>
              <a:gd name="connsiteX0" fmla="*/ 17817353 w 18491200"/>
              <a:gd name="connsiteY0" fmla="*/ 2148541 h 2159000"/>
              <a:gd name="connsiteX1" fmla="*/ 18491200 w 18491200"/>
              <a:gd name="connsiteY1" fmla="*/ 2082800 h 2159000"/>
              <a:gd name="connsiteX2" fmla="*/ 18491200 w 18491200"/>
              <a:gd name="connsiteY2" fmla="*/ 0 h 2159000"/>
              <a:gd name="connsiteX3" fmla="*/ 0 w 18491200"/>
              <a:gd name="connsiteY3" fmla="*/ 0 h 2159000"/>
              <a:gd name="connsiteX4" fmla="*/ 0 w 18491200"/>
              <a:gd name="connsiteY4" fmla="*/ 2159000 h 2159000"/>
              <a:gd name="connsiteX5" fmla="*/ 736600 w 18491200"/>
              <a:gd name="connsiteY5" fmla="*/ 2159000 h 2159000"/>
              <a:gd name="connsiteX0" fmla="*/ 17817353 w 18503153"/>
              <a:gd name="connsiteY0" fmla="*/ 2148541 h 2159000"/>
              <a:gd name="connsiteX1" fmla="*/ 18503153 w 18503153"/>
              <a:gd name="connsiteY1" fmla="*/ 2148541 h 2159000"/>
              <a:gd name="connsiteX2" fmla="*/ 18491200 w 18503153"/>
              <a:gd name="connsiteY2" fmla="*/ 0 h 2159000"/>
              <a:gd name="connsiteX3" fmla="*/ 0 w 18503153"/>
              <a:gd name="connsiteY3" fmla="*/ 0 h 2159000"/>
              <a:gd name="connsiteX4" fmla="*/ 0 w 18503153"/>
              <a:gd name="connsiteY4" fmla="*/ 2159000 h 2159000"/>
              <a:gd name="connsiteX5" fmla="*/ 736600 w 18503153"/>
              <a:gd name="connsiteY5" fmla="*/ 2159000 h 2159000"/>
              <a:gd name="connsiteX0" fmla="*/ 17817353 w 18492349"/>
              <a:gd name="connsiteY0" fmla="*/ 2148541 h 2159000"/>
              <a:gd name="connsiteX1" fmla="*/ 18491199 w 18492349"/>
              <a:gd name="connsiteY1" fmla="*/ 2148541 h 2159000"/>
              <a:gd name="connsiteX2" fmla="*/ 18491200 w 18492349"/>
              <a:gd name="connsiteY2" fmla="*/ 0 h 2159000"/>
              <a:gd name="connsiteX3" fmla="*/ 0 w 18492349"/>
              <a:gd name="connsiteY3" fmla="*/ 0 h 2159000"/>
              <a:gd name="connsiteX4" fmla="*/ 0 w 18492349"/>
              <a:gd name="connsiteY4" fmla="*/ 2159000 h 2159000"/>
              <a:gd name="connsiteX5" fmla="*/ 736600 w 18492349"/>
              <a:gd name="connsiteY5" fmla="*/ 215900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92349" h="2159000">
                <a:moveTo>
                  <a:pt x="17817353" y="2148541"/>
                </a:moveTo>
                <a:lnTo>
                  <a:pt x="18491199" y="2148541"/>
                </a:lnTo>
                <a:cubicBezTo>
                  <a:pt x="18487215" y="1432361"/>
                  <a:pt x="18495184" y="716180"/>
                  <a:pt x="18491200" y="0"/>
                </a:cubicBezTo>
                <a:lnTo>
                  <a:pt x="0" y="0"/>
                </a:lnTo>
                <a:lnTo>
                  <a:pt x="0" y="2159000"/>
                </a:lnTo>
                <a:lnTo>
                  <a:pt x="736600" y="2159000"/>
                </a:lnTo>
              </a:path>
            </a:pathLst>
          </a:custGeom>
          <a:noFill/>
          <a:ln w="31750">
            <a:solidFill>
              <a:srgbClr val="B3914C"/>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673BB3-B216-A14B-90A6-67B196EC86D5}"/>
              </a:ext>
            </a:extLst>
          </p:cNvPr>
          <p:cNvGrpSpPr/>
          <p:nvPr/>
        </p:nvGrpSpPr>
        <p:grpSpPr>
          <a:xfrm>
            <a:off x="1618481" y="4704690"/>
            <a:ext cx="2967416" cy="777240"/>
            <a:chOff x="1583319" y="3471263"/>
            <a:chExt cx="2967416" cy="777240"/>
          </a:xfrm>
        </p:grpSpPr>
        <p:sp>
          <p:nvSpPr>
            <p:cNvPr id="72" name="Rectangle 71">
              <a:extLst>
                <a:ext uri="{FF2B5EF4-FFF2-40B4-BE49-F238E27FC236}">
                  <a16:creationId xmlns:a16="http://schemas.microsoft.com/office/drawing/2014/main" id="{90EAC9AC-BFAC-5646-8413-5D12D1CBE156}"/>
                </a:ext>
              </a:extLst>
            </p:cNvPr>
            <p:cNvSpPr/>
            <p:nvPr/>
          </p:nvSpPr>
          <p:spPr>
            <a:xfrm>
              <a:off x="3188126" y="3471263"/>
              <a:ext cx="1362609" cy="77724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rPr>
                <a:t>NVSMI</a:t>
              </a:r>
            </a:p>
          </p:txBody>
        </p:sp>
        <p:sp>
          <p:nvSpPr>
            <p:cNvPr id="73" name="Rectangle 72">
              <a:extLst>
                <a:ext uri="{FF2B5EF4-FFF2-40B4-BE49-F238E27FC236}">
                  <a16:creationId xmlns:a16="http://schemas.microsoft.com/office/drawing/2014/main" id="{36246238-C5EF-974F-A614-281649733CB6}"/>
                </a:ext>
              </a:extLst>
            </p:cNvPr>
            <p:cNvSpPr/>
            <p:nvPr/>
          </p:nvSpPr>
          <p:spPr>
            <a:xfrm>
              <a:off x="1583319" y="3471263"/>
              <a:ext cx="1362609" cy="77724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rPr>
                <a:t>PCAP</a:t>
              </a:r>
            </a:p>
          </p:txBody>
        </p:sp>
      </p:grpSp>
      <p:cxnSp>
        <p:nvCxnSpPr>
          <p:cNvPr id="75" name="Straight Arrow Connector 74">
            <a:extLst>
              <a:ext uri="{FF2B5EF4-FFF2-40B4-BE49-F238E27FC236}">
                <a16:creationId xmlns:a16="http://schemas.microsoft.com/office/drawing/2014/main" id="{26622E60-0D39-4148-897D-297A5006C37F}"/>
              </a:ext>
            </a:extLst>
          </p:cNvPr>
          <p:cNvCxnSpPr>
            <a:cxnSpLocks/>
          </p:cNvCxnSpPr>
          <p:nvPr/>
        </p:nvCxnSpPr>
        <p:spPr>
          <a:xfrm>
            <a:off x="5011332" y="4574571"/>
            <a:ext cx="29280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055CC4B-32FE-9443-8EB7-209FA619EDDD}"/>
              </a:ext>
            </a:extLst>
          </p:cNvPr>
          <p:cNvCxnSpPr>
            <a:cxnSpLocks/>
          </p:cNvCxnSpPr>
          <p:nvPr/>
        </p:nvCxnSpPr>
        <p:spPr>
          <a:xfrm>
            <a:off x="7419139" y="4574571"/>
            <a:ext cx="29280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DEEFA12-1D7D-0548-ACD4-9F4DC3ED3F46}"/>
              </a:ext>
            </a:extLst>
          </p:cNvPr>
          <p:cNvCxnSpPr>
            <a:cxnSpLocks/>
          </p:cNvCxnSpPr>
          <p:nvPr/>
        </p:nvCxnSpPr>
        <p:spPr>
          <a:xfrm>
            <a:off x="9826946" y="4574571"/>
            <a:ext cx="29280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3EB357C-7C5B-B34A-B346-9A3BF062A6C8}"/>
              </a:ext>
            </a:extLst>
          </p:cNvPr>
          <p:cNvCxnSpPr>
            <a:cxnSpLocks/>
          </p:cNvCxnSpPr>
          <p:nvPr/>
        </p:nvCxnSpPr>
        <p:spPr>
          <a:xfrm>
            <a:off x="12164413" y="4574571"/>
            <a:ext cx="29280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B03BA38-9496-9447-BCA1-B04379ACF029}"/>
              </a:ext>
            </a:extLst>
          </p:cNvPr>
          <p:cNvCxnSpPr>
            <a:cxnSpLocks/>
          </p:cNvCxnSpPr>
          <p:nvPr/>
        </p:nvCxnSpPr>
        <p:spPr>
          <a:xfrm>
            <a:off x="14515949" y="4590982"/>
            <a:ext cx="292808" cy="0"/>
          </a:xfrm>
          <a:prstGeom prst="straightConnector1">
            <a:avLst/>
          </a:prstGeom>
          <a:ln w="31750">
            <a:solidFill>
              <a:srgbClr val="B3914C"/>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F952CC-11FE-AB49-AA2C-81E0A553C6B8}"/>
              </a:ext>
            </a:extLst>
          </p:cNvPr>
          <p:cNvSpPr txBox="1"/>
          <p:nvPr/>
        </p:nvSpPr>
        <p:spPr>
          <a:xfrm>
            <a:off x="1339451" y="4026759"/>
            <a:ext cx="352547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 Pro Regular" panose="020B0504020101020102" pitchFamily="34" charset="0"/>
                <a:cs typeface="DIN Pro Regular" panose="020B0504020101020102" pitchFamily="34" charset="0"/>
              </a:rPr>
              <a:t>GENERIC FEEDS</a:t>
            </a:r>
          </a:p>
        </p:txBody>
      </p:sp>
      <p:sp>
        <p:nvSpPr>
          <p:cNvPr id="47" name="Rectangle 46">
            <a:extLst>
              <a:ext uri="{FF2B5EF4-FFF2-40B4-BE49-F238E27FC236}">
                <a16:creationId xmlns:a16="http://schemas.microsoft.com/office/drawing/2014/main" id="{7909D04C-2EDD-2A4B-A5B1-180F62DBE94F}"/>
              </a:ext>
            </a:extLst>
          </p:cNvPr>
          <p:cNvSpPr/>
          <p:nvPr/>
        </p:nvSpPr>
        <p:spPr>
          <a:xfrm>
            <a:off x="5639503" y="8641079"/>
            <a:ext cx="6207912" cy="777240"/>
          </a:xfrm>
          <a:prstGeom prst="rect">
            <a:avLst/>
          </a:prstGeom>
          <a:solidFill>
            <a:srgbClr val="4583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EGX STACK</a:t>
            </a:r>
          </a:p>
        </p:txBody>
      </p:sp>
      <p:sp>
        <p:nvSpPr>
          <p:cNvPr id="3" name="Rectangle 2">
            <a:extLst>
              <a:ext uri="{FF2B5EF4-FFF2-40B4-BE49-F238E27FC236}">
                <a16:creationId xmlns:a16="http://schemas.microsoft.com/office/drawing/2014/main" id="{9E17937B-277B-A948-B264-FE07B023C62C}"/>
              </a:ext>
            </a:extLst>
          </p:cNvPr>
          <p:cNvSpPr/>
          <p:nvPr/>
        </p:nvSpPr>
        <p:spPr>
          <a:xfrm>
            <a:off x="1339451" y="2452258"/>
            <a:ext cx="3525476" cy="752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IN Pro Regular" panose="020B0504020101020102" pitchFamily="34" charset="0"/>
                <a:cs typeface="DIN Pro Regular" panose="020B0504020101020102" pitchFamily="34" charset="0"/>
              </a:rPr>
              <a:t>PERCEIVE</a:t>
            </a:r>
            <a:endParaRPr lang="en-US" dirty="0">
              <a:latin typeface="DIN Pro Regular" panose="020B0504020101020102" pitchFamily="34" charset="0"/>
              <a:cs typeface="DIN Pro Regular" panose="020B0504020101020102" pitchFamily="34" charset="0"/>
            </a:endParaRPr>
          </a:p>
        </p:txBody>
      </p:sp>
      <p:sp>
        <p:nvSpPr>
          <p:cNvPr id="49" name="Rectangle 48">
            <a:extLst>
              <a:ext uri="{FF2B5EF4-FFF2-40B4-BE49-F238E27FC236}">
                <a16:creationId xmlns:a16="http://schemas.microsoft.com/office/drawing/2014/main" id="{17A0F1B1-C850-184B-A06E-680B2E0174C2}"/>
              </a:ext>
            </a:extLst>
          </p:cNvPr>
          <p:cNvSpPr/>
          <p:nvPr/>
        </p:nvSpPr>
        <p:spPr>
          <a:xfrm>
            <a:off x="5388807" y="2452258"/>
            <a:ext cx="6639678" cy="752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IN Pro Regular" panose="020B0504020101020102" pitchFamily="34" charset="0"/>
                <a:cs typeface="DIN Pro Regular" panose="020B0504020101020102" pitchFamily="34" charset="0"/>
              </a:rPr>
              <a:t>INFER</a:t>
            </a:r>
            <a:endParaRPr lang="en-US" dirty="0">
              <a:latin typeface="DIN Pro Regular" panose="020B0504020101020102" pitchFamily="34" charset="0"/>
              <a:cs typeface="DIN Pro Regular" panose="020B0504020101020102" pitchFamily="34" charset="0"/>
            </a:endParaRPr>
          </a:p>
        </p:txBody>
      </p:sp>
      <p:sp>
        <p:nvSpPr>
          <p:cNvPr id="50" name="Rectangle 49">
            <a:extLst>
              <a:ext uri="{FF2B5EF4-FFF2-40B4-BE49-F238E27FC236}">
                <a16:creationId xmlns:a16="http://schemas.microsoft.com/office/drawing/2014/main" id="{E0DEA2DC-7923-E143-8486-417141598467}"/>
              </a:ext>
            </a:extLst>
          </p:cNvPr>
          <p:cNvSpPr/>
          <p:nvPr/>
        </p:nvSpPr>
        <p:spPr>
          <a:xfrm>
            <a:off x="12587996" y="2452258"/>
            <a:ext cx="4160227" cy="752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IN Pro Regular" panose="020B0504020101020102" pitchFamily="34" charset="0"/>
                <a:cs typeface="DIN Pro Regular" panose="020B0504020101020102" pitchFamily="34" charset="0"/>
              </a:rPr>
              <a:t>ACT</a:t>
            </a:r>
            <a:endParaRPr lang="en-US" dirty="0">
              <a:latin typeface="DIN Pro Regular" panose="020B0504020101020102" pitchFamily="34" charset="0"/>
              <a:cs typeface="DIN Pro Regular" panose="020B0504020101020102" pitchFamily="34" charset="0"/>
            </a:endParaRPr>
          </a:p>
        </p:txBody>
      </p:sp>
      <p:sp>
        <p:nvSpPr>
          <p:cNvPr id="56" name="Rectangle 55">
            <a:extLst>
              <a:ext uri="{FF2B5EF4-FFF2-40B4-BE49-F238E27FC236}">
                <a16:creationId xmlns:a16="http://schemas.microsoft.com/office/drawing/2014/main" id="{28FAAA38-82D4-4D53-806B-319BDF3261BD}"/>
              </a:ext>
            </a:extLst>
          </p:cNvPr>
          <p:cNvSpPr/>
          <p:nvPr/>
        </p:nvSpPr>
        <p:spPr>
          <a:xfrm>
            <a:off x="10484805" y="6582567"/>
            <a:ext cx="1362609" cy="77724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Prometheus</a:t>
            </a:r>
          </a:p>
        </p:txBody>
      </p:sp>
      <p:sp>
        <p:nvSpPr>
          <p:cNvPr id="59" name="Rectangle 58">
            <a:extLst>
              <a:ext uri="{FF2B5EF4-FFF2-40B4-BE49-F238E27FC236}">
                <a16:creationId xmlns:a16="http://schemas.microsoft.com/office/drawing/2014/main" id="{3A79896F-37D3-4A84-81E7-B2C5FAA70562}"/>
              </a:ext>
            </a:extLst>
          </p:cNvPr>
          <p:cNvSpPr/>
          <p:nvPr/>
        </p:nvSpPr>
        <p:spPr>
          <a:xfrm>
            <a:off x="9921744" y="7675937"/>
            <a:ext cx="1362609" cy="77724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Grafana</a:t>
            </a:r>
          </a:p>
        </p:txBody>
      </p:sp>
      <p:sp>
        <p:nvSpPr>
          <p:cNvPr id="60" name="Rectangle 59">
            <a:extLst>
              <a:ext uri="{FF2B5EF4-FFF2-40B4-BE49-F238E27FC236}">
                <a16:creationId xmlns:a16="http://schemas.microsoft.com/office/drawing/2014/main" id="{63060565-C45F-49A6-B8F9-1C004F95FD51}"/>
              </a:ext>
            </a:extLst>
          </p:cNvPr>
          <p:cNvSpPr/>
          <p:nvPr/>
        </p:nvSpPr>
        <p:spPr>
          <a:xfrm>
            <a:off x="12587996" y="5638533"/>
            <a:ext cx="4160228" cy="36578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E6CC1BE6-3DE4-4107-8CCB-B3E6B081F81F}"/>
              </a:ext>
            </a:extLst>
          </p:cNvPr>
          <p:cNvSpPr/>
          <p:nvPr/>
        </p:nvSpPr>
        <p:spPr>
          <a:xfrm>
            <a:off x="13333636" y="6576406"/>
            <a:ext cx="1362609" cy="1005922"/>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Splunk Enterprise Security</a:t>
            </a:r>
          </a:p>
        </p:txBody>
      </p:sp>
      <p:sp>
        <p:nvSpPr>
          <p:cNvPr id="68" name="Rectangle 67">
            <a:extLst>
              <a:ext uri="{FF2B5EF4-FFF2-40B4-BE49-F238E27FC236}">
                <a16:creationId xmlns:a16="http://schemas.microsoft.com/office/drawing/2014/main" id="{FB394B6C-FE8E-42DA-A7B8-43759107B9FF}"/>
              </a:ext>
            </a:extLst>
          </p:cNvPr>
          <p:cNvSpPr/>
          <p:nvPr/>
        </p:nvSpPr>
        <p:spPr>
          <a:xfrm>
            <a:off x="14956607" y="6591499"/>
            <a:ext cx="1362609" cy="1005922"/>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Splunk Phantom</a:t>
            </a:r>
          </a:p>
        </p:txBody>
      </p:sp>
      <p:sp>
        <p:nvSpPr>
          <p:cNvPr id="69" name="TextBox 68">
            <a:extLst>
              <a:ext uri="{FF2B5EF4-FFF2-40B4-BE49-F238E27FC236}">
                <a16:creationId xmlns:a16="http://schemas.microsoft.com/office/drawing/2014/main" id="{CB663A23-8A9D-4A14-967E-B53A7644CDB2}"/>
              </a:ext>
            </a:extLst>
          </p:cNvPr>
          <p:cNvSpPr txBox="1"/>
          <p:nvPr/>
        </p:nvSpPr>
        <p:spPr>
          <a:xfrm>
            <a:off x="12967797" y="5687240"/>
            <a:ext cx="3525476"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 Pro Regular" panose="020B0504020101020102" pitchFamily="34" charset="0"/>
                <a:cs typeface="DIN Pro Regular" panose="020B0504020101020102" pitchFamily="34" charset="0"/>
              </a:rPr>
              <a:t>SPLUNK ENTERPRISE TOOLS</a:t>
            </a:r>
          </a:p>
        </p:txBody>
      </p:sp>
      <p:sp>
        <p:nvSpPr>
          <p:cNvPr id="70" name="Rectangle 69">
            <a:extLst>
              <a:ext uri="{FF2B5EF4-FFF2-40B4-BE49-F238E27FC236}">
                <a16:creationId xmlns:a16="http://schemas.microsoft.com/office/drawing/2014/main" id="{CF01AE0C-28FF-4F50-9733-1717316A49EF}"/>
              </a:ext>
            </a:extLst>
          </p:cNvPr>
          <p:cNvSpPr/>
          <p:nvPr/>
        </p:nvSpPr>
        <p:spPr>
          <a:xfrm>
            <a:off x="2420884" y="5816264"/>
            <a:ext cx="1362609" cy="777240"/>
          </a:xfrm>
          <a:prstGeom prst="rect">
            <a:avLst/>
          </a:prstGeom>
          <a:solidFill>
            <a:schemeClr val="bg2">
              <a:lumMod val="9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rPr>
              <a:t>Email</a:t>
            </a:r>
          </a:p>
        </p:txBody>
      </p:sp>
      <p:sp>
        <p:nvSpPr>
          <p:cNvPr id="77" name="Rectangle 76">
            <a:extLst>
              <a:ext uri="{FF2B5EF4-FFF2-40B4-BE49-F238E27FC236}">
                <a16:creationId xmlns:a16="http://schemas.microsoft.com/office/drawing/2014/main" id="{3961023D-512A-463B-B620-20687E602D93}"/>
              </a:ext>
            </a:extLst>
          </p:cNvPr>
          <p:cNvSpPr/>
          <p:nvPr/>
        </p:nvSpPr>
        <p:spPr>
          <a:xfrm>
            <a:off x="14183724" y="7834742"/>
            <a:ext cx="1362609" cy="1005922"/>
          </a:xfrm>
          <a:prstGeom prst="rect">
            <a:avLst/>
          </a:prstGeom>
          <a:solidFill>
            <a:schemeClr val="bg2">
              <a:lumMod val="90000"/>
            </a:schemeClr>
          </a:solidFill>
          <a:ln>
            <a:solidFill>
              <a:schemeClr val="tx1"/>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DIN Pro Regular" panose="020B0504020101020102" pitchFamily="34" charset="0"/>
                <a:cs typeface="DIN Pro Regular" panose="020B0504020101020102" pitchFamily="34" charset="0"/>
              </a:rPr>
              <a:t>Splunk Data Streaming Processor</a:t>
            </a:r>
          </a:p>
        </p:txBody>
      </p:sp>
    </p:spTree>
    <p:extLst>
      <p:ext uri="{BB962C8B-B14F-4D97-AF65-F5344CB8AC3E}">
        <p14:creationId xmlns:p14="http://schemas.microsoft.com/office/powerpoint/2010/main" val="209629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9EF6-97D6-40AB-A33B-7FCFF93220C8}"/>
              </a:ext>
            </a:extLst>
          </p:cNvPr>
          <p:cNvSpPr>
            <a:spLocks noGrp="1"/>
          </p:cNvSpPr>
          <p:nvPr>
            <p:ph type="title"/>
          </p:nvPr>
        </p:nvSpPr>
        <p:spPr/>
        <p:txBody>
          <a:bodyPr/>
          <a:lstStyle/>
          <a:p>
            <a:r>
              <a:rPr lang="en-US" dirty="0"/>
              <a:t>Deep log parsing </a:t>
            </a:r>
            <a:br>
              <a:rPr lang="en-US" dirty="0"/>
            </a:br>
            <a:r>
              <a:rPr lang="en-US" dirty="0"/>
              <a:t>with cybert</a:t>
            </a:r>
          </a:p>
        </p:txBody>
      </p:sp>
    </p:spTree>
    <p:extLst>
      <p:ext uri="{BB962C8B-B14F-4D97-AF65-F5344CB8AC3E}">
        <p14:creationId xmlns:p14="http://schemas.microsoft.com/office/powerpoint/2010/main" val="172248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DAB94A-5E86-4B64-9DAC-574AA2E4D2CA}"/>
              </a:ext>
            </a:extLst>
          </p:cNvPr>
          <p:cNvSpPr>
            <a:spLocks noGrp="1"/>
          </p:cNvSpPr>
          <p:nvPr>
            <p:ph type="title"/>
          </p:nvPr>
        </p:nvSpPr>
        <p:spPr>
          <a:xfrm>
            <a:off x="1257300" y="0"/>
            <a:ext cx="15773400" cy="1257300"/>
          </a:xfrm>
        </p:spPr>
        <p:txBody>
          <a:bodyPr>
            <a:noAutofit/>
          </a:bodyPr>
          <a:lstStyle/>
          <a:p>
            <a:r>
              <a:rPr lang="en-US" sz="4800" dirty="0"/>
              <a:t>Cybersecurity is a data problem</a:t>
            </a:r>
          </a:p>
        </p:txBody>
      </p:sp>
      <p:sp>
        <p:nvSpPr>
          <p:cNvPr id="10" name="Text Placeholder 9">
            <a:extLst>
              <a:ext uri="{FF2B5EF4-FFF2-40B4-BE49-F238E27FC236}">
                <a16:creationId xmlns:a16="http://schemas.microsoft.com/office/drawing/2014/main" id="{3027AB70-FD08-47E9-8574-CA6CDCD07570}"/>
              </a:ext>
            </a:extLst>
          </p:cNvPr>
          <p:cNvSpPr>
            <a:spLocks noGrp="1"/>
          </p:cNvSpPr>
          <p:nvPr>
            <p:ph type="body" sz="quarter" idx="10"/>
          </p:nvPr>
        </p:nvSpPr>
        <p:spPr>
          <a:xfrm>
            <a:off x="1257300" y="1243584"/>
            <a:ext cx="15773400" cy="704088"/>
          </a:xfrm>
        </p:spPr>
        <p:txBody>
          <a:bodyPr/>
          <a:lstStyle/>
          <a:p>
            <a:r>
              <a:rPr lang="en-US" sz="3000" dirty="0">
                <a:solidFill>
                  <a:schemeClr val="tx2"/>
                </a:solidFill>
              </a:rPr>
              <a:t>Requires Visibility into Every User &amp; App in the Data Center</a:t>
            </a:r>
          </a:p>
        </p:txBody>
      </p:sp>
      <p:pic>
        <p:nvPicPr>
          <p:cNvPr id="3" name="Picture Placeholder 2" descr="Background pattern&#10;&#10;Description automatically generated">
            <a:extLst>
              <a:ext uri="{FF2B5EF4-FFF2-40B4-BE49-F238E27FC236}">
                <a16:creationId xmlns:a16="http://schemas.microsoft.com/office/drawing/2014/main" id="{E91EB226-D742-4250-AF8E-60BBBFC74C3C}"/>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a:xfrm>
            <a:off x="689512" y="3512953"/>
            <a:ext cx="4023360" cy="3626035"/>
          </a:xfrm>
        </p:spPr>
      </p:pic>
      <p:sp>
        <p:nvSpPr>
          <p:cNvPr id="35" name="SmartArt Placeholder 34">
            <a:extLst>
              <a:ext uri="{FF2B5EF4-FFF2-40B4-BE49-F238E27FC236}">
                <a16:creationId xmlns:a16="http://schemas.microsoft.com/office/drawing/2014/main" id="{D576813C-442C-4F0A-8655-9D3946445010}"/>
              </a:ext>
            </a:extLst>
          </p:cNvPr>
          <p:cNvSpPr>
            <a:spLocks noGrp="1"/>
          </p:cNvSpPr>
          <p:nvPr>
            <p:ph type="dgm" sz="quarter" idx="15"/>
          </p:nvPr>
        </p:nvSpPr>
        <p:spPr>
          <a:xfrm>
            <a:off x="689512" y="3512953"/>
            <a:ext cx="4023360" cy="1534223"/>
          </a:xfrm>
        </p:spPr>
      </p:sp>
      <p:sp>
        <p:nvSpPr>
          <p:cNvPr id="12" name="Text Placeholder 11">
            <a:extLst>
              <a:ext uri="{FF2B5EF4-FFF2-40B4-BE49-F238E27FC236}">
                <a16:creationId xmlns:a16="http://schemas.microsoft.com/office/drawing/2014/main" id="{8257D0F1-C354-4AE0-9D53-F19BD77956E5}"/>
              </a:ext>
            </a:extLst>
          </p:cNvPr>
          <p:cNvSpPr>
            <a:spLocks noGrp="1"/>
          </p:cNvSpPr>
          <p:nvPr>
            <p:ph type="body" sz="quarter" idx="12"/>
          </p:nvPr>
        </p:nvSpPr>
        <p:spPr>
          <a:xfrm>
            <a:off x="885088" y="3695768"/>
            <a:ext cx="3657600" cy="375180"/>
          </a:xfrm>
        </p:spPr>
        <p:txBody>
          <a:bodyPr/>
          <a:lstStyle/>
          <a:p>
            <a:r>
              <a:rPr lang="en-US" dirty="0"/>
              <a:t>HIGH VELOCITY DATA STREAMS</a:t>
            </a:r>
          </a:p>
        </p:txBody>
      </p:sp>
      <p:pic>
        <p:nvPicPr>
          <p:cNvPr id="17" name="Picture Placeholder 16" descr="A picture containing metalware, gear&#10;&#10;Description automatically generated">
            <a:extLst>
              <a:ext uri="{FF2B5EF4-FFF2-40B4-BE49-F238E27FC236}">
                <a16:creationId xmlns:a16="http://schemas.microsoft.com/office/drawing/2014/main" id="{B1F56720-6404-4DAE-83CE-A4948E0B021E}"/>
              </a:ext>
            </a:extLst>
          </p:cNvPr>
          <p:cNvPicPr>
            <a:picLocks noGrp="1" noChangeAspect="1"/>
          </p:cNvPicPr>
          <p:nvPr>
            <p:ph type="pic" sz="quarter" idx="16"/>
          </p:nvPr>
        </p:nvPicPr>
        <p:blipFill>
          <a:blip r:embed="rId4" cstate="email">
            <a:extLst>
              <a:ext uri="{28A0092B-C50C-407E-A947-70E740481C1C}">
                <a14:useLocalDpi xmlns:a14="http://schemas.microsoft.com/office/drawing/2010/main"/>
              </a:ext>
            </a:extLst>
          </a:blip>
          <a:srcRect/>
          <a:stretch>
            <a:fillRect/>
          </a:stretch>
        </p:blipFill>
        <p:spPr>
          <a:xfrm>
            <a:off x="4974249" y="3512953"/>
            <a:ext cx="4044163" cy="3626035"/>
          </a:xfrm>
        </p:spPr>
      </p:pic>
      <p:sp>
        <p:nvSpPr>
          <p:cNvPr id="37" name="SmartArt Placeholder 36">
            <a:extLst>
              <a:ext uri="{FF2B5EF4-FFF2-40B4-BE49-F238E27FC236}">
                <a16:creationId xmlns:a16="http://schemas.microsoft.com/office/drawing/2014/main" id="{915033B0-F08F-419A-8803-EE50CCFE7809}"/>
              </a:ext>
            </a:extLst>
          </p:cNvPr>
          <p:cNvSpPr>
            <a:spLocks noGrp="1"/>
          </p:cNvSpPr>
          <p:nvPr>
            <p:ph type="dgm" sz="quarter" idx="17"/>
          </p:nvPr>
        </p:nvSpPr>
        <p:spPr>
          <a:xfrm>
            <a:off x="4974249" y="3512953"/>
            <a:ext cx="4044163" cy="1534223"/>
          </a:xfrm>
        </p:spPr>
      </p:sp>
      <p:sp>
        <p:nvSpPr>
          <p:cNvPr id="18" name="Text Placeholder 17">
            <a:extLst>
              <a:ext uri="{FF2B5EF4-FFF2-40B4-BE49-F238E27FC236}">
                <a16:creationId xmlns:a16="http://schemas.microsoft.com/office/drawing/2014/main" id="{3E6C2559-A651-4601-89F1-7548EEC26B46}"/>
              </a:ext>
            </a:extLst>
          </p:cNvPr>
          <p:cNvSpPr>
            <a:spLocks noGrp="1"/>
          </p:cNvSpPr>
          <p:nvPr>
            <p:ph type="body" sz="quarter" idx="18"/>
          </p:nvPr>
        </p:nvSpPr>
        <p:spPr>
          <a:xfrm>
            <a:off x="5174887" y="3695768"/>
            <a:ext cx="3657600" cy="375180"/>
          </a:xfrm>
        </p:spPr>
        <p:txBody>
          <a:bodyPr/>
          <a:lstStyle/>
          <a:p>
            <a:r>
              <a:rPr lang="en-US" dirty="0"/>
              <a:t>HETEROGENEOUS Data</a:t>
            </a:r>
          </a:p>
          <a:p>
            <a:endParaRPr lang="en-US" dirty="0"/>
          </a:p>
        </p:txBody>
      </p:sp>
      <p:pic>
        <p:nvPicPr>
          <p:cNvPr id="21" name="Picture Placeholder 20" descr="A picture containing text, person, computer&#10;&#10;Description automatically generated">
            <a:extLst>
              <a:ext uri="{FF2B5EF4-FFF2-40B4-BE49-F238E27FC236}">
                <a16:creationId xmlns:a16="http://schemas.microsoft.com/office/drawing/2014/main" id="{95982B2B-80B0-461F-846B-50D1B41B1B3C}"/>
              </a:ext>
            </a:extLst>
          </p:cNvPr>
          <p:cNvPicPr>
            <a:picLocks noGrp="1" noChangeAspect="1"/>
          </p:cNvPicPr>
          <p:nvPr>
            <p:ph type="pic" sz="quarter" idx="20"/>
          </p:nvPr>
        </p:nvPicPr>
        <p:blipFill>
          <a:blip r:embed="rId5" cstate="email">
            <a:extLst>
              <a:ext uri="{28A0092B-C50C-407E-A947-70E740481C1C}">
                <a14:useLocalDpi xmlns:a14="http://schemas.microsoft.com/office/drawing/2010/main"/>
              </a:ext>
            </a:extLst>
          </a:blip>
          <a:srcRect/>
          <a:stretch>
            <a:fillRect/>
          </a:stretch>
        </p:blipFill>
        <p:spPr>
          <a:xfrm>
            <a:off x="9268942" y="3512953"/>
            <a:ext cx="4023360" cy="3626035"/>
          </a:xfrm>
        </p:spPr>
      </p:pic>
      <p:sp>
        <p:nvSpPr>
          <p:cNvPr id="43" name="SmartArt Placeholder 42">
            <a:extLst>
              <a:ext uri="{FF2B5EF4-FFF2-40B4-BE49-F238E27FC236}">
                <a16:creationId xmlns:a16="http://schemas.microsoft.com/office/drawing/2014/main" id="{882E22F9-D687-4AE8-A82A-4CB669C7CCA9}"/>
              </a:ext>
            </a:extLst>
          </p:cNvPr>
          <p:cNvSpPr>
            <a:spLocks noGrp="1"/>
          </p:cNvSpPr>
          <p:nvPr>
            <p:ph type="dgm" sz="quarter" idx="21"/>
          </p:nvPr>
        </p:nvSpPr>
        <p:spPr>
          <a:xfrm>
            <a:off x="9268942" y="3512953"/>
            <a:ext cx="4023360" cy="1534223"/>
          </a:xfrm>
        </p:spPr>
      </p:sp>
      <p:sp>
        <p:nvSpPr>
          <p:cNvPr id="128" name="Text Placeholder 127">
            <a:extLst>
              <a:ext uri="{FF2B5EF4-FFF2-40B4-BE49-F238E27FC236}">
                <a16:creationId xmlns:a16="http://schemas.microsoft.com/office/drawing/2014/main" id="{A67ECB78-DAB0-4693-92AD-598EF24BD8C5}"/>
              </a:ext>
            </a:extLst>
          </p:cNvPr>
          <p:cNvSpPr>
            <a:spLocks noGrp="1"/>
          </p:cNvSpPr>
          <p:nvPr>
            <p:ph type="body" sz="quarter" idx="22"/>
          </p:nvPr>
        </p:nvSpPr>
        <p:spPr>
          <a:xfrm>
            <a:off x="9464518" y="3695768"/>
            <a:ext cx="3657600" cy="375180"/>
          </a:xfrm>
        </p:spPr>
        <p:txBody>
          <a:bodyPr/>
          <a:lstStyle/>
          <a:p>
            <a:r>
              <a:rPr lang="en-US" dirty="0"/>
              <a:t>Cross environment INTEGRATIONS</a:t>
            </a:r>
          </a:p>
          <a:p>
            <a:endParaRPr lang="en-US" dirty="0"/>
          </a:p>
        </p:txBody>
      </p:sp>
      <p:pic>
        <p:nvPicPr>
          <p:cNvPr id="25" name="Picture Placeholder 24" descr="A picture containing text, computer, display&#10;&#10;Description automatically generated">
            <a:extLst>
              <a:ext uri="{FF2B5EF4-FFF2-40B4-BE49-F238E27FC236}">
                <a16:creationId xmlns:a16="http://schemas.microsoft.com/office/drawing/2014/main" id="{61C5711D-614B-4575-9C5C-D4C5DAE5FCFC}"/>
              </a:ext>
            </a:extLst>
          </p:cNvPr>
          <p:cNvPicPr>
            <a:picLocks noGrp="1" noChangeAspect="1"/>
          </p:cNvPicPr>
          <p:nvPr>
            <p:ph type="pic" sz="quarter" idx="24"/>
          </p:nvPr>
        </p:nvPicPr>
        <p:blipFill>
          <a:blip r:embed="rId6" cstate="email">
            <a:extLst>
              <a:ext uri="{28A0092B-C50C-407E-A947-70E740481C1C}">
                <a14:useLocalDpi xmlns:a14="http://schemas.microsoft.com/office/drawing/2010/main"/>
              </a:ext>
            </a:extLst>
          </a:blip>
          <a:srcRect/>
          <a:stretch>
            <a:fillRect/>
          </a:stretch>
        </p:blipFill>
        <p:spPr>
          <a:xfrm>
            <a:off x="13557207" y="3512953"/>
            <a:ext cx="4023360" cy="3626035"/>
          </a:xfrm>
        </p:spPr>
      </p:pic>
      <p:sp>
        <p:nvSpPr>
          <p:cNvPr id="45" name="SmartArt Placeholder 44">
            <a:extLst>
              <a:ext uri="{FF2B5EF4-FFF2-40B4-BE49-F238E27FC236}">
                <a16:creationId xmlns:a16="http://schemas.microsoft.com/office/drawing/2014/main" id="{137CA41F-D499-4B51-85CD-FCB53329FC14}"/>
              </a:ext>
            </a:extLst>
          </p:cNvPr>
          <p:cNvSpPr>
            <a:spLocks noGrp="1"/>
          </p:cNvSpPr>
          <p:nvPr>
            <p:ph type="dgm" sz="quarter" idx="25"/>
          </p:nvPr>
        </p:nvSpPr>
        <p:spPr>
          <a:xfrm>
            <a:off x="13557207" y="3512953"/>
            <a:ext cx="4023360" cy="1534223"/>
          </a:xfrm>
        </p:spPr>
      </p:sp>
      <p:sp>
        <p:nvSpPr>
          <p:cNvPr id="132" name="Text Placeholder 131">
            <a:extLst>
              <a:ext uri="{FF2B5EF4-FFF2-40B4-BE49-F238E27FC236}">
                <a16:creationId xmlns:a16="http://schemas.microsoft.com/office/drawing/2014/main" id="{83427627-6E6B-4D3A-BDE9-FAB00C5CE524}"/>
              </a:ext>
            </a:extLst>
          </p:cNvPr>
          <p:cNvSpPr>
            <a:spLocks noGrp="1"/>
          </p:cNvSpPr>
          <p:nvPr>
            <p:ph type="body" sz="quarter" idx="26"/>
          </p:nvPr>
        </p:nvSpPr>
        <p:spPr>
          <a:xfrm>
            <a:off x="13752783" y="3695768"/>
            <a:ext cx="3657600" cy="375180"/>
          </a:xfrm>
        </p:spPr>
        <p:txBody>
          <a:bodyPr/>
          <a:lstStyle/>
          <a:p>
            <a:r>
              <a:rPr lang="en-US" dirty="0"/>
              <a:t>QUICK ITERATIONS </a:t>
            </a:r>
            <a:r>
              <a:rPr lang="en-US" dirty="0">
                <a:latin typeface="Arial" panose="020B0604020202020204" pitchFamily="34" charset="0"/>
                <a:cs typeface="Arial" panose="020B0604020202020204" pitchFamily="34" charset="0"/>
              </a:rPr>
              <a:t>&amp;</a:t>
            </a:r>
            <a:r>
              <a:rPr lang="en-US" dirty="0"/>
              <a:t> pivoting</a:t>
            </a:r>
          </a:p>
          <a:p>
            <a:endParaRPr lang="en-US" dirty="0"/>
          </a:p>
        </p:txBody>
      </p:sp>
      <p:sp>
        <p:nvSpPr>
          <p:cNvPr id="38" name="Rectangle 37">
            <a:extLst>
              <a:ext uri="{FF2B5EF4-FFF2-40B4-BE49-F238E27FC236}">
                <a16:creationId xmlns:a16="http://schemas.microsoft.com/office/drawing/2014/main" id="{76CCD00A-E17A-458B-A018-7F513425B276}"/>
              </a:ext>
            </a:extLst>
          </p:cNvPr>
          <p:cNvSpPr/>
          <p:nvPr/>
        </p:nvSpPr>
        <p:spPr>
          <a:xfrm>
            <a:off x="686824" y="3518792"/>
            <a:ext cx="4026048" cy="362603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tx1"/>
              </a:solidFill>
              <a:latin typeface="Trebuchet MS" panose="020B0603020202020204" pitchFamily="34" charset="0"/>
            </a:endParaRPr>
          </a:p>
        </p:txBody>
      </p:sp>
      <p:sp>
        <p:nvSpPr>
          <p:cNvPr id="39" name="Rectangle 38">
            <a:extLst>
              <a:ext uri="{FF2B5EF4-FFF2-40B4-BE49-F238E27FC236}">
                <a16:creationId xmlns:a16="http://schemas.microsoft.com/office/drawing/2014/main" id="{3FEFE254-EA85-45FB-A73D-E8F98D7A37E8}"/>
              </a:ext>
            </a:extLst>
          </p:cNvPr>
          <p:cNvSpPr/>
          <p:nvPr/>
        </p:nvSpPr>
        <p:spPr>
          <a:xfrm>
            <a:off x="4976589" y="3518792"/>
            <a:ext cx="4041823" cy="362603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3F92F700-E856-4BCA-A1CB-EF2CDCF271DB}"/>
              </a:ext>
            </a:extLst>
          </p:cNvPr>
          <p:cNvSpPr/>
          <p:nvPr/>
        </p:nvSpPr>
        <p:spPr>
          <a:xfrm>
            <a:off x="9263458" y="3518792"/>
            <a:ext cx="4026048" cy="362603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77A1AB4B-84EE-4D18-8806-BC92C2A40160}"/>
              </a:ext>
            </a:extLst>
          </p:cNvPr>
          <p:cNvSpPr/>
          <p:nvPr/>
        </p:nvSpPr>
        <p:spPr>
          <a:xfrm>
            <a:off x="13553223" y="3518792"/>
            <a:ext cx="4027345" cy="362603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tx1"/>
              </a:solidFill>
              <a:latin typeface="Trebuchet MS" panose="020B0603020202020204" pitchFamily="34" charset="0"/>
            </a:endParaRPr>
          </a:p>
        </p:txBody>
      </p:sp>
      <p:sp>
        <p:nvSpPr>
          <p:cNvPr id="22" name="TextBox 21">
            <a:extLst>
              <a:ext uri="{FF2B5EF4-FFF2-40B4-BE49-F238E27FC236}">
                <a16:creationId xmlns:a16="http://schemas.microsoft.com/office/drawing/2014/main" id="{86F5B7D9-C391-4FEC-9AB7-D829EDA685A8}"/>
              </a:ext>
            </a:extLst>
          </p:cNvPr>
          <p:cNvSpPr txBox="1"/>
          <p:nvPr/>
        </p:nvSpPr>
        <p:spPr>
          <a:xfrm>
            <a:off x="1862642" y="7881917"/>
            <a:ext cx="4677807" cy="106163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333" dirty="0">
                <a:solidFill>
                  <a:schemeClr val="bg1"/>
                </a:solidFill>
                <a:latin typeface="Trebuchet MS" panose="020B0603020202020204" pitchFamily="34" charset="0"/>
              </a:rPr>
              <a:t>Traditional methods &amp; tools are not fast enough and rely too heavily on heuristics</a:t>
            </a:r>
          </a:p>
        </p:txBody>
      </p:sp>
      <p:sp>
        <p:nvSpPr>
          <p:cNvPr id="23" name="TextBox 22">
            <a:extLst>
              <a:ext uri="{FF2B5EF4-FFF2-40B4-BE49-F238E27FC236}">
                <a16:creationId xmlns:a16="http://schemas.microsoft.com/office/drawing/2014/main" id="{DD2A1513-0E42-4A92-A25D-731E9FB74C74}"/>
              </a:ext>
            </a:extLst>
          </p:cNvPr>
          <p:cNvSpPr txBox="1"/>
          <p:nvPr/>
        </p:nvSpPr>
        <p:spPr>
          <a:xfrm>
            <a:off x="8289830" y="7950713"/>
            <a:ext cx="2845651" cy="8032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b="1" dirty="0">
                <a:solidFill>
                  <a:schemeClr val="tx2"/>
                </a:solidFill>
                <a:latin typeface="Trebuchet MS" panose="020B0603020202020204" pitchFamily="34" charset="0"/>
              </a:rPr>
              <a:t>228 days</a:t>
            </a:r>
          </a:p>
          <a:p>
            <a:pPr algn="ctr">
              <a:lnSpc>
                <a:spcPct val="90000"/>
              </a:lnSpc>
            </a:pPr>
            <a:r>
              <a:rPr lang="en-US" sz="2333" dirty="0">
                <a:solidFill>
                  <a:schemeClr val="bg1"/>
                </a:solidFill>
                <a:latin typeface="Trebuchet MS" panose="020B0603020202020204" pitchFamily="34" charset="0"/>
              </a:rPr>
              <a:t>to identify a breach</a:t>
            </a:r>
          </a:p>
        </p:txBody>
      </p:sp>
      <p:sp>
        <p:nvSpPr>
          <p:cNvPr id="46" name="TextBox 45">
            <a:extLst>
              <a:ext uri="{FF2B5EF4-FFF2-40B4-BE49-F238E27FC236}">
                <a16:creationId xmlns:a16="http://schemas.microsoft.com/office/drawing/2014/main" id="{DD356BAD-434B-4181-9CE7-8CF03EE51074}"/>
              </a:ext>
            </a:extLst>
          </p:cNvPr>
          <p:cNvSpPr txBox="1"/>
          <p:nvPr/>
        </p:nvSpPr>
        <p:spPr>
          <a:xfrm>
            <a:off x="12945347" y="7930342"/>
            <a:ext cx="3419526" cy="8032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b="1" dirty="0">
                <a:solidFill>
                  <a:schemeClr val="tx2"/>
                </a:solidFill>
                <a:latin typeface="Trebuchet MS" panose="020B0603020202020204" pitchFamily="34" charset="0"/>
              </a:rPr>
              <a:t>$8.64M</a:t>
            </a:r>
          </a:p>
          <a:p>
            <a:pPr algn="ctr">
              <a:lnSpc>
                <a:spcPct val="90000"/>
              </a:lnSpc>
            </a:pPr>
            <a:r>
              <a:rPr lang="en-US" sz="2333" dirty="0">
                <a:solidFill>
                  <a:schemeClr val="bg1"/>
                </a:solidFill>
                <a:latin typeface="Trebuchet MS" panose="020B0603020202020204" pitchFamily="34" charset="0"/>
              </a:rPr>
              <a:t>average cost per breach</a:t>
            </a:r>
          </a:p>
        </p:txBody>
      </p:sp>
    </p:spTree>
    <p:extLst>
      <p:ext uri="{BB962C8B-B14F-4D97-AF65-F5344CB8AC3E}">
        <p14:creationId xmlns:p14="http://schemas.microsoft.com/office/powerpoint/2010/main" val="187245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7"/>
          <p:cNvSpPr txBox="1">
            <a:spLocks noGrp="1"/>
          </p:cNvSpPr>
          <p:nvPr>
            <p:ph type="title"/>
          </p:nvPr>
        </p:nvSpPr>
        <p:spPr>
          <a:xfrm>
            <a:off x="830580" y="1229043"/>
            <a:ext cx="16627000" cy="985000"/>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sz="4800" dirty="0"/>
              <a:t>PARSING LOGS TAKES TOO MUCH TIME</a:t>
            </a:r>
            <a:endParaRPr sz="4800" dirty="0"/>
          </a:p>
        </p:txBody>
      </p:sp>
      <p:sp>
        <p:nvSpPr>
          <p:cNvPr id="364" name="Google Shape;364;p67"/>
          <p:cNvSpPr txBox="1">
            <a:spLocks noGrp="1"/>
          </p:cNvSpPr>
          <p:nvPr>
            <p:ph type="body" idx="2"/>
          </p:nvPr>
        </p:nvSpPr>
        <p:spPr>
          <a:xfrm>
            <a:off x="830580" y="2099222"/>
            <a:ext cx="16627000" cy="876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sz="3000" dirty="0"/>
              <a:t>Parsing Logs In Real-Time Often Results in Missed Data</a:t>
            </a:r>
            <a:endParaRPr sz="3000" dirty="0"/>
          </a:p>
        </p:txBody>
      </p:sp>
      <p:pic>
        <p:nvPicPr>
          <p:cNvPr id="365" name="Google Shape;365;p67" descr="AAG_AnnualStatements_EventTime_SourceIP_screenshot.jpg"/>
          <p:cNvPicPr preferRelativeResize="0"/>
          <p:nvPr/>
        </p:nvPicPr>
        <p:blipFill rotWithShape="1">
          <a:blip r:embed="rId3">
            <a:alphaModFix/>
          </a:blip>
          <a:srcRect r="3781"/>
          <a:stretch/>
        </p:blipFill>
        <p:spPr>
          <a:xfrm>
            <a:off x="915468" y="3628864"/>
            <a:ext cx="12830993" cy="5138965"/>
          </a:xfrm>
          <a:prstGeom prst="rect">
            <a:avLst/>
          </a:prstGeom>
          <a:noFill/>
          <a:ln>
            <a:noFill/>
          </a:ln>
        </p:spPr>
      </p:pic>
      <p:sp>
        <p:nvSpPr>
          <p:cNvPr id="366" name="Google Shape;366;p67"/>
          <p:cNvSpPr txBox="1"/>
          <p:nvPr/>
        </p:nvSpPr>
        <p:spPr>
          <a:xfrm>
            <a:off x="14113909" y="3931774"/>
            <a:ext cx="3693500" cy="1446500"/>
          </a:xfrm>
          <a:prstGeom prst="rect">
            <a:avLst/>
          </a:prstGeom>
          <a:noFill/>
          <a:ln>
            <a:noFill/>
          </a:ln>
        </p:spPr>
        <p:txBody>
          <a:bodyPr spcFirstLastPara="1" wrap="square" lIns="152375" tIns="76167" rIns="152375" bIns="76167" anchor="ctr" anchorCtr="0">
            <a:noAutofit/>
          </a:bodyPr>
          <a:lstStyle/>
          <a:p>
            <a:pPr algn="ctr">
              <a:lnSpc>
                <a:spcPct val="90000"/>
              </a:lnSpc>
              <a:spcBef>
                <a:spcPts val="0"/>
              </a:spcBef>
              <a:spcAft>
                <a:spcPts val="0"/>
              </a:spcAft>
            </a:pPr>
            <a:r>
              <a:rPr lang="en-US" sz="2333" dirty="0">
                <a:solidFill>
                  <a:schemeClr val="dk2"/>
                </a:solidFill>
                <a:latin typeface="Trebuchet MS"/>
                <a:ea typeface="Trebuchet MS"/>
                <a:cs typeface="Trebuchet MS"/>
                <a:sym typeface="Trebuchet MS"/>
              </a:rPr>
              <a:t>Missing logs due to degraded logs or overwhelmed sensor attempting to parse logs</a:t>
            </a:r>
            <a:endParaRPr dirty="0"/>
          </a:p>
        </p:txBody>
      </p:sp>
      <p:cxnSp>
        <p:nvCxnSpPr>
          <p:cNvPr id="367" name="Google Shape;367;p67"/>
          <p:cNvCxnSpPr>
            <a:stCxn id="366" idx="1"/>
          </p:cNvCxnSpPr>
          <p:nvPr/>
        </p:nvCxnSpPr>
        <p:spPr>
          <a:xfrm flipH="1">
            <a:off x="12331409" y="4655024"/>
            <a:ext cx="1782500" cy="1238500"/>
          </a:xfrm>
          <a:prstGeom prst="straightConnector1">
            <a:avLst/>
          </a:prstGeom>
          <a:noFill/>
          <a:ln w="38100" cap="flat" cmpd="sng">
            <a:solidFill>
              <a:schemeClr val="dk2"/>
            </a:solidFill>
            <a:prstDash val="solid"/>
            <a:round/>
            <a:headEnd type="none" w="sm" len="sm"/>
            <a:tailEnd type="triangle" w="med" len="med"/>
          </a:ln>
        </p:spPr>
      </p:cxnSp>
      <p:sp>
        <p:nvSpPr>
          <p:cNvPr id="368" name="Google Shape;368;p67"/>
          <p:cNvSpPr txBox="1"/>
          <p:nvPr/>
        </p:nvSpPr>
        <p:spPr>
          <a:xfrm>
            <a:off x="14113886" y="6366739"/>
            <a:ext cx="3184000" cy="477000"/>
          </a:xfrm>
          <a:prstGeom prst="rect">
            <a:avLst/>
          </a:prstGeom>
          <a:noFill/>
          <a:ln>
            <a:noFill/>
          </a:ln>
        </p:spPr>
        <p:txBody>
          <a:bodyPr spcFirstLastPara="1" wrap="square" lIns="152375" tIns="76167" rIns="152375" bIns="76167" anchor="ctr" anchorCtr="0">
            <a:noAutofit/>
          </a:bodyPr>
          <a:lstStyle/>
          <a:p>
            <a:pPr algn="ctr">
              <a:lnSpc>
                <a:spcPct val="90000"/>
              </a:lnSpc>
              <a:spcBef>
                <a:spcPts val="0"/>
              </a:spcBef>
              <a:spcAft>
                <a:spcPts val="0"/>
              </a:spcAft>
            </a:pPr>
            <a:r>
              <a:rPr lang="en-US" sz="2333" dirty="0">
                <a:solidFill>
                  <a:schemeClr val="dk2"/>
                </a:solidFill>
                <a:latin typeface="Trebuchet MS"/>
                <a:ea typeface="Trebuchet MS"/>
                <a:cs typeface="Trebuchet MS"/>
                <a:sym typeface="Trebuchet MS"/>
              </a:rPr>
              <a:t>Results in lost data</a:t>
            </a:r>
            <a:endParaRPr dirty="0"/>
          </a:p>
        </p:txBody>
      </p:sp>
      <p:sp>
        <p:nvSpPr>
          <p:cNvPr id="369" name="Google Shape;369;p67"/>
          <p:cNvSpPr txBox="1"/>
          <p:nvPr/>
        </p:nvSpPr>
        <p:spPr>
          <a:xfrm>
            <a:off x="14113886" y="7097793"/>
            <a:ext cx="3184000" cy="1769500"/>
          </a:xfrm>
          <a:prstGeom prst="rect">
            <a:avLst/>
          </a:prstGeom>
          <a:noFill/>
          <a:ln>
            <a:noFill/>
          </a:ln>
        </p:spPr>
        <p:txBody>
          <a:bodyPr spcFirstLastPara="1" wrap="square" lIns="152375" tIns="76167" rIns="152375" bIns="76167" anchor="ctr" anchorCtr="0">
            <a:noAutofit/>
          </a:bodyPr>
          <a:lstStyle/>
          <a:p>
            <a:pPr algn="ctr">
              <a:lnSpc>
                <a:spcPct val="90000"/>
              </a:lnSpc>
              <a:spcBef>
                <a:spcPts val="0"/>
              </a:spcBef>
              <a:spcAft>
                <a:spcPts val="0"/>
              </a:spcAft>
            </a:pPr>
            <a:r>
              <a:rPr lang="en-US" sz="2333" dirty="0">
                <a:solidFill>
                  <a:schemeClr val="dk2"/>
                </a:solidFill>
                <a:latin typeface="Trebuchet MS"/>
                <a:ea typeface="Trebuchet MS"/>
                <a:cs typeface="Trebuchet MS"/>
                <a:sym typeface="Trebuchet MS"/>
              </a:rPr>
              <a:t>What happens when secops needs to investigate an incident and the data isn’t there?</a:t>
            </a:r>
            <a:endParaRPr dirty="0"/>
          </a:p>
        </p:txBody>
      </p:sp>
    </p:spTree>
    <p:extLst>
      <p:ext uri="{BB962C8B-B14F-4D97-AF65-F5344CB8AC3E}">
        <p14:creationId xmlns:p14="http://schemas.microsoft.com/office/powerpoint/2010/main" val="31222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8C8F-5757-4969-9B9B-F4711D96F628}"/>
              </a:ext>
            </a:extLst>
          </p:cNvPr>
          <p:cNvSpPr>
            <a:spLocks noGrp="1"/>
          </p:cNvSpPr>
          <p:nvPr>
            <p:ph type="title"/>
          </p:nvPr>
        </p:nvSpPr>
        <p:spPr/>
        <p:txBody>
          <a:bodyPr/>
          <a:lstStyle/>
          <a:p>
            <a:r>
              <a:rPr lang="en-US" dirty="0"/>
              <a:t>deep Log Parsing</a:t>
            </a:r>
          </a:p>
        </p:txBody>
      </p:sp>
      <p:sp>
        <p:nvSpPr>
          <p:cNvPr id="3" name="Content Placeholder 2">
            <a:extLst>
              <a:ext uri="{FF2B5EF4-FFF2-40B4-BE49-F238E27FC236}">
                <a16:creationId xmlns:a16="http://schemas.microsoft.com/office/drawing/2014/main" id="{1F466004-A466-4361-9022-392DE9D9F4E5}"/>
              </a:ext>
            </a:extLst>
          </p:cNvPr>
          <p:cNvSpPr>
            <a:spLocks noGrp="1"/>
          </p:cNvSpPr>
          <p:nvPr>
            <p:ph idx="1"/>
          </p:nvPr>
        </p:nvSpPr>
        <p:spPr>
          <a:xfrm>
            <a:off x="861250" y="3505059"/>
            <a:ext cx="16581120" cy="4092609"/>
          </a:xfrm>
        </p:spPr>
        <p:txBody>
          <a:bodyPr/>
          <a:lstStyle/>
          <a:p>
            <a:pPr marL="342900" indent="-342900">
              <a:buFont typeface="Arial" panose="020B0604020202020204" pitchFamily="34" charset="0"/>
              <a:buChar char="•"/>
            </a:pPr>
            <a:r>
              <a:rPr lang="en-US" dirty="0"/>
              <a:t>Industry standard methods are insufficient, do not scale, and frequently result in missing or dropped data</a:t>
            </a:r>
          </a:p>
          <a:p>
            <a:pPr marL="342900" indent="-342900">
              <a:buFont typeface="Arial" panose="020B0604020202020204" pitchFamily="34" charset="0"/>
              <a:buChar char="•"/>
            </a:pPr>
            <a:r>
              <a:rPr lang="en-US" dirty="0"/>
              <a:t>Log types and formats are constantly changing, and new types are being introduced by both manufacturers and into corporate SIEM environments</a:t>
            </a:r>
          </a:p>
          <a:p>
            <a:pPr marL="342900" indent="-342900">
              <a:buFont typeface="Arial" panose="020B0604020202020204" pitchFamily="34" charset="0"/>
              <a:buChar char="•"/>
            </a:pPr>
            <a:r>
              <a:rPr lang="en-US" dirty="0"/>
              <a:t>Designing log parsing mechanisms is a human-dependent task, well-suited for acceleration with machine and deep learning methods</a:t>
            </a:r>
          </a:p>
          <a:p>
            <a:pPr marL="342900" indent="-342900">
              <a:buFont typeface="Arial" panose="020B0604020202020204" pitchFamily="34" charset="0"/>
              <a:buChar char="•"/>
            </a:pPr>
            <a:r>
              <a:rPr lang="en-US" dirty="0"/>
              <a:t>Corrupted logs often cannot be parsed and result in loss of data</a:t>
            </a:r>
          </a:p>
        </p:txBody>
      </p:sp>
      <p:sp>
        <p:nvSpPr>
          <p:cNvPr id="4" name="Text Placeholder 3">
            <a:extLst>
              <a:ext uri="{FF2B5EF4-FFF2-40B4-BE49-F238E27FC236}">
                <a16:creationId xmlns:a16="http://schemas.microsoft.com/office/drawing/2014/main" id="{76C6C47C-B68B-4D8F-A0D9-FED8286D4CF7}"/>
              </a:ext>
            </a:extLst>
          </p:cNvPr>
          <p:cNvSpPr>
            <a:spLocks noGrp="1"/>
          </p:cNvSpPr>
          <p:nvPr>
            <p:ph type="body" sz="quarter" idx="10"/>
          </p:nvPr>
        </p:nvSpPr>
        <p:spPr/>
        <p:txBody>
          <a:bodyPr/>
          <a:lstStyle/>
          <a:p>
            <a:r>
              <a:rPr lang="en-US" dirty="0"/>
              <a:t>Log parsing is central to every SecOps activity</a:t>
            </a:r>
          </a:p>
          <a:p>
            <a:endParaRPr lang="en-US" dirty="0"/>
          </a:p>
        </p:txBody>
      </p:sp>
      <p:sp>
        <p:nvSpPr>
          <p:cNvPr id="5" name="TextBox 4">
            <a:extLst>
              <a:ext uri="{FF2B5EF4-FFF2-40B4-BE49-F238E27FC236}">
                <a16:creationId xmlns:a16="http://schemas.microsoft.com/office/drawing/2014/main" id="{3A7938F0-1964-4CFF-B6A3-3D64D545C3CA}"/>
              </a:ext>
            </a:extLst>
          </p:cNvPr>
          <p:cNvSpPr txBox="1"/>
          <p:nvPr/>
        </p:nvSpPr>
        <p:spPr>
          <a:xfrm>
            <a:off x="830580" y="8527516"/>
            <a:ext cx="16581120" cy="95410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800" dirty="0">
                <a:solidFill>
                  <a:schemeClr val="tx2"/>
                </a:solidFill>
              </a:rPr>
              <a:t>A flexible, AI enabled cyber log ingest capability can speed up cyber hunt/triage operations and allow security operations to better allocate their human resources</a:t>
            </a:r>
          </a:p>
        </p:txBody>
      </p:sp>
      <p:pic>
        <p:nvPicPr>
          <p:cNvPr id="6" name="Picture 5">
            <a:extLst>
              <a:ext uri="{FF2B5EF4-FFF2-40B4-BE49-F238E27FC236}">
                <a16:creationId xmlns:a16="http://schemas.microsoft.com/office/drawing/2014/main" id="{526CD339-16B8-4CFE-B45D-CB0885C6051B}"/>
              </a:ext>
            </a:extLst>
          </p:cNvPr>
          <p:cNvPicPr>
            <a:picLocks noChangeAspect="1"/>
          </p:cNvPicPr>
          <p:nvPr/>
        </p:nvPicPr>
        <p:blipFill rotWithShape="1">
          <a:blip r:embed="rId2"/>
          <a:srcRect t="6683"/>
          <a:stretch/>
        </p:blipFill>
        <p:spPr>
          <a:xfrm rot="2281791">
            <a:off x="-129553" y="9568197"/>
            <a:ext cx="607762" cy="948036"/>
          </a:xfrm>
          <a:prstGeom prst="rect">
            <a:avLst/>
          </a:prstGeom>
          <a:ln>
            <a:noFill/>
          </a:ln>
        </p:spPr>
      </p:pic>
      <p:pic>
        <p:nvPicPr>
          <p:cNvPr id="8" name="Picture 2">
            <a:extLst>
              <a:ext uri="{FF2B5EF4-FFF2-40B4-BE49-F238E27FC236}">
                <a16:creationId xmlns:a16="http://schemas.microsoft.com/office/drawing/2014/main" id="{FD23D8D9-FFB5-4CBE-8169-7A59CB8F7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276" y="6816373"/>
            <a:ext cx="8128002" cy="15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7149781-DFBB-4DF3-94C0-38C3EFAB02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73" t="6840" r="2811" b="79875"/>
          <a:stretch/>
        </p:blipFill>
        <p:spPr bwMode="auto">
          <a:xfrm>
            <a:off x="705722" y="7084752"/>
            <a:ext cx="7353300" cy="102499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9C9810BC-B30B-49D7-8D6E-CE7AEE7A3BE0}"/>
              </a:ext>
            </a:extLst>
          </p:cNvPr>
          <p:cNvSpPr/>
          <p:nvPr/>
        </p:nvSpPr>
        <p:spPr>
          <a:xfrm>
            <a:off x="8275570" y="7349600"/>
            <a:ext cx="1009650" cy="4953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Get a Splunk.com Account update | Splunk">
            <a:hlinkClick r:id="rId5"/>
            <a:extLst>
              <a:ext uri="{FF2B5EF4-FFF2-40B4-BE49-F238E27FC236}">
                <a16:creationId xmlns:a16="http://schemas.microsoft.com/office/drawing/2014/main" id="{89AE16A3-88B9-46B2-8FF4-56FCEA19E5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930" y="1008916"/>
            <a:ext cx="3581316" cy="1689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621CEE7-DA6C-4944-994E-389BA9D7CD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05255" y="933522"/>
            <a:ext cx="2114815" cy="169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8C8F-5757-4969-9B9B-F4711D96F628}"/>
              </a:ext>
            </a:extLst>
          </p:cNvPr>
          <p:cNvSpPr>
            <a:spLocks noGrp="1"/>
          </p:cNvSpPr>
          <p:nvPr>
            <p:ph type="title"/>
          </p:nvPr>
        </p:nvSpPr>
        <p:spPr/>
        <p:txBody>
          <a:bodyPr/>
          <a:lstStyle/>
          <a:p>
            <a:r>
              <a:rPr lang="en-US" dirty="0"/>
              <a:t>Integrating Morpheus with Splunk DSP</a:t>
            </a:r>
          </a:p>
        </p:txBody>
      </p:sp>
      <p:sp>
        <p:nvSpPr>
          <p:cNvPr id="4" name="Text Placeholder 3">
            <a:extLst>
              <a:ext uri="{FF2B5EF4-FFF2-40B4-BE49-F238E27FC236}">
                <a16:creationId xmlns:a16="http://schemas.microsoft.com/office/drawing/2014/main" id="{76C6C47C-B68B-4D8F-A0D9-FED8286D4CF7}"/>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526CD339-16B8-4CFE-B45D-CB0885C6051B}"/>
              </a:ext>
            </a:extLst>
          </p:cNvPr>
          <p:cNvPicPr>
            <a:picLocks noChangeAspect="1"/>
          </p:cNvPicPr>
          <p:nvPr/>
        </p:nvPicPr>
        <p:blipFill rotWithShape="1">
          <a:blip r:embed="rId3"/>
          <a:srcRect t="6683"/>
          <a:stretch/>
        </p:blipFill>
        <p:spPr>
          <a:xfrm rot="2281791">
            <a:off x="-129553" y="9568197"/>
            <a:ext cx="607762" cy="948036"/>
          </a:xfrm>
          <a:prstGeom prst="rect">
            <a:avLst/>
          </a:prstGeom>
          <a:ln>
            <a:noFill/>
          </a:ln>
        </p:spPr>
      </p:pic>
      <p:pic>
        <p:nvPicPr>
          <p:cNvPr id="13" name="Picture 12">
            <a:extLst>
              <a:ext uri="{FF2B5EF4-FFF2-40B4-BE49-F238E27FC236}">
                <a16:creationId xmlns:a16="http://schemas.microsoft.com/office/drawing/2014/main" id="{FFFA9B7F-C8AF-46DB-AAD7-1E3F39DC0564}"/>
              </a:ext>
            </a:extLst>
          </p:cNvPr>
          <p:cNvPicPr>
            <a:picLocks noChangeAspect="1"/>
          </p:cNvPicPr>
          <p:nvPr/>
        </p:nvPicPr>
        <p:blipFill rotWithShape="1">
          <a:blip r:embed="rId4"/>
          <a:srcRect b="4935"/>
          <a:stretch/>
        </p:blipFill>
        <p:spPr>
          <a:xfrm>
            <a:off x="705722" y="2798446"/>
            <a:ext cx="12804579" cy="6105832"/>
          </a:xfrm>
          <a:prstGeom prst="rect">
            <a:avLst/>
          </a:prstGeom>
        </p:spPr>
      </p:pic>
      <p:pic>
        <p:nvPicPr>
          <p:cNvPr id="7" name="Picture 6">
            <a:extLst>
              <a:ext uri="{FF2B5EF4-FFF2-40B4-BE49-F238E27FC236}">
                <a16:creationId xmlns:a16="http://schemas.microsoft.com/office/drawing/2014/main" id="{155146D1-3A71-4FE7-940A-1EAE1EA11D32}"/>
              </a:ext>
            </a:extLst>
          </p:cNvPr>
          <p:cNvPicPr>
            <a:picLocks noChangeAspect="1"/>
          </p:cNvPicPr>
          <p:nvPr/>
        </p:nvPicPr>
        <p:blipFill>
          <a:blip r:embed="rId5"/>
          <a:stretch>
            <a:fillRect/>
          </a:stretch>
        </p:blipFill>
        <p:spPr>
          <a:xfrm>
            <a:off x="7965918" y="5486400"/>
            <a:ext cx="10118043" cy="32320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171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9EF6-97D6-40AB-A33B-7FCFF93220C8}"/>
              </a:ext>
            </a:extLst>
          </p:cNvPr>
          <p:cNvSpPr>
            <a:spLocks noGrp="1"/>
          </p:cNvSpPr>
          <p:nvPr>
            <p:ph type="title"/>
          </p:nvPr>
        </p:nvSpPr>
        <p:spPr/>
        <p:txBody>
          <a:bodyPr/>
          <a:lstStyle/>
          <a:p>
            <a:r>
              <a:rPr lang="en-US" dirty="0"/>
              <a:t>Cyber Fly-away kits</a:t>
            </a:r>
          </a:p>
        </p:txBody>
      </p:sp>
    </p:spTree>
    <p:extLst>
      <p:ext uri="{BB962C8B-B14F-4D97-AF65-F5344CB8AC3E}">
        <p14:creationId xmlns:p14="http://schemas.microsoft.com/office/powerpoint/2010/main" val="408357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365B252A-C5B3-45D6-9E3F-E69C0B0CF5E5}"/>
              </a:ext>
            </a:extLst>
          </p:cNvPr>
          <p:cNvPicPr>
            <a:picLocks noChangeAspect="1"/>
          </p:cNvPicPr>
          <p:nvPr/>
        </p:nvPicPr>
        <p:blipFill rotWithShape="1">
          <a:blip r:embed="rId3"/>
          <a:srcRect l="323" t="707" r="378"/>
          <a:stretch/>
        </p:blipFill>
        <p:spPr>
          <a:xfrm>
            <a:off x="-35306" y="-1"/>
            <a:ext cx="18385028" cy="10380519"/>
          </a:xfrm>
          <a:prstGeom prst="rect">
            <a:avLst/>
          </a:prstGeom>
        </p:spPr>
      </p:pic>
    </p:spTree>
    <p:extLst>
      <p:ext uri="{BB962C8B-B14F-4D97-AF65-F5344CB8AC3E}">
        <p14:creationId xmlns:p14="http://schemas.microsoft.com/office/powerpoint/2010/main" val="17839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1214F70B-2D05-4354-BD8A-F7261D611914}"/>
              </a:ext>
            </a:extLst>
          </p:cNvPr>
          <p:cNvPicPr>
            <a:picLocks noChangeAspect="1"/>
          </p:cNvPicPr>
          <p:nvPr/>
        </p:nvPicPr>
        <p:blipFill>
          <a:blip r:embed="rId3"/>
          <a:stretch>
            <a:fillRect/>
          </a:stretch>
        </p:blipFill>
        <p:spPr>
          <a:xfrm>
            <a:off x="-93518" y="-71443"/>
            <a:ext cx="18477324" cy="10431180"/>
          </a:xfrm>
          <a:prstGeom prst="rect">
            <a:avLst/>
          </a:prstGeom>
        </p:spPr>
      </p:pic>
    </p:spTree>
    <p:extLst>
      <p:ext uri="{BB962C8B-B14F-4D97-AF65-F5344CB8AC3E}">
        <p14:creationId xmlns:p14="http://schemas.microsoft.com/office/powerpoint/2010/main" val="26576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2252A52F-AA4C-4A83-9207-1B515CE95148}"/>
              </a:ext>
            </a:extLst>
          </p:cNvPr>
          <p:cNvPicPr>
            <a:picLocks noChangeAspect="1"/>
          </p:cNvPicPr>
          <p:nvPr/>
        </p:nvPicPr>
        <p:blipFill>
          <a:blip r:embed="rId3"/>
          <a:stretch>
            <a:fillRect/>
          </a:stretch>
        </p:blipFill>
        <p:spPr>
          <a:xfrm>
            <a:off x="0" y="-9968"/>
            <a:ext cx="18288000" cy="10306936"/>
          </a:xfrm>
          <a:prstGeom prst="rect">
            <a:avLst/>
          </a:prstGeom>
        </p:spPr>
      </p:pic>
    </p:spTree>
    <p:extLst>
      <p:ext uri="{BB962C8B-B14F-4D97-AF65-F5344CB8AC3E}">
        <p14:creationId xmlns:p14="http://schemas.microsoft.com/office/powerpoint/2010/main" val="83393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13DE-24BB-4893-B26E-3FA832B4CB38}"/>
              </a:ext>
            </a:extLst>
          </p:cNvPr>
          <p:cNvSpPr>
            <a:spLocks noGrp="1"/>
          </p:cNvSpPr>
          <p:nvPr>
            <p:ph type="title"/>
          </p:nvPr>
        </p:nvSpPr>
        <p:spPr/>
        <p:txBody>
          <a:bodyPr/>
          <a:lstStyle/>
          <a:p>
            <a:r>
              <a:rPr lang="en-US" dirty="0"/>
              <a:t>Apply for early access today!</a:t>
            </a:r>
          </a:p>
        </p:txBody>
      </p:sp>
      <p:sp>
        <p:nvSpPr>
          <p:cNvPr id="4" name="Text Placeholder 3">
            <a:extLst>
              <a:ext uri="{FF2B5EF4-FFF2-40B4-BE49-F238E27FC236}">
                <a16:creationId xmlns:a16="http://schemas.microsoft.com/office/drawing/2014/main" id="{B52BEA9E-0C92-4898-B923-E4AFD489FA68}"/>
              </a:ext>
            </a:extLst>
          </p:cNvPr>
          <p:cNvSpPr>
            <a:spLocks noGrp="1"/>
          </p:cNvSpPr>
          <p:nvPr>
            <p:ph type="body" sz="quarter" idx="10"/>
          </p:nvPr>
        </p:nvSpPr>
        <p:spPr/>
        <p:txBody>
          <a:bodyPr/>
          <a:lstStyle/>
          <a:p>
            <a:r>
              <a:rPr lang="en-US" dirty="0"/>
              <a:t>https://developer.nvidia.com/morpheus-early-access</a:t>
            </a:r>
          </a:p>
        </p:txBody>
      </p:sp>
      <p:pic>
        <p:nvPicPr>
          <p:cNvPr id="6" name="Picture 5">
            <a:extLst>
              <a:ext uri="{FF2B5EF4-FFF2-40B4-BE49-F238E27FC236}">
                <a16:creationId xmlns:a16="http://schemas.microsoft.com/office/drawing/2014/main" id="{F5481D28-6EB8-4C78-A7EF-59D638EF2715}"/>
              </a:ext>
            </a:extLst>
          </p:cNvPr>
          <p:cNvPicPr>
            <a:picLocks noChangeAspect="1"/>
          </p:cNvPicPr>
          <p:nvPr/>
        </p:nvPicPr>
        <p:blipFill rotWithShape="1">
          <a:blip r:embed="rId2"/>
          <a:srcRect l="14082" r="17245" b="39978"/>
          <a:stretch/>
        </p:blipFill>
        <p:spPr>
          <a:xfrm>
            <a:off x="1193165" y="2798447"/>
            <a:ext cx="15901670" cy="6878954"/>
          </a:xfrm>
          <a:prstGeom prst="rect">
            <a:avLst/>
          </a:prstGeom>
        </p:spPr>
      </p:pic>
    </p:spTree>
    <p:extLst>
      <p:ext uri="{BB962C8B-B14F-4D97-AF65-F5344CB8AC3E}">
        <p14:creationId xmlns:p14="http://schemas.microsoft.com/office/powerpoint/2010/main" val="224954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9B38-8706-4062-9597-AAF85A1C4BB8}"/>
              </a:ext>
            </a:extLst>
          </p:cNvPr>
          <p:cNvSpPr>
            <a:spLocks noGrp="1"/>
          </p:cNvSpPr>
          <p:nvPr>
            <p:ph type="title"/>
          </p:nvPr>
        </p:nvSpPr>
        <p:spPr/>
        <p:txBody>
          <a:bodyPr/>
          <a:lstStyle/>
          <a:p>
            <a:r>
              <a:rPr lang="en-US" dirty="0"/>
              <a:t>Bringing it all together </a:t>
            </a:r>
          </a:p>
        </p:txBody>
      </p:sp>
      <p:sp>
        <p:nvSpPr>
          <p:cNvPr id="3" name="Content Placeholder 2">
            <a:extLst>
              <a:ext uri="{FF2B5EF4-FFF2-40B4-BE49-F238E27FC236}">
                <a16:creationId xmlns:a16="http://schemas.microsoft.com/office/drawing/2014/main" id="{89624108-C003-4C04-BBF5-5D04442080D2}"/>
              </a:ext>
            </a:extLst>
          </p:cNvPr>
          <p:cNvSpPr>
            <a:spLocks noGrp="1"/>
          </p:cNvSpPr>
          <p:nvPr>
            <p:ph idx="1"/>
          </p:nvPr>
        </p:nvSpPr>
        <p:spPr/>
        <p:txBody>
          <a:bodyPr/>
          <a:lstStyle/>
          <a:p>
            <a:r>
              <a:rPr lang="en-US" sz="2800" b="1" dirty="0"/>
              <a:t>NVIDIA Provides…</a:t>
            </a:r>
          </a:p>
          <a:p>
            <a:pPr marL="342900" indent="-342900">
              <a:buFont typeface="Arial" panose="020B0604020202020204" pitchFamily="34" charset="0"/>
              <a:buChar char="•"/>
            </a:pPr>
            <a:r>
              <a:rPr lang="en-US" b="1" dirty="0">
                <a:solidFill>
                  <a:schemeClr val="tx2"/>
                </a:solidFill>
              </a:rPr>
              <a:t>Processors</a:t>
            </a:r>
            <a:r>
              <a:rPr lang="en-US" dirty="0"/>
              <a:t> that apps in the data center run on</a:t>
            </a:r>
          </a:p>
          <a:p>
            <a:pPr marL="342900" indent="-342900">
              <a:buFont typeface="Arial" panose="020B0604020202020204" pitchFamily="34" charset="0"/>
              <a:buChar char="•"/>
            </a:pPr>
            <a:r>
              <a:rPr lang="en-US" b="1" dirty="0">
                <a:solidFill>
                  <a:schemeClr val="tx2"/>
                </a:solidFill>
              </a:rPr>
              <a:t>Smart Network Interface Cards (NICs) + Switches </a:t>
            </a:r>
            <a:r>
              <a:rPr lang="en-US" dirty="0"/>
              <a:t>that control the data flow + support infrastructure provisioning</a:t>
            </a:r>
          </a:p>
          <a:p>
            <a:pPr marL="342900" indent="-342900">
              <a:buFont typeface="Arial" panose="020B0604020202020204" pitchFamily="34" charset="0"/>
              <a:buChar char="•"/>
            </a:pPr>
            <a:r>
              <a:rPr lang="en-US" b="1" dirty="0">
                <a:solidFill>
                  <a:schemeClr val="tx2"/>
                </a:solidFill>
              </a:rPr>
              <a:t>Frameworks + Software Development Kits (SDKs) </a:t>
            </a:r>
            <a:r>
              <a:rPr lang="en-US" dirty="0"/>
              <a:t>to integrate high performance data monitoring and near real-time security intervention + post hoc data exploration</a:t>
            </a:r>
          </a:p>
          <a:p>
            <a:endParaRPr lang="en-US" dirty="0"/>
          </a:p>
          <a:p>
            <a:pPr algn="ctr"/>
            <a:r>
              <a:rPr lang="en-US" sz="2800" b="1" dirty="0">
                <a:solidFill>
                  <a:schemeClr val="tx2"/>
                </a:solidFill>
              </a:rPr>
              <a:t>The building blocks to build next generation cyber defense capabilities</a:t>
            </a:r>
          </a:p>
        </p:txBody>
      </p:sp>
      <p:sp>
        <p:nvSpPr>
          <p:cNvPr id="4" name="Text Placeholder 3">
            <a:extLst>
              <a:ext uri="{FF2B5EF4-FFF2-40B4-BE49-F238E27FC236}">
                <a16:creationId xmlns:a16="http://schemas.microsoft.com/office/drawing/2014/main" id="{A8FF1EB2-B9C1-478E-8D18-2B655FB81BB4}"/>
              </a:ext>
            </a:extLst>
          </p:cNvPr>
          <p:cNvSpPr>
            <a:spLocks noGrp="1"/>
          </p:cNvSpPr>
          <p:nvPr>
            <p:ph type="body" sz="quarter" idx="10"/>
          </p:nvPr>
        </p:nvSpPr>
        <p:spPr/>
        <p:txBody>
          <a:bodyPr/>
          <a:lstStyle/>
          <a:p>
            <a:r>
              <a:rPr lang="en-US" dirty="0"/>
              <a:t>Providing the raw materials for tomorrow’s defensive cybersecurity</a:t>
            </a:r>
          </a:p>
        </p:txBody>
      </p:sp>
    </p:spTree>
    <p:extLst>
      <p:ext uri="{BB962C8B-B14F-4D97-AF65-F5344CB8AC3E}">
        <p14:creationId xmlns:p14="http://schemas.microsoft.com/office/powerpoint/2010/main" val="374836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1B9E-9FBC-44A3-B0DB-E98B9D81549D}"/>
              </a:ext>
            </a:extLst>
          </p:cNvPr>
          <p:cNvSpPr>
            <a:spLocks noGrp="1"/>
          </p:cNvSpPr>
          <p:nvPr>
            <p:ph type="title"/>
          </p:nvPr>
        </p:nvSpPr>
        <p:spPr/>
        <p:txBody>
          <a:bodyPr/>
          <a:lstStyle/>
          <a:p>
            <a:r>
              <a:rPr lang="en-US" dirty="0"/>
              <a:t>Helpful Resources</a:t>
            </a:r>
          </a:p>
        </p:txBody>
      </p:sp>
      <p:sp>
        <p:nvSpPr>
          <p:cNvPr id="3" name="Content Placeholder 2">
            <a:extLst>
              <a:ext uri="{FF2B5EF4-FFF2-40B4-BE49-F238E27FC236}">
                <a16:creationId xmlns:a16="http://schemas.microsoft.com/office/drawing/2014/main" id="{C4208C49-47ED-49AF-B500-E9C8029B4FA5}"/>
              </a:ext>
            </a:extLst>
          </p:cNvPr>
          <p:cNvSpPr>
            <a:spLocks noGrp="1"/>
          </p:cNvSpPr>
          <p:nvPr>
            <p:ph idx="1"/>
          </p:nvPr>
        </p:nvSpPr>
        <p:spPr>
          <a:xfrm>
            <a:off x="1441137" y="3108667"/>
            <a:ext cx="4802571" cy="6198208"/>
          </a:xfrm>
        </p:spPr>
        <p:txBody>
          <a:bodyPr/>
          <a:lstStyle/>
          <a:p>
            <a:pPr marL="342900" indent="-342900">
              <a:buFont typeface="Arial" panose="020B0604020202020204" pitchFamily="34" charset="0"/>
              <a:buChar char="•"/>
            </a:pPr>
            <a:r>
              <a:rPr lang="en-US" dirty="0">
                <a:hlinkClick r:id="rId3"/>
              </a:rPr>
              <a:t>Triton</a:t>
            </a:r>
            <a:endParaRPr lang="en-US" dirty="0">
              <a:hlinkClick r:id="rId4"/>
            </a:endParaRPr>
          </a:p>
          <a:p>
            <a:pPr marL="342900" indent="-342900">
              <a:buFont typeface="Arial" panose="020B0604020202020204" pitchFamily="34" charset="0"/>
              <a:buChar char="•"/>
            </a:pPr>
            <a:r>
              <a:rPr lang="en-US" dirty="0">
                <a:hlinkClick r:id="rId5"/>
              </a:rPr>
              <a:t>Morpheus Blog</a:t>
            </a:r>
            <a:endParaRPr lang="en-US" dirty="0">
              <a:hlinkClick r:id="rId4"/>
            </a:endParaRPr>
          </a:p>
          <a:p>
            <a:pPr marL="342900" indent="-342900">
              <a:buFont typeface="Arial" panose="020B0604020202020204" pitchFamily="34" charset="0"/>
              <a:buChar char="•"/>
            </a:pPr>
            <a:r>
              <a:rPr lang="en-US" dirty="0">
                <a:hlinkClick r:id="rId6"/>
              </a:rPr>
              <a:t>Morpheus EA</a:t>
            </a:r>
            <a:endParaRPr lang="en-US" dirty="0">
              <a:hlinkClick r:id="rId4"/>
            </a:endParaRPr>
          </a:p>
          <a:p>
            <a:pPr marL="342900" indent="-342900">
              <a:buFont typeface="Arial" panose="020B0604020202020204" pitchFamily="34" charset="0"/>
              <a:buChar char="•"/>
            </a:pPr>
            <a:r>
              <a:rPr lang="en-US" dirty="0">
                <a:hlinkClick r:id="rId7"/>
              </a:rPr>
              <a:t>Confluent Kafka</a:t>
            </a:r>
            <a:endParaRPr lang="en-US" dirty="0">
              <a:hlinkClick r:id="rId4"/>
            </a:endParaRPr>
          </a:p>
          <a:p>
            <a:pPr marL="342900" indent="-342900">
              <a:buFont typeface="Arial" panose="020B0604020202020204" pitchFamily="34" charset="0"/>
              <a:buChar char="•"/>
            </a:pPr>
            <a:r>
              <a:rPr lang="en-US" dirty="0">
                <a:hlinkClick r:id="rId8"/>
              </a:rPr>
              <a:t>Apache Zookeeper</a:t>
            </a:r>
            <a:endParaRPr lang="en-US" dirty="0"/>
          </a:p>
          <a:p>
            <a:pPr marL="342900" indent="-342900">
              <a:buFont typeface="Arial" panose="020B0604020202020204" pitchFamily="34" charset="0"/>
              <a:buChar char="•"/>
            </a:pPr>
            <a:r>
              <a:rPr lang="en-US" dirty="0">
                <a:hlinkClick r:id="rId9"/>
              </a:rPr>
              <a:t>CLX Webinar</a:t>
            </a:r>
            <a:endParaRPr lang="en-US" dirty="0"/>
          </a:p>
          <a:p>
            <a:pPr marL="342900" indent="-342900">
              <a:buFont typeface="Arial" panose="020B0604020202020204" pitchFamily="34" charset="0"/>
              <a:buChar char="•"/>
            </a:pPr>
            <a:r>
              <a:rPr lang="en-US" dirty="0">
                <a:hlinkClick r:id="rId10"/>
              </a:rPr>
              <a:t>10 Minutes to CLX</a:t>
            </a:r>
            <a:endParaRPr lang="en-US" dirty="0"/>
          </a:p>
          <a:p>
            <a:pPr marL="342900" indent="-342900">
              <a:buFont typeface="Arial" panose="020B0604020202020204" pitchFamily="34" charset="0"/>
              <a:buChar char="•"/>
            </a:pPr>
            <a:r>
              <a:rPr lang="en-US" dirty="0">
                <a:hlinkClick r:id="rId11"/>
              </a:rPr>
              <a:t>BERT Paper</a:t>
            </a:r>
            <a:endParaRPr lang="en-US" dirty="0">
              <a:hlinkClick r:id="rId4"/>
            </a:endParaRPr>
          </a:p>
          <a:p>
            <a:endParaRPr lang="en-US" dirty="0"/>
          </a:p>
        </p:txBody>
      </p:sp>
      <p:sp>
        <p:nvSpPr>
          <p:cNvPr id="4" name="Text Placeholder 3">
            <a:extLst>
              <a:ext uri="{FF2B5EF4-FFF2-40B4-BE49-F238E27FC236}">
                <a16:creationId xmlns:a16="http://schemas.microsoft.com/office/drawing/2014/main" id="{D1B26628-151B-4701-8ADE-194AFE1610CA}"/>
              </a:ext>
            </a:extLst>
          </p:cNvPr>
          <p:cNvSpPr>
            <a:spLocks noGrp="1"/>
          </p:cNvSpPr>
          <p:nvPr>
            <p:ph type="body" sz="quarter" idx="10"/>
          </p:nvPr>
        </p:nvSpPr>
        <p:spPr/>
        <p:txBody>
          <a:bodyPr/>
          <a:lstStyle/>
          <a:p>
            <a:endParaRPr lang="en-US" dirty="0"/>
          </a:p>
        </p:txBody>
      </p:sp>
      <p:sp>
        <p:nvSpPr>
          <p:cNvPr id="8" name="Content Placeholder 2">
            <a:extLst>
              <a:ext uri="{FF2B5EF4-FFF2-40B4-BE49-F238E27FC236}">
                <a16:creationId xmlns:a16="http://schemas.microsoft.com/office/drawing/2014/main" id="{97923F39-DB4D-45BB-9581-3DBA32BC2923}"/>
              </a:ext>
            </a:extLst>
          </p:cNvPr>
          <p:cNvSpPr txBox="1">
            <a:spLocks/>
          </p:cNvSpPr>
          <p:nvPr/>
        </p:nvSpPr>
        <p:spPr bwMode="auto">
          <a:xfrm>
            <a:off x="6745312" y="3220111"/>
            <a:ext cx="5654516" cy="6198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lr>
                <a:schemeClr val="bg2"/>
              </a:buClr>
              <a:buFont typeface="Wingdings" panose="05000000000000000000" pitchFamily="2" charset="2"/>
              <a:buChar char="§"/>
              <a:defRPr sz="3000">
                <a:solidFill>
                  <a:schemeClr val="tx1"/>
                </a:solidFill>
                <a:latin typeface="+mn-lt"/>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342900" indent="-342900" defTabSz="914400">
              <a:buFont typeface="Arial" panose="020B0604020202020204" pitchFamily="34" charset="0"/>
              <a:buChar char="•"/>
            </a:pPr>
            <a:r>
              <a:rPr lang="en-US" kern="0" dirty="0">
                <a:hlinkClick r:id="rId12"/>
              </a:rPr>
              <a:t>RAPIDS</a:t>
            </a:r>
            <a:endParaRPr lang="en-US" kern="0" dirty="0"/>
          </a:p>
          <a:p>
            <a:pPr marL="342900" indent="-342900" defTabSz="914400">
              <a:buFont typeface="Arial" panose="020B0604020202020204" pitchFamily="34" charset="0"/>
              <a:buChar char="•"/>
            </a:pPr>
            <a:r>
              <a:rPr lang="en-US" kern="0" dirty="0">
                <a:hlinkClick r:id="rId13"/>
              </a:rPr>
              <a:t>CuPy</a:t>
            </a:r>
            <a:endParaRPr lang="en-US" kern="0" dirty="0"/>
          </a:p>
          <a:p>
            <a:pPr marL="342900" indent="-342900" defTabSz="914400">
              <a:buFont typeface="Arial" panose="020B0604020202020204" pitchFamily="34" charset="0"/>
              <a:buChar char="•"/>
            </a:pPr>
            <a:r>
              <a:rPr lang="en-US" kern="0" dirty="0">
                <a:hlinkClick r:id="rId14"/>
              </a:rPr>
              <a:t>CLX Jupyter Notebooks</a:t>
            </a:r>
            <a:endParaRPr lang="en-US" kern="0" dirty="0"/>
          </a:p>
          <a:p>
            <a:pPr marL="342900" indent="-342900" defTabSz="914400">
              <a:buFont typeface="Arial" panose="020B0604020202020204" pitchFamily="34" charset="0"/>
              <a:buChar char="•"/>
            </a:pPr>
            <a:r>
              <a:rPr lang="en-US" kern="0" dirty="0">
                <a:hlinkClick r:id="rId15"/>
              </a:rPr>
              <a:t>CLX Github</a:t>
            </a:r>
            <a:endParaRPr lang="en-US" kern="0" dirty="0"/>
          </a:p>
          <a:p>
            <a:pPr marL="342900" indent="-342900" defTabSz="914400">
              <a:buFont typeface="Arial" panose="020B0604020202020204" pitchFamily="34" charset="0"/>
              <a:buChar char="•"/>
            </a:pPr>
            <a:r>
              <a:rPr lang="en-US" kern="0" dirty="0">
                <a:hlinkClick r:id="rId16"/>
              </a:rPr>
              <a:t>Splunk Log Parse Blog</a:t>
            </a:r>
            <a:endParaRPr lang="en-US" kern="0" dirty="0"/>
          </a:p>
          <a:p>
            <a:pPr marL="342900" indent="-342900" defTabSz="914400">
              <a:buFont typeface="Arial" panose="020B0604020202020204" pitchFamily="34" charset="0"/>
              <a:buChar char="•"/>
            </a:pPr>
            <a:r>
              <a:rPr lang="en-US" kern="0" dirty="0">
                <a:hlinkClick r:id="rId17"/>
              </a:rPr>
              <a:t>cyBERT Blog</a:t>
            </a:r>
            <a:endParaRPr lang="en-US" kern="0" dirty="0"/>
          </a:p>
          <a:p>
            <a:pPr marL="342900" indent="-342900" defTabSz="914400">
              <a:buFont typeface="Arial" panose="020B0604020202020204" pitchFamily="34" charset="0"/>
              <a:buChar char="•"/>
            </a:pPr>
            <a:r>
              <a:rPr lang="en-US" kern="0" dirty="0">
                <a:hlinkClick r:id="rId18"/>
              </a:rPr>
              <a:t>Subword Tokenizer Blog</a:t>
            </a:r>
            <a:endParaRPr lang="en-US" kern="0" dirty="0"/>
          </a:p>
          <a:p>
            <a:pPr marL="342900" indent="-342900" defTabSz="914400">
              <a:buFont typeface="Arial" panose="020B0604020202020204" pitchFamily="34" charset="0"/>
              <a:buChar char="•"/>
            </a:pPr>
            <a:r>
              <a:rPr lang="en-US" kern="0" dirty="0">
                <a:hlinkClick r:id="rId19"/>
              </a:rPr>
              <a:t>CLX Blog</a:t>
            </a:r>
            <a:endParaRPr lang="en-US" kern="0" dirty="0"/>
          </a:p>
          <a:p>
            <a:pPr defTabSz="914400"/>
            <a:endParaRPr lang="en-US" kern="0" dirty="0"/>
          </a:p>
          <a:p>
            <a:pPr marL="342900" indent="-342900" defTabSz="914400">
              <a:buFont typeface="Arial" panose="020B0604020202020204" pitchFamily="34" charset="0"/>
              <a:buChar char="•"/>
            </a:pPr>
            <a:endParaRPr lang="en-US" kern="0" dirty="0"/>
          </a:p>
        </p:txBody>
      </p:sp>
      <p:sp>
        <p:nvSpPr>
          <p:cNvPr id="6" name="Content Placeholder 2">
            <a:extLst>
              <a:ext uri="{FF2B5EF4-FFF2-40B4-BE49-F238E27FC236}">
                <a16:creationId xmlns:a16="http://schemas.microsoft.com/office/drawing/2014/main" id="{F474E048-609A-4556-934D-E3364A86EEDA}"/>
              </a:ext>
            </a:extLst>
          </p:cNvPr>
          <p:cNvSpPr txBox="1">
            <a:spLocks/>
          </p:cNvSpPr>
          <p:nvPr/>
        </p:nvSpPr>
        <p:spPr bwMode="auto">
          <a:xfrm>
            <a:off x="12046181" y="3220111"/>
            <a:ext cx="5654516" cy="6198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lr>
                <a:schemeClr val="bg2"/>
              </a:buClr>
              <a:buFont typeface="Wingdings" panose="05000000000000000000" pitchFamily="2" charset="2"/>
              <a:buChar char="§"/>
              <a:defRPr sz="3000">
                <a:solidFill>
                  <a:schemeClr val="tx1"/>
                </a:solidFill>
                <a:latin typeface="+mn-lt"/>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342900" indent="-342900" defTabSz="914400">
              <a:buFont typeface="Arial" panose="020B0604020202020204" pitchFamily="34" charset="0"/>
              <a:buChar char="•"/>
            </a:pPr>
            <a:r>
              <a:rPr lang="en-US" kern="0" dirty="0">
                <a:hlinkClick r:id="rId20"/>
              </a:rPr>
              <a:t>NVIDIA GPU Cloud (NGC)</a:t>
            </a:r>
            <a:endParaRPr lang="en-US" kern="0" dirty="0"/>
          </a:p>
          <a:p>
            <a:pPr marL="342900" indent="-342900" defTabSz="914400">
              <a:buFont typeface="Arial" panose="020B0604020202020204" pitchFamily="34" charset="0"/>
              <a:buChar char="•"/>
            </a:pPr>
            <a:r>
              <a:rPr lang="en-US" kern="0" dirty="0">
                <a:hlinkClick r:id="rId21"/>
              </a:rPr>
              <a:t>Triton Container</a:t>
            </a:r>
            <a:endParaRPr lang="en-US" kern="0" dirty="0"/>
          </a:p>
          <a:p>
            <a:pPr marL="342900" indent="-342900" defTabSz="914400">
              <a:buFont typeface="Arial" panose="020B0604020202020204" pitchFamily="34" charset="0"/>
              <a:buChar char="•"/>
            </a:pPr>
            <a:r>
              <a:rPr lang="en-US" kern="0" dirty="0">
                <a:hlinkClick r:id="rId22"/>
              </a:rPr>
              <a:t>Pre-trained models</a:t>
            </a:r>
            <a:endParaRPr lang="en-US" kern="0" dirty="0"/>
          </a:p>
          <a:p>
            <a:pPr marL="342900" indent="-342900" defTabSz="914400">
              <a:buFont typeface="Arial" panose="020B0604020202020204" pitchFamily="34" charset="0"/>
              <a:buChar char="•"/>
            </a:pPr>
            <a:r>
              <a:rPr lang="en-US" kern="0" dirty="0">
                <a:hlinkClick r:id="rId23"/>
              </a:rPr>
              <a:t>Triton Github</a:t>
            </a:r>
            <a:endParaRPr lang="en-US" kern="0" dirty="0"/>
          </a:p>
          <a:p>
            <a:pPr marL="342900" indent="-342900" defTabSz="914400">
              <a:buFont typeface="Arial" panose="020B0604020202020204" pitchFamily="34" charset="0"/>
              <a:buChar char="•"/>
            </a:pPr>
            <a:r>
              <a:rPr lang="en-US" kern="0" dirty="0">
                <a:hlinkClick r:id="rId24"/>
              </a:rPr>
              <a:t>RAPIDS Github</a:t>
            </a:r>
            <a:endParaRPr lang="en-US" kern="0" dirty="0"/>
          </a:p>
          <a:p>
            <a:pPr marL="342900" indent="-342900" defTabSz="914400">
              <a:buFont typeface="Arial" panose="020B0604020202020204" pitchFamily="34" charset="0"/>
              <a:buChar char="•"/>
            </a:pPr>
            <a:endParaRPr lang="en-US" kern="0" dirty="0"/>
          </a:p>
        </p:txBody>
      </p:sp>
    </p:spTree>
    <p:extLst>
      <p:ext uri="{BB962C8B-B14F-4D97-AF65-F5344CB8AC3E}">
        <p14:creationId xmlns:p14="http://schemas.microsoft.com/office/powerpoint/2010/main" val="25795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7" name="Google Shape;337;ged5e47dae5_0_513"/>
          <p:cNvSpPr txBox="1">
            <a:spLocks noGrp="1"/>
          </p:cNvSpPr>
          <p:nvPr>
            <p:ph type="title"/>
          </p:nvPr>
        </p:nvSpPr>
        <p:spPr>
          <a:xfrm>
            <a:off x="830580" y="583731"/>
            <a:ext cx="16627050" cy="985050"/>
          </a:xfrm>
          <a:noFill/>
          <a:ln>
            <a:noFill/>
          </a:ln>
        </p:spPr>
        <p:txBody>
          <a:bodyPr spcFirstLastPara="1" wrap="square" lIns="91463" tIns="45713" rIns="91463" bIns="45713" anchor="b" anchorCtr="0">
            <a:noAutofit/>
          </a:bodyPr>
          <a:lstStyle/>
          <a:p>
            <a:r>
              <a:rPr lang="en-US" sz="4800" dirty="0"/>
              <a:t>Cybersecurity presents unique challenges </a:t>
            </a:r>
          </a:p>
        </p:txBody>
      </p:sp>
      <p:sp>
        <p:nvSpPr>
          <p:cNvPr id="4" name="Text Placeholder 3">
            <a:extLst>
              <a:ext uri="{FF2B5EF4-FFF2-40B4-BE49-F238E27FC236}">
                <a16:creationId xmlns:a16="http://schemas.microsoft.com/office/drawing/2014/main" id="{9FCB4E77-7603-4060-94C5-85A75831ABB5}"/>
              </a:ext>
            </a:extLst>
          </p:cNvPr>
          <p:cNvSpPr>
            <a:spLocks noGrp="1"/>
          </p:cNvSpPr>
          <p:nvPr>
            <p:ph type="body" idx="2"/>
          </p:nvPr>
        </p:nvSpPr>
        <p:spPr/>
        <p:txBody>
          <a:bodyPr/>
          <a:lstStyle/>
          <a:p>
            <a:r>
              <a:rPr lang="en-US" sz="3000" dirty="0"/>
              <a:t>Current Methods Cannot Scale</a:t>
            </a:r>
          </a:p>
          <a:p>
            <a:endParaRPr lang="en-US" dirty="0"/>
          </a:p>
        </p:txBody>
      </p:sp>
      <p:sp>
        <p:nvSpPr>
          <p:cNvPr id="7" name="Rectangle 6">
            <a:extLst>
              <a:ext uri="{FF2B5EF4-FFF2-40B4-BE49-F238E27FC236}">
                <a16:creationId xmlns:a16="http://schemas.microsoft.com/office/drawing/2014/main" id="{CC08B30B-E6E4-42BE-98F7-CE6A30CA9113}"/>
              </a:ext>
            </a:extLst>
          </p:cNvPr>
          <p:cNvSpPr/>
          <p:nvPr/>
        </p:nvSpPr>
        <p:spPr>
          <a:xfrm>
            <a:off x="1600200" y="3429000"/>
            <a:ext cx="7543800" cy="2651760"/>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27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D4E27D1-A7ED-4A3D-B952-13BD40E4CA68}"/>
              </a:ext>
            </a:extLst>
          </p:cNvPr>
          <p:cNvSpPr/>
          <p:nvPr/>
        </p:nvSpPr>
        <p:spPr>
          <a:xfrm>
            <a:off x="1600200" y="6164580"/>
            <a:ext cx="7543800" cy="2651760"/>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27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1853B23-C3E7-4E9C-995A-2E198231FFCC}"/>
              </a:ext>
            </a:extLst>
          </p:cNvPr>
          <p:cNvSpPr/>
          <p:nvPr/>
        </p:nvSpPr>
        <p:spPr>
          <a:xfrm>
            <a:off x="9296400" y="3421380"/>
            <a:ext cx="7543800" cy="2651760"/>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27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5BFA285-69ED-4D92-83FA-EB781617256C}"/>
              </a:ext>
            </a:extLst>
          </p:cNvPr>
          <p:cNvSpPr/>
          <p:nvPr/>
        </p:nvSpPr>
        <p:spPr>
          <a:xfrm>
            <a:off x="9296400" y="6156960"/>
            <a:ext cx="7543800" cy="2651760"/>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27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6C6849C-8F2E-4BAF-8239-428FE93DCD3E}"/>
              </a:ext>
            </a:extLst>
          </p:cNvPr>
          <p:cNvSpPr txBox="1"/>
          <p:nvPr/>
        </p:nvSpPr>
        <p:spPr>
          <a:xfrm>
            <a:off x="2883878" y="4215834"/>
            <a:ext cx="5936566" cy="12495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a:lnSpc>
                <a:spcPct val="90000"/>
              </a:lnSpc>
              <a:spcAft>
                <a:spcPts val="600"/>
              </a:spcAft>
            </a:pPr>
            <a:r>
              <a:rPr lang="en-US" sz="2400" b="1" dirty="0">
                <a:solidFill>
                  <a:schemeClr val="bg1"/>
                </a:solidFill>
                <a:latin typeface="Trebuchet MS"/>
              </a:rPr>
              <a:t>SHORTAGE OF PROFESSIONALS</a:t>
            </a:r>
          </a:p>
          <a:p>
            <a:pPr>
              <a:lnSpc>
                <a:spcPct val="90000"/>
              </a:lnSpc>
            </a:pPr>
            <a:r>
              <a:rPr lang="en-US" dirty="0">
                <a:solidFill>
                  <a:schemeClr val="accent4"/>
                </a:solidFill>
                <a:latin typeface="Trebuchet MS" panose="020B0603020202020204" pitchFamily="34" charset="0"/>
              </a:rPr>
              <a:t>Worldwide shortage of over 2.93M cybersecurity professionals, and 53% of companies report a problematic shortage.</a:t>
            </a:r>
          </a:p>
        </p:txBody>
      </p:sp>
      <p:sp>
        <p:nvSpPr>
          <p:cNvPr id="28" name="TextBox 27">
            <a:extLst>
              <a:ext uri="{FF2B5EF4-FFF2-40B4-BE49-F238E27FC236}">
                <a16:creationId xmlns:a16="http://schemas.microsoft.com/office/drawing/2014/main" id="{E54865ED-835F-403D-A851-CFF8070C9944}"/>
              </a:ext>
            </a:extLst>
          </p:cNvPr>
          <p:cNvSpPr txBox="1"/>
          <p:nvPr/>
        </p:nvSpPr>
        <p:spPr>
          <a:xfrm>
            <a:off x="11226019" y="4019905"/>
            <a:ext cx="5120639" cy="17481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a:lnSpc>
                <a:spcPct val="90000"/>
              </a:lnSpc>
              <a:spcAft>
                <a:spcPts val="600"/>
              </a:spcAft>
            </a:pPr>
            <a:r>
              <a:rPr lang="en-US" sz="2400" b="1" dirty="0">
                <a:solidFill>
                  <a:schemeClr val="bg1"/>
                </a:solidFill>
                <a:latin typeface="Trebuchet MS"/>
              </a:rPr>
              <a:t>DIFFICULT DEPLOYMENTS</a:t>
            </a:r>
          </a:p>
          <a:p>
            <a:pPr>
              <a:lnSpc>
                <a:spcPct val="90000"/>
              </a:lnSpc>
            </a:pPr>
            <a:r>
              <a:rPr lang="en-US" dirty="0">
                <a:solidFill>
                  <a:schemeClr val="accent4"/>
                </a:solidFill>
                <a:latin typeface="Trebuchet MS" panose="020B0603020202020204" pitchFamily="34" charset="0"/>
              </a:rPr>
              <a:t>Managing large-scale, heterogenous deployments for cybersecurity is challenging. Providing compute at the edge, gateway, and central nodes that can be used holistically requires specialized engineering knowledge.</a:t>
            </a:r>
          </a:p>
        </p:txBody>
      </p:sp>
      <p:sp>
        <p:nvSpPr>
          <p:cNvPr id="29" name="TextBox 28">
            <a:extLst>
              <a:ext uri="{FF2B5EF4-FFF2-40B4-BE49-F238E27FC236}">
                <a16:creationId xmlns:a16="http://schemas.microsoft.com/office/drawing/2014/main" id="{41DEC680-C6CD-4F30-B01A-0FCA257F7DC1}"/>
              </a:ext>
            </a:extLst>
          </p:cNvPr>
          <p:cNvSpPr txBox="1"/>
          <p:nvPr/>
        </p:nvSpPr>
        <p:spPr>
          <a:xfrm>
            <a:off x="2883877" y="6982703"/>
            <a:ext cx="5936565" cy="10002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a:lnSpc>
                <a:spcPct val="90000"/>
              </a:lnSpc>
              <a:spcAft>
                <a:spcPts val="600"/>
              </a:spcAft>
            </a:pPr>
            <a:r>
              <a:rPr lang="en-US" sz="2400" b="1" dirty="0">
                <a:solidFill>
                  <a:schemeClr val="bg1"/>
                </a:solidFill>
                <a:latin typeface="Trebuchet MS"/>
              </a:rPr>
              <a:t>LOG COLLECTION OUTPACING ANALYSIS</a:t>
            </a:r>
          </a:p>
          <a:p>
            <a:pPr>
              <a:lnSpc>
                <a:spcPct val="90000"/>
              </a:lnSpc>
            </a:pPr>
            <a:r>
              <a:rPr lang="en-US" dirty="0">
                <a:solidFill>
                  <a:schemeClr val="accent4"/>
                </a:solidFill>
                <a:latin typeface="Trebuchet MS" panose="020B0603020202020204" pitchFamily="34" charset="0"/>
              </a:rPr>
              <a:t>The amount and quantity of logs collected on, and devices added to networks continues to increase.</a:t>
            </a:r>
          </a:p>
        </p:txBody>
      </p:sp>
      <p:sp>
        <p:nvSpPr>
          <p:cNvPr id="30" name="TextBox 29">
            <a:extLst>
              <a:ext uri="{FF2B5EF4-FFF2-40B4-BE49-F238E27FC236}">
                <a16:creationId xmlns:a16="http://schemas.microsoft.com/office/drawing/2014/main" id="{248E9F84-1249-4167-A990-67AE91DE39E2}"/>
              </a:ext>
            </a:extLst>
          </p:cNvPr>
          <p:cNvSpPr txBox="1"/>
          <p:nvPr/>
        </p:nvSpPr>
        <p:spPr>
          <a:xfrm>
            <a:off x="11226019" y="6846277"/>
            <a:ext cx="5461781" cy="12495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a:lnSpc>
                <a:spcPct val="90000"/>
              </a:lnSpc>
              <a:spcAft>
                <a:spcPts val="600"/>
              </a:spcAft>
            </a:pPr>
            <a:r>
              <a:rPr lang="en-US" sz="2400" b="1" dirty="0">
                <a:solidFill>
                  <a:schemeClr val="bg1"/>
                </a:solidFill>
                <a:latin typeface="Trebuchet MS"/>
              </a:rPr>
              <a:t>MODEL COMPLEXITY</a:t>
            </a:r>
          </a:p>
          <a:p>
            <a:pPr>
              <a:lnSpc>
                <a:spcPct val="90000"/>
              </a:lnSpc>
            </a:pPr>
            <a:r>
              <a:rPr lang="en-US" dirty="0">
                <a:solidFill>
                  <a:schemeClr val="accent4"/>
                </a:solidFill>
                <a:latin typeface="Trebuchet MS" panose="020B0603020202020204" pitchFamily="34" charset="0"/>
              </a:rPr>
              <a:t>More complex models gives you additional inference capabilities, but they are difficult to scale and deploy in real-time environments.</a:t>
            </a:r>
          </a:p>
        </p:txBody>
      </p:sp>
      <p:pic>
        <p:nvPicPr>
          <p:cNvPr id="43" name="Picture 42" descr="Shape&#10;&#10;Description automatically generated with low confidence">
            <a:extLst>
              <a:ext uri="{FF2B5EF4-FFF2-40B4-BE49-F238E27FC236}">
                <a16:creationId xmlns:a16="http://schemas.microsoft.com/office/drawing/2014/main" id="{F8D84952-C7AD-481E-8770-7341DD14D774}"/>
              </a:ext>
            </a:extLst>
          </p:cNvPr>
          <p:cNvPicPr>
            <a:picLocks noChangeAspect="1"/>
          </p:cNvPicPr>
          <p:nvPr/>
        </p:nvPicPr>
        <p:blipFill>
          <a:blip r:embed="rId3"/>
          <a:stretch>
            <a:fillRect/>
          </a:stretch>
        </p:blipFill>
        <p:spPr>
          <a:xfrm>
            <a:off x="1941342" y="3678701"/>
            <a:ext cx="561535" cy="788823"/>
          </a:xfrm>
          <a:prstGeom prst="rect">
            <a:avLst/>
          </a:prstGeom>
        </p:spPr>
      </p:pic>
      <p:pic>
        <p:nvPicPr>
          <p:cNvPr id="45" name="Picture 44" descr="Shape&#10;&#10;Description automatically generated with medium confidence">
            <a:extLst>
              <a:ext uri="{FF2B5EF4-FFF2-40B4-BE49-F238E27FC236}">
                <a16:creationId xmlns:a16="http://schemas.microsoft.com/office/drawing/2014/main" id="{EA9A86DD-6FA0-464D-9CE3-2154A39D149B}"/>
              </a:ext>
            </a:extLst>
          </p:cNvPr>
          <p:cNvPicPr>
            <a:picLocks noChangeAspect="1"/>
          </p:cNvPicPr>
          <p:nvPr/>
        </p:nvPicPr>
        <p:blipFill>
          <a:blip r:embed="rId4"/>
          <a:stretch>
            <a:fillRect/>
          </a:stretch>
        </p:blipFill>
        <p:spPr>
          <a:xfrm>
            <a:off x="1941342" y="6390926"/>
            <a:ext cx="559506" cy="734874"/>
          </a:xfrm>
          <a:prstGeom prst="rect">
            <a:avLst/>
          </a:prstGeom>
        </p:spPr>
      </p:pic>
      <p:pic>
        <p:nvPicPr>
          <p:cNvPr id="47" name="Picture 46" descr="Shape&#10;&#10;Description automatically generated with medium confidence">
            <a:extLst>
              <a:ext uri="{FF2B5EF4-FFF2-40B4-BE49-F238E27FC236}">
                <a16:creationId xmlns:a16="http://schemas.microsoft.com/office/drawing/2014/main" id="{3953D168-772E-4A57-8B66-59C5CFDFBEEB}"/>
              </a:ext>
            </a:extLst>
          </p:cNvPr>
          <p:cNvPicPr>
            <a:picLocks noChangeAspect="1"/>
          </p:cNvPicPr>
          <p:nvPr/>
        </p:nvPicPr>
        <p:blipFill>
          <a:blip r:embed="rId5"/>
          <a:stretch>
            <a:fillRect/>
          </a:stretch>
        </p:blipFill>
        <p:spPr>
          <a:xfrm>
            <a:off x="9663642" y="6424848"/>
            <a:ext cx="880953" cy="842857"/>
          </a:xfrm>
          <a:prstGeom prst="rect">
            <a:avLst/>
          </a:prstGeom>
        </p:spPr>
      </p:pic>
      <p:pic>
        <p:nvPicPr>
          <p:cNvPr id="49" name="Picture 48" descr="Shape&#10;&#10;Description automatically generated with low confidence">
            <a:extLst>
              <a:ext uri="{FF2B5EF4-FFF2-40B4-BE49-F238E27FC236}">
                <a16:creationId xmlns:a16="http://schemas.microsoft.com/office/drawing/2014/main" id="{114EED0E-4E2B-45FB-B715-92BE1AC31F4B}"/>
              </a:ext>
            </a:extLst>
          </p:cNvPr>
          <p:cNvPicPr>
            <a:picLocks noChangeAspect="1"/>
          </p:cNvPicPr>
          <p:nvPr/>
        </p:nvPicPr>
        <p:blipFill>
          <a:blip r:embed="rId6"/>
          <a:stretch>
            <a:fillRect/>
          </a:stretch>
        </p:blipFill>
        <p:spPr>
          <a:xfrm>
            <a:off x="9789583" y="3572286"/>
            <a:ext cx="638095" cy="895238"/>
          </a:xfrm>
          <a:prstGeom prst="rect">
            <a:avLst/>
          </a:prstGeom>
        </p:spPr>
      </p:pic>
    </p:spTree>
    <p:extLst>
      <p:ext uri="{BB962C8B-B14F-4D97-AF65-F5344CB8AC3E}">
        <p14:creationId xmlns:p14="http://schemas.microsoft.com/office/powerpoint/2010/main" val="339932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74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8325BF-CC27-3D40-91C2-E185A676F1F9}"/>
              </a:ext>
            </a:extLst>
          </p:cNvPr>
          <p:cNvSpPr txBox="1"/>
          <p:nvPr/>
        </p:nvSpPr>
        <p:spPr>
          <a:xfrm>
            <a:off x="83731" y="10025391"/>
            <a:ext cx="4431020" cy="2308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000" i="1" dirty="0">
                <a:solidFill>
                  <a:schemeClr val="bg1"/>
                </a:solidFill>
                <a:latin typeface="Trebuchet MS" panose="020B0603020202020204" pitchFamily="34" charset="0"/>
              </a:rPr>
              <a:t>Source: Momentum, https://momentumcyber.com/docs/CYBERscape.pdf</a:t>
            </a:r>
          </a:p>
        </p:txBody>
      </p:sp>
      <p:pic>
        <p:nvPicPr>
          <p:cNvPr id="7" name="Picture 6">
            <a:extLst>
              <a:ext uri="{FF2B5EF4-FFF2-40B4-BE49-F238E27FC236}">
                <a16:creationId xmlns:a16="http://schemas.microsoft.com/office/drawing/2014/main" id="{F64BC5C3-EA5D-5A43-B489-82A43C0EF6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02135" y="125093"/>
            <a:ext cx="14483730" cy="9776518"/>
          </a:xfrm>
          <a:prstGeom prst="rect">
            <a:avLst/>
          </a:prstGeom>
        </p:spPr>
      </p:pic>
      <p:pic>
        <p:nvPicPr>
          <p:cNvPr id="4" name="Picture 3">
            <a:extLst>
              <a:ext uri="{FF2B5EF4-FFF2-40B4-BE49-F238E27FC236}">
                <a16:creationId xmlns:a16="http://schemas.microsoft.com/office/drawing/2014/main" id="{1C3B377E-B575-724A-A01B-CEFB572D09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44698" y="8400324"/>
            <a:ext cx="148167" cy="132778"/>
          </a:xfrm>
          <a:prstGeom prst="rect">
            <a:avLst/>
          </a:prstGeom>
        </p:spPr>
      </p:pic>
    </p:spTree>
    <p:extLst>
      <p:ext uri="{BB962C8B-B14F-4D97-AF65-F5344CB8AC3E}">
        <p14:creationId xmlns:p14="http://schemas.microsoft.com/office/powerpoint/2010/main" val="175187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440D-4A28-472A-9035-B6112F7F66BA}"/>
              </a:ext>
            </a:extLst>
          </p:cNvPr>
          <p:cNvSpPr>
            <a:spLocks noGrp="1"/>
          </p:cNvSpPr>
          <p:nvPr>
            <p:ph type="title"/>
          </p:nvPr>
        </p:nvSpPr>
        <p:spPr/>
        <p:txBody>
          <a:bodyPr/>
          <a:lstStyle/>
          <a:p>
            <a:r>
              <a:rPr lang="en-US" dirty="0"/>
              <a:t>History </a:t>
            </a:r>
            <a:br>
              <a:rPr lang="en-US" dirty="0"/>
            </a:br>
            <a:r>
              <a:rPr lang="en-US" dirty="0"/>
              <a:t>GPU accelerated cyber</a:t>
            </a:r>
          </a:p>
        </p:txBody>
      </p:sp>
    </p:spTree>
    <p:extLst>
      <p:ext uri="{BB962C8B-B14F-4D97-AF65-F5344CB8AC3E}">
        <p14:creationId xmlns:p14="http://schemas.microsoft.com/office/powerpoint/2010/main" val="322892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7DAA-DB46-4C01-9FE5-6E93C45C56F0}"/>
              </a:ext>
            </a:extLst>
          </p:cNvPr>
          <p:cNvSpPr>
            <a:spLocks noGrp="1"/>
          </p:cNvSpPr>
          <p:nvPr>
            <p:ph type="title"/>
          </p:nvPr>
        </p:nvSpPr>
        <p:spPr/>
        <p:txBody>
          <a:bodyPr/>
          <a:lstStyle/>
          <a:p>
            <a:r>
              <a:rPr lang="en-US" dirty="0"/>
              <a:t>Day in the life</a:t>
            </a:r>
          </a:p>
        </p:txBody>
      </p:sp>
      <p:sp>
        <p:nvSpPr>
          <p:cNvPr id="4" name="Text Placeholder 3">
            <a:extLst>
              <a:ext uri="{FF2B5EF4-FFF2-40B4-BE49-F238E27FC236}">
                <a16:creationId xmlns:a16="http://schemas.microsoft.com/office/drawing/2014/main" id="{36832B76-829E-43EB-84E5-530AC7E7BE02}"/>
              </a:ext>
            </a:extLst>
          </p:cNvPr>
          <p:cNvSpPr>
            <a:spLocks noGrp="1"/>
          </p:cNvSpPr>
          <p:nvPr>
            <p:ph type="body" sz="quarter" idx="10"/>
          </p:nvPr>
        </p:nvSpPr>
        <p:spPr/>
        <p:txBody>
          <a:bodyPr/>
          <a:lstStyle/>
          <a:p>
            <a:r>
              <a:rPr lang="en-US" dirty="0"/>
              <a:t>Good Data Science starts with a question or mission objective</a:t>
            </a:r>
          </a:p>
        </p:txBody>
      </p:sp>
      <p:grpSp>
        <p:nvGrpSpPr>
          <p:cNvPr id="39" name="Group 38">
            <a:extLst>
              <a:ext uri="{FF2B5EF4-FFF2-40B4-BE49-F238E27FC236}">
                <a16:creationId xmlns:a16="http://schemas.microsoft.com/office/drawing/2014/main" id="{A972A450-9EF4-4DA4-8032-94724D15388A}"/>
              </a:ext>
            </a:extLst>
          </p:cNvPr>
          <p:cNvGrpSpPr/>
          <p:nvPr/>
        </p:nvGrpSpPr>
        <p:grpSpPr>
          <a:xfrm>
            <a:off x="830580" y="3621082"/>
            <a:ext cx="16295362" cy="6397005"/>
            <a:chOff x="392438" y="3193273"/>
            <a:chExt cx="16295362" cy="6397005"/>
          </a:xfrm>
        </p:grpSpPr>
        <p:sp>
          <p:nvSpPr>
            <p:cNvPr id="22" name="TextBox 21">
              <a:extLst>
                <a:ext uri="{FF2B5EF4-FFF2-40B4-BE49-F238E27FC236}">
                  <a16:creationId xmlns:a16="http://schemas.microsoft.com/office/drawing/2014/main" id="{889FB86B-C60A-4FBE-9215-56A1CC19F899}"/>
                </a:ext>
              </a:extLst>
            </p:cNvPr>
            <p:cNvSpPr txBox="1"/>
            <p:nvPr/>
          </p:nvSpPr>
          <p:spPr>
            <a:xfrm>
              <a:off x="2106756" y="6668711"/>
              <a:ext cx="5281189" cy="923330"/>
            </a:xfrm>
            <a:prstGeom prst="rect">
              <a:avLst/>
            </a:prstGeom>
            <a:solidFill>
              <a:srgbClr val="FFFFFF"/>
            </a:solidFill>
            <a:ln w="6350" cap="flat" cmpd="sng" algn="ctr">
              <a:noFill/>
              <a:prstDash val="solid"/>
            </a:ln>
            <a:effectLst/>
          </p:spPr>
          <p:txBody>
            <a:bodyPr wrap="none" lIns="91440" tIns="45720" rIns="91440" bIns="45720" rtlCol="0" anchor="ctr">
              <a:spAutoFit/>
            </a:bodyPr>
            <a:lstStyle/>
            <a:p>
              <a:pPr marL="0" marR="0" lvl="0" indent="0" defTabSz="914400" eaLnBrk="1" fontAlgn="auto" latinLnBrk="0" hangingPunct="1">
                <a:lnSpc>
                  <a:spcPct val="9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dentify where the data exists </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Databases, Data Warehouses, Data Lakes?</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Structured, Unstructured?</a:t>
              </a:r>
            </a:p>
          </p:txBody>
        </p:sp>
        <p:sp>
          <p:nvSpPr>
            <p:cNvPr id="23" name="TextBox 22">
              <a:extLst>
                <a:ext uri="{FF2B5EF4-FFF2-40B4-BE49-F238E27FC236}">
                  <a16:creationId xmlns:a16="http://schemas.microsoft.com/office/drawing/2014/main" id="{1C23F549-E8F9-48ED-B3B3-AE0BCD432C8F}"/>
                </a:ext>
              </a:extLst>
            </p:cNvPr>
            <p:cNvSpPr txBox="1"/>
            <p:nvPr/>
          </p:nvSpPr>
          <p:spPr>
            <a:xfrm>
              <a:off x="4352399" y="8112950"/>
              <a:ext cx="5920645" cy="1477328"/>
            </a:xfrm>
            <a:prstGeom prst="rect">
              <a:avLst/>
            </a:prstGeom>
            <a:solidFill>
              <a:srgbClr val="FFFFFF"/>
            </a:solidFill>
            <a:ln w="6350" cap="flat" cmpd="sng" algn="ctr">
              <a:noFill/>
              <a:prstDash val="solid"/>
            </a:ln>
            <a:effectLst/>
          </p:spPr>
          <p:txBody>
            <a:bodyPr wrap="square" lIns="91440" tIns="45720" rIns="91440" bIns="45720" rtlCol="0" anchor="ctr">
              <a:spAutoFit/>
            </a:bodyPr>
            <a:lstStyle/>
            <a:p>
              <a:pPr marL="0" marR="0" lvl="0" indent="0" defTabSz="914400" eaLnBrk="1" fontAlgn="auto" latinLnBrk="0" hangingPunct="1">
                <a:lnSpc>
                  <a:spcPct val="9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sym typeface="Arial"/>
                </a:rPr>
                <a:t>I</a:t>
              </a: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dentify how to prepare data for ML execution</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Explore the data to get familiarized</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Transformation, normalization, cleansing?</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Selection of training sets for Supervised Learning?</a:t>
              </a:r>
            </a:p>
          </p:txBody>
        </p:sp>
        <p:sp>
          <p:nvSpPr>
            <p:cNvPr id="24" name="TextBox 23">
              <a:extLst>
                <a:ext uri="{FF2B5EF4-FFF2-40B4-BE49-F238E27FC236}">
                  <a16:creationId xmlns:a16="http://schemas.microsoft.com/office/drawing/2014/main" id="{FFAF75F1-6C99-43A6-8D85-E9620DF54B1C}"/>
                </a:ext>
              </a:extLst>
            </p:cNvPr>
            <p:cNvSpPr txBox="1"/>
            <p:nvPr/>
          </p:nvSpPr>
          <p:spPr>
            <a:xfrm>
              <a:off x="9271653" y="5837715"/>
              <a:ext cx="6259896" cy="1754326"/>
            </a:xfrm>
            <a:prstGeom prst="rect">
              <a:avLst/>
            </a:prstGeom>
            <a:solidFill>
              <a:srgbClr val="FFFFFF"/>
            </a:solidFill>
            <a:ln w="6350" cap="flat" cmpd="sng" algn="ctr">
              <a:noFill/>
              <a:prstDash val="solid"/>
            </a:ln>
            <a:effectLst/>
          </p:spPr>
          <p:txBody>
            <a:bodyPr wrap="square" lIns="91440" tIns="45720" rIns="91440" bIns="45720" rtlCol="0" anchor="ctr">
              <a:spAutoFit/>
            </a:bodyPr>
            <a:lstStyle/>
            <a:p>
              <a:pPr marL="0" marR="0" lvl="0" indent="0" defTabSz="91440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Validate the results and determine the platform to execute models and algorithms</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Comprise many iterative cycles</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Running the ML routine </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Visualizing, tuning, and refining the output </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Inputting the results back into the system</a:t>
              </a:r>
            </a:p>
          </p:txBody>
        </p:sp>
        <p:cxnSp>
          <p:nvCxnSpPr>
            <p:cNvPr id="25" name="Straight Connector 24">
              <a:extLst>
                <a:ext uri="{FF2B5EF4-FFF2-40B4-BE49-F238E27FC236}">
                  <a16:creationId xmlns:a16="http://schemas.microsoft.com/office/drawing/2014/main" id="{08A3EC58-D300-4BB1-8EA8-856650C43049}"/>
                </a:ext>
              </a:extLst>
            </p:cNvPr>
            <p:cNvCxnSpPr>
              <a:cxnSpLocks/>
            </p:cNvCxnSpPr>
            <p:nvPr/>
          </p:nvCxnSpPr>
          <p:spPr>
            <a:xfrm>
              <a:off x="3609473" y="4380924"/>
              <a:ext cx="0" cy="480625"/>
            </a:xfrm>
            <a:prstGeom prst="line">
              <a:avLst/>
            </a:prstGeom>
            <a:noFill/>
            <a:ln w="9525" cap="flat" cmpd="sng" algn="ctr">
              <a:solidFill>
                <a:srgbClr val="76B900"/>
              </a:solidFill>
              <a:prstDash val="solid"/>
            </a:ln>
            <a:effectLst/>
          </p:spPr>
        </p:cxnSp>
        <p:cxnSp>
          <p:nvCxnSpPr>
            <p:cNvPr id="26" name="Straight Connector 25">
              <a:extLst>
                <a:ext uri="{FF2B5EF4-FFF2-40B4-BE49-F238E27FC236}">
                  <a16:creationId xmlns:a16="http://schemas.microsoft.com/office/drawing/2014/main" id="{BAAA15C6-F140-4C83-BC54-9A16EB69E40E}"/>
                </a:ext>
              </a:extLst>
            </p:cNvPr>
            <p:cNvCxnSpPr>
              <a:cxnSpLocks/>
            </p:cNvCxnSpPr>
            <p:nvPr/>
          </p:nvCxnSpPr>
          <p:spPr>
            <a:xfrm>
              <a:off x="5935580" y="4391515"/>
              <a:ext cx="0" cy="2315690"/>
            </a:xfrm>
            <a:prstGeom prst="line">
              <a:avLst/>
            </a:prstGeom>
            <a:noFill/>
            <a:ln w="9525" cap="flat" cmpd="sng" algn="ctr">
              <a:solidFill>
                <a:srgbClr val="76B900"/>
              </a:solidFill>
              <a:prstDash val="solid"/>
            </a:ln>
            <a:effectLst/>
          </p:spPr>
        </p:cxnSp>
        <p:cxnSp>
          <p:nvCxnSpPr>
            <p:cNvPr id="27" name="Straight Connector 26">
              <a:extLst>
                <a:ext uri="{FF2B5EF4-FFF2-40B4-BE49-F238E27FC236}">
                  <a16:creationId xmlns:a16="http://schemas.microsoft.com/office/drawing/2014/main" id="{1D2B0603-2FB3-4EF6-B79E-3434887B34BE}"/>
                </a:ext>
              </a:extLst>
            </p:cNvPr>
            <p:cNvCxnSpPr>
              <a:cxnSpLocks/>
            </p:cNvCxnSpPr>
            <p:nvPr/>
          </p:nvCxnSpPr>
          <p:spPr>
            <a:xfrm>
              <a:off x="8341893" y="4373688"/>
              <a:ext cx="0" cy="3713737"/>
            </a:xfrm>
            <a:prstGeom prst="line">
              <a:avLst/>
            </a:prstGeom>
            <a:noFill/>
            <a:ln w="9525" cap="flat" cmpd="sng" algn="ctr">
              <a:solidFill>
                <a:srgbClr val="76B900"/>
              </a:solidFill>
              <a:prstDash val="solid"/>
            </a:ln>
            <a:effectLst/>
          </p:spPr>
        </p:cxnSp>
        <p:cxnSp>
          <p:nvCxnSpPr>
            <p:cNvPr id="28" name="Straight Connector 27">
              <a:extLst>
                <a:ext uri="{FF2B5EF4-FFF2-40B4-BE49-F238E27FC236}">
                  <a16:creationId xmlns:a16="http://schemas.microsoft.com/office/drawing/2014/main" id="{ACA2FF28-4BCF-4EDA-9571-517395FBFA1D}"/>
                </a:ext>
              </a:extLst>
            </p:cNvPr>
            <p:cNvCxnSpPr>
              <a:cxnSpLocks/>
            </p:cNvCxnSpPr>
            <p:nvPr/>
          </p:nvCxnSpPr>
          <p:spPr>
            <a:xfrm>
              <a:off x="13026188" y="4399997"/>
              <a:ext cx="0" cy="1447022"/>
            </a:xfrm>
            <a:prstGeom prst="line">
              <a:avLst/>
            </a:prstGeom>
            <a:noFill/>
            <a:ln w="9525" cap="flat" cmpd="sng" algn="ctr">
              <a:solidFill>
                <a:srgbClr val="76B900"/>
              </a:solidFill>
              <a:prstDash val="solid"/>
            </a:ln>
            <a:effectLst/>
          </p:spPr>
        </p:cxnSp>
        <p:cxnSp>
          <p:nvCxnSpPr>
            <p:cNvPr id="29" name="Straight Connector 28">
              <a:extLst>
                <a:ext uri="{FF2B5EF4-FFF2-40B4-BE49-F238E27FC236}">
                  <a16:creationId xmlns:a16="http://schemas.microsoft.com/office/drawing/2014/main" id="{7256DBE0-F3DD-4E8F-B3AF-59AE34D1E8CC}"/>
                </a:ext>
              </a:extLst>
            </p:cNvPr>
            <p:cNvCxnSpPr>
              <a:cxnSpLocks/>
            </p:cNvCxnSpPr>
            <p:nvPr/>
          </p:nvCxnSpPr>
          <p:spPr>
            <a:xfrm>
              <a:off x="15416463" y="4391516"/>
              <a:ext cx="0" cy="3429638"/>
            </a:xfrm>
            <a:prstGeom prst="line">
              <a:avLst/>
            </a:prstGeom>
            <a:noFill/>
            <a:ln w="9525" cap="flat" cmpd="sng" algn="ctr">
              <a:solidFill>
                <a:srgbClr val="76B900"/>
              </a:solidFill>
              <a:prstDash val="solid"/>
            </a:ln>
            <a:effectLst/>
          </p:spPr>
        </p:cxnSp>
        <p:sp>
          <p:nvSpPr>
            <p:cNvPr id="30" name="TextBox 29">
              <a:extLst>
                <a:ext uri="{FF2B5EF4-FFF2-40B4-BE49-F238E27FC236}">
                  <a16:creationId xmlns:a16="http://schemas.microsoft.com/office/drawing/2014/main" id="{9728161E-4495-4045-B552-EC5331F948DE}"/>
                </a:ext>
              </a:extLst>
            </p:cNvPr>
            <p:cNvSpPr txBox="1"/>
            <p:nvPr/>
          </p:nvSpPr>
          <p:spPr>
            <a:xfrm>
              <a:off x="392438" y="7803458"/>
              <a:ext cx="809837" cy="466281"/>
            </a:xfrm>
            <a:prstGeom prst="rect">
              <a:avLst/>
            </a:prstGeom>
            <a:solidFill>
              <a:srgbClr val="FFFFFF"/>
            </a:solidFill>
            <a:ln w="6350" cap="flat" cmpd="sng" algn="ctr">
              <a:noFill/>
              <a:prstDash val="solid"/>
            </a:ln>
            <a:effectLst/>
          </p:spPr>
          <p:txBody>
            <a:bodyPr wrap="none" rtlCol="0" anchor="ctr">
              <a:spAutoFit/>
            </a:bodyPr>
            <a:lstStyle/>
            <a:p>
              <a:pPr marL="0" marR="0" lvl="0" indent="0" algn="ctr" defTabSz="914400" eaLnBrk="1" fontAlgn="auto" latinLnBrk="0" hangingPunct="1">
                <a:lnSpc>
                  <a:spcPct val="90000"/>
                </a:lnSpc>
                <a:spcBef>
                  <a:spcPts val="0"/>
                </a:spcBef>
                <a:spcAft>
                  <a:spcPts val="0"/>
                </a:spcAft>
                <a:buClr>
                  <a:srgbClr val="000000"/>
                </a:buClr>
                <a:buSzTx/>
                <a:buFont typeface="Arial"/>
                <a:buNone/>
                <a:tabLst/>
                <a:defRPr/>
              </a:pPr>
              <a:r>
                <a:rPr kumimoji="0" lang="en-US" sz="2700" b="1" i="1" u="none" strike="noStrike" kern="0" cap="none" spc="0" normalizeH="0" baseline="0" noProof="0" dirty="0">
                  <a:ln>
                    <a:noFill/>
                  </a:ln>
                  <a:solidFill>
                    <a:srgbClr val="76B900"/>
                  </a:solidFill>
                  <a:effectLst/>
                  <a:uLnTx/>
                  <a:uFillTx/>
                  <a:latin typeface="Arial"/>
                  <a:ea typeface="+mn-ea"/>
                  <a:cs typeface="+mn-cs"/>
                  <a:sym typeface="Arial"/>
                </a:rPr>
                <a:t>ETL</a:t>
              </a:r>
            </a:p>
          </p:txBody>
        </p:sp>
        <p:cxnSp>
          <p:nvCxnSpPr>
            <p:cNvPr id="31" name="Straight Connector 30">
              <a:extLst>
                <a:ext uri="{FF2B5EF4-FFF2-40B4-BE49-F238E27FC236}">
                  <a16:creationId xmlns:a16="http://schemas.microsoft.com/office/drawing/2014/main" id="{525B6946-5C6A-4D33-B224-A282B61D17DF}"/>
                </a:ext>
              </a:extLst>
            </p:cNvPr>
            <p:cNvCxnSpPr/>
            <p:nvPr/>
          </p:nvCxnSpPr>
          <p:spPr>
            <a:xfrm flipH="1">
              <a:off x="1623913" y="7130376"/>
              <a:ext cx="482843" cy="1"/>
            </a:xfrm>
            <a:prstGeom prst="line">
              <a:avLst/>
            </a:prstGeom>
            <a:noFill/>
            <a:ln w="12700" cap="flat" cmpd="sng" algn="ctr">
              <a:solidFill>
                <a:srgbClr val="76B900"/>
              </a:solidFill>
              <a:prstDash val="dash"/>
              <a:round/>
              <a:headEnd type="none" w="med" len="med"/>
              <a:tailEnd type="none" w="med" len="med"/>
            </a:ln>
            <a:effectLst/>
          </p:spPr>
        </p:cxnSp>
        <p:cxnSp>
          <p:nvCxnSpPr>
            <p:cNvPr id="32" name="Straight Connector 31">
              <a:extLst>
                <a:ext uri="{FF2B5EF4-FFF2-40B4-BE49-F238E27FC236}">
                  <a16:creationId xmlns:a16="http://schemas.microsoft.com/office/drawing/2014/main" id="{CAABA4A1-923A-470A-9FBA-A86E3C05B43D}"/>
                </a:ext>
              </a:extLst>
            </p:cNvPr>
            <p:cNvCxnSpPr/>
            <p:nvPr/>
          </p:nvCxnSpPr>
          <p:spPr>
            <a:xfrm flipH="1">
              <a:off x="1623913" y="8851613"/>
              <a:ext cx="2610205" cy="0"/>
            </a:xfrm>
            <a:prstGeom prst="line">
              <a:avLst/>
            </a:prstGeom>
            <a:noFill/>
            <a:ln w="12700" cap="flat" cmpd="sng" algn="ctr">
              <a:solidFill>
                <a:srgbClr val="76B900"/>
              </a:solidFill>
              <a:prstDash val="dash"/>
              <a:round/>
              <a:headEnd type="none" w="med" len="med"/>
              <a:tailEnd type="none" w="med" len="med"/>
            </a:ln>
            <a:effectLst/>
          </p:spPr>
        </p:cxnSp>
        <p:cxnSp>
          <p:nvCxnSpPr>
            <p:cNvPr id="33" name="Straight Connector 32">
              <a:extLst>
                <a:ext uri="{FF2B5EF4-FFF2-40B4-BE49-F238E27FC236}">
                  <a16:creationId xmlns:a16="http://schemas.microsoft.com/office/drawing/2014/main" id="{54C29D6B-DE06-4FF4-8A64-BB4F81D378BB}"/>
                </a:ext>
              </a:extLst>
            </p:cNvPr>
            <p:cNvCxnSpPr/>
            <p:nvPr/>
          </p:nvCxnSpPr>
          <p:spPr>
            <a:xfrm>
              <a:off x="1623912" y="7130376"/>
              <a:ext cx="0" cy="1721238"/>
            </a:xfrm>
            <a:prstGeom prst="line">
              <a:avLst/>
            </a:prstGeom>
            <a:noFill/>
            <a:ln w="12700" cap="flat" cmpd="sng" algn="ctr">
              <a:solidFill>
                <a:srgbClr val="76B900"/>
              </a:solidFill>
              <a:prstDash val="dash"/>
              <a:round/>
              <a:headEnd type="none" w="med" len="med"/>
              <a:tailEnd type="none" w="med" len="med"/>
            </a:ln>
            <a:effectLst/>
          </p:spPr>
        </p:cxnSp>
        <p:cxnSp>
          <p:nvCxnSpPr>
            <p:cNvPr id="34" name="Straight Connector 33">
              <a:extLst>
                <a:ext uri="{FF2B5EF4-FFF2-40B4-BE49-F238E27FC236}">
                  <a16:creationId xmlns:a16="http://schemas.microsoft.com/office/drawing/2014/main" id="{CDE5940B-C4D7-4C50-B857-539B149696DC}"/>
                </a:ext>
              </a:extLst>
            </p:cNvPr>
            <p:cNvCxnSpPr/>
            <p:nvPr/>
          </p:nvCxnSpPr>
          <p:spPr>
            <a:xfrm flipH="1">
              <a:off x="1192859" y="7990993"/>
              <a:ext cx="431053" cy="0"/>
            </a:xfrm>
            <a:prstGeom prst="line">
              <a:avLst/>
            </a:prstGeom>
            <a:noFill/>
            <a:ln w="12700" cap="flat" cmpd="sng" algn="ctr">
              <a:solidFill>
                <a:srgbClr val="76B900"/>
              </a:solidFill>
              <a:prstDash val="dash"/>
              <a:round/>
              <a:headEnd type="none" w="med" len="med"/>
              <a:tailEnd type="none" w="med" len="med"/>
            </a:ln>
            <a:effectLst/>
          </p:spPr>
        </p:cxnSp>
        <p:cxnSp>
          <p:nvCxnSpPr>
            <p:cNvPr id="35" name="Straight Connector 34">
              <a:extLst>
                <a:ext uri="{FF2B5EF4-FFF2-40B4-BE49-F238E27FC236}">
                  <a16:creationId xmlns:a16="http://schemas.microsoft.com/office/drawing/2014/main" id="{0ED7F7DE-0B2A-4AC2-A5CC-A23EB646069C}"/>
                </a:ext>
              </a:extLst>
            </p:cNvPr>
            <p:cNvCxnSpPr>
              <a:cxnSpLocks/>
            </p:cNvCxnSpPr>
            <p:nvPr/>
          </p:nvCxnSpPr>
          <p:spPr>
            <a:xfrm>
              <a:off x="10746053" y="4391516"/>
              <a:ext cx="0" cy="480625"/>
            </a:xfrm>
            <a:prstGeom prst="line">
              <a:avLst/>
            </a:prstGeom>
            <a:noFill/>
            <a:ln w="9525" cap="flat" cmpd="sng" algn="ctr">
              <a:solidFill>
                <a:srgbClr val="76B900"/>
              </a:solidFill>
              <a:prstDash val="solid"/>
            </a:ln>
            <a:effectLst/>
          </p:spPr>
        </p:cxnSp>
        <p:sp>
          <p:nvSpPr>
            <p:cNvPr id="36" name="TextBox 35">
              <a:extLst>
                <a:ext uri="{FF2B5EF4-FFF2-40B4-BE49-F238E27FC236}">
                  <a16:creationId xmlns:a16="http://schemas.microsoft.com/office/drawing/2014/main" id="{76C70E58-2FE1-445F-BD06-B2D9BC6B37FC}"/>
                </a:ext>
              </a:extLst>
            </p:cNvPr>
            <p:cNvSpPr txBox="1"/>
            <p:nvPr/>
          </p:nvSpPr>
          <p:spPr>
            <a:xfrm>
              <a:off x="8879522" y="4753827"/>
              <a:ext cx="6431954" cy="646331"/>
            </a:xfrm>
            <a:prstGeom prst="rect">
              <a:avLst/>
            </a:prstGeom>
            <a:solidFill>
              <a:srgbClr val="FFFFFF"/>
            </a:solidFill>
            <a:ln w="6350" cap="flat" cmpd="sng" algn="ctr">
              <a:noFill/>
              <a:prstDash val="solid"/>
            </a:ln>
            <a:effectLst/>
          </p:spPr>
          <p:txBody>
            <a:bodyPr wrap="none" lIns="91440" tIns="45720" rIns="91440" bIns="45720" rtlCol="0" anchor="ctr">
              <a:spAutoFit/>
            </a:bodyPr>
            <a:lstStyle/>
            <a:p>
              <a:pPr marL="0" marR="0" lvl="0" indent="0" defTabSz="91440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Determine the ML Algorithms to be used for training</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Feature Engineering</a:t>
              </a:r>
            </a:p>
          </p:txBody>
        </p:sp>
        <p:sp>
          <p:nvSpPr>
            <p:cNvPr id="37" name="TextBox 36">
              <a:extLst>
                <a:ext uri="{FF2B5EF4-FFF2-40B4-BE49-F238E27FC236}">
                  <a16:creationId xmlns:a16="http://schemas.microsoft.com/office/drawing/2014/main" id="{06E0C112-286B-4A45-AB91-26753FBAE3EE}"/>
                </a:ext>
              </a:extLst>
            </p:cNvPr>
            <p:cNvSpPr txBox="1"/>
            <p:nvPr/>
          </p:nvSpPr>
          <p:spPr>
            <a:xfrm>
              <a:off x="886119" y="4892326"/>
              <a:ext cx="6433171" cy="923330"/>
            </a:xfrm>
            <a:prstGeom prst="rect">
              <a:avLst/>
            </a:prstGeom>
            <a:solidFill>
              <a:srgbClr val="FFFFFF"/>
            </a:solidFill>
            <a:ln w="6350" cap="flat" cmpd="sng" algn="ctr">
              <a:noFill/>
              <a:prstDash val="solid"/>
            </a:ln>
            <a:effectLst/>
          </p:spPr>
          <p:txBody>
            <a:bodyPr wrap="none" lIns="91440" tIns="45720" rIns="91440" bIns="45720" rtlCol="0" anchor="ctr">
              <a:spAutoFit/>
            </a:bodyPr>
            <a:lstStyle/>
            <a:p>
              <a:pPr marL="0" marR="0" lvl="0" indent="0" defTabSz="91440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mn-cs"/>
                  <a:sym typeface="Arial"/>
                </a:rPr>
                <a:t>Build a problem taxonomy for the business question</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Exploratory, Predictive?</a:t>
              </a:r>
            </a:p>
            <a:p>
              <a:pPr marL="285750" marR="0" lvl="0" indent="-285750" defTabSz="91440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2000" b="0" i="1" u="none" strike="noStrike" kern="0" cap="none" spc="0" normalizeH="0" baseline="0" noProof="0" dirty="0">
                  <a:ln>
                    <a:noFill/>
                  </a:ln>
                  <a:solidFill>
                    <a:srgbClr val="CDCDCD">
                      <a:lumMod val="75000"/>
                    </a:srgbClr>
                  </a:solidFill>
                  <a:effectLst/>
                  <a:uLnTx/>
                  <a:uFillTx/>
                  <a:latin typeface="Arial"/>
                  <a:ea typeface="+mn-ea"/>
                  <a:cs typeface="+mn-cs"/>
                  <a:sym typeface="Arial"/>
                </a:rPr>
                <a:t>Unsupervised, Supervised Learning? </a:t>
              </a:r>
            </a:p>
          </p:txBody>
        </p:sp>
        <p:pic>
          <p:nvPicPr>
            <p:cNvPr id="38" name="Picture 5" descr="A picture containing player, ball, person, drawing&#10;&#10;Description automatically generated">
              <a:extLst>
                <a:ext uri="{FF2B5EF4-FFF2-40B4-BE49-F238E27FC236}">
                  <a16:creationId xmlns:a16="http://schemas.microsoft.com/office/drawing/2014/main" id="{3F00D7D3-6461-4DF1-8615-AB1672FCEA84}"/>
                </a:ext>
              </a:extLst>
            </p:cNvPr>
            <p:cNvPicPr>
              <a:picLocks noChangeAspect="1"/>
            </p:cNvPicPr>
            <p:nvPr/>
          </p:nvPicPr>
          <p:blipFill>
            <a:blip r:embed="rId3"/>
            <a:stretch>
              <a:fillRect/>
            </a:stretch>
          </p:blipFill>
          <p:spPr>
            <a:xfrm>
              <a:off x="1600200" y="3193273"/>
              <a:ext cx="15087600" cy="1271554"/>
            </a:xfrm>
            <a:prstGeom prst="rect">
              <a:avLst/>
            </a:prstGeom>
          </p:spPr>
        </p:pic>
      </p:grpSp>
      <p:sp>
        <p:nvSpPr>
          <p:cNvPr id="3" name="Left Brace 2">
            <a:extLst>
              <a:ext uri="{FF2B5EF4-FFF2-40B4-BE49-F238E27FC236}">
                <a16:creationId xmlns:a16="http://schemas.microsoft.com/office/drawing/2014/main" id="{F1A6B1C7-3BC6-4D15-B1D0-D074D1CD5FB8}"/>
              </a:ext>
            </a:extLst>
          </p:cNvPr>
          <p:cNvSpPr/>
          <p:nvPr/>
        </p:nvSpPr>
        <p:spPr>
          <a:xfrm rot="5400000">
            <a:off x="10343535" y="-26688"/>
            <a:ext cx="275305" cy="7020235"/>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CCFD36F1-6BE8-4D0E-B1D4-862DA1D1E6F5}"/>
              </a:ext>
            </a:extLst>
          </p:cNvPr>
          <p:cNvSpPr txBox="1"/>
          <p:nvPr/>
        </p:nvSpPr>
        <p:spPr>
          <a:xfrm>
            <a:off x="6971072" y="2959197"/>
            <a:ext cx="702023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i="1" dirty="0">
                <a:solidFill>
                  <a:schemeClr val="bg1"/>
                </a:solidFill>
                <a:latin typeface="Trebuchet MS" panose="020B0603020202020204" pitchFamily="34" charset="0"/>
              </a:rPr>
              <a:t>Develop Capability</a:t>
            </a:r>
          </a:p>
        </p:txBody>
      </p:sp>
      <p:sp>
        <p:nvSpPr>
          <p:cNvPr id="42" name="Left Brace 41">
            <a:extLst>
              <a:ext uri="{FF2B5EF4-FFF2-40B4-BE49-F238E27FC236}">
                <a16:creationId xmlns:a16="http://schemas.microsoft.com/office/drawing/2014/main" id="{24867ECC-4B94-4A35-9E69-68F91B0A3D31}"/>
              </a:ext>
            </a:extLst>
          </p:cNvPr>
          <p:cNvSpPr/>
          <p:nvPr/>
        </p:nvSpPr>
        <p:spPr>
          <a:xfrm rot="5400000">
            <a:off x="15263289" y="2425173"/>
            <a:ext cx="241285" cy="2150533"/>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a:extLst>
              <a:ext uri="{FF2B5EF4-FFF2-40B4-BE49-F238E27FC236}">
                <a16:creationId xmlns:a16="http://schemas.microsoft.com/office/drawing/2014/main" id="{876CCF46-9B29-4EC6-9F30-3BA44CB241DA}"/>
              </a:ext>
            </a:extLst>
          </p:cNvPr>
          <p:cNvSpPr txBox="1"/>
          <p:nvPr/>
        </p:nvSpPr>
        <p:spPr>
          <a:xfrm>
            <a:off x="11873814" y="3011178"/>
            <a:ext cx="702023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i="1" dirty="0">
                <a:solidFill>
                  <a:schemeClr val="bg1"/>
                </a:solidFill>
                <a:latin typeface="Trebuchet MS" panose="020B0603020202020204" pitchFamily="34" charset="0"/>
              </a:rPr>
              <a:t>Deploy with Morpheus</a:t>
            </a:r>
          </a:p>
        </p:txBody>
      </p:sp>
    </p:spTree>
    <p:extLst>
      <p:ext uri="{BB962C8B-B14F-4D97-AF65-F5344CB8AC3E}">
        <p14:creationId xmlns:p14="http://schemas.microsoft.com/office/powerpoint/2010/main" val="339199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358;p72">
            <a:extLst>
              <a:ext uri="{FF2B5EF4-FFF2-40B4-BE49-F238E27FC236}">
                <a16:creationId xmlns:a16="http://schemas.microsoft.com/office/drawing/2014/main" id="{8672C29E-C097-4B07-8040-A2453E96AE8C}"/>
              </a:ext>
            </a:extLst>
          </p:cNvPr>
          <p:cNvPicPr preferRelativeResize="0"/>
          <p:nvPr/>
        </p:nvPicPr>
        <p:blipFill rotWithShape="1">
          <a:blip r:embed="rId2">
            <a:alphaModFix/>
            <a:duotone>
              <a:schemeClr val="bg2">
                <a:shade val="45000"/>
                <a:satMod val="135000"/>
              </a:schemeClr>
              <a:prstClr val="white"/>
            </a:duotone>
          </a:blip>
          <a:srcRect/>
          <a:stretch/>
        </p:blipFill>
        <p:spPr>
          <a:xfrm>
            <a:off x="779445" y="4284574"/>
            <a:ext cx="3197575" cy="3196981"/>
          </a:xfrm>
          <a:prstGeom prst="rect">
            <a:avLst/>
          </a:prstGeom>
          <a:noFill/>
          <a:ln>
            <a:noFill/>
          </a:ln>
        </p:spPr>
      </p:pic>
      <p:sp>
        <p:nvSpPr>
          <p:cNvPr id="89" name="Rectangle 88">
            <a:extLst>
              <a:ext uri="{FF2B5EF4-FFF2-40B4-BE49-F238E27FC236}">
                <a16:creationId xmlns:a16="http://schemas.microsoft.com/office/drawing/2014/main" id="{72CF5EF4-120A-4E1B-8807-8DB192F9C365}"/>
              </a:ext>
            </a:extLst>
          </p:cNvPr>
          <p:cNvSpPr/>
          <p:nvPr/>
        </p:nvSpPr>
        <p:spPr>
          <a:xfrm>
            <a:off x="1512168" y="5065894"/>
            <a:ext cx="1706585" cy="1673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7F9851-55A0-42EF-9667-1A983AEF3AA0}"/>
              </a:ext>
            </a:extLst>
          </p:cNvPr>
          <p:cNvSpPr>
            <a:spLocks noGrp="1"/>
          </p:cNvSpPr>
          <p:nvPr>
            <p:ph type="title"/>
          </p:nvPr>
        </p:nvSpPr>
        <p:spPr/>
        <p:txBody>
          <a:bodyPr/>
          <a:lstStyle/>
          <a:p>
            <a:r>
              <a:rPr lang="en-US" dirty="0"/>
              <a:t>A new computing thesis</a:t>
            </a:r>
          </a:p>
        </p:txBody>
      </p:sp>
      <p:sp>
        <p:nvSpPr>
          <p:cNvPr id="4" name="Text Placeholder 3">
            <a:extLst>
              <a:ext uri="{FF2B5EF4-FFF2-40B4-BE49-F238E27FC236}">
                <a16:creationId xmlns:a16="http://schemas.microsoft.com/office/drawing/2014/main" id="{019D57E0-13B3-403B-BF98-90B0972E380C}"/>
              </a:ext>
            </a:extLst>
          </p:cNvPr>
          <p:cNvSpPr>
            <a:spLocks noGrp="1"/>
          </p:cNvSpPr>
          <p:nvPr>
            <p:ph type="body" sz="quarter" idx="10"/>
          </p:nvPr>
        </p:nvSpPr>
        <p:spPr/>
        <p:txBody>
          <a:bodyPr/>
          <a:lstStyle/>
          <a:p>
            <a:r>
              <a:rPr lang="en-US" dirty="0"/>
              <a:t>Making it easier for developers and data scientist to maximize algorithm performance</a:t>
            </a:r>
          </a:p>
        </p:txBody>
      </p:sp>
      <p:sp>
        <p:nvSpPr>
          <p:cNvPr id="35" name="Google Shape;352;p72">
            <a:extLst>
              <a:ext uri="{FF2B5EF4-FFF2-40B4-BE49-F238E27FC236}">
                <a16:creationId xmlns:a16="http://schemas.microsoft.com/office/drawing/2014/main" id="{F3DDFCF7-291F-48F5-86B5-20E2E7C71627}"/>
              </a:ext>
            </a:extLst>
          </p:cNvPr>
          <p:cNvSpPr/>
          <p:nvPr/>
        </p:nvSpPr>
        <p:spPr>
          <a:xfrm>
            <a:off x="14991836" y="4325560"/>
            <a:ext cx="1664100" cy="3005940"/>
          </a:xfrm>
          <a:prstGeom prst="rect">
            <a:avLst/>
          </a:prstGeom>
          <a:solidFill>
            <a:schemeClr val="tx2"/>
          </a:solid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A</a:t>
            </a:r>
            <a:endParaRPr sz="2000" dirty="0"/>
          </a:p>
        </p:txBody>
      </p:sp>
      <p:sp>
        <p:nvSpPr>
          <p:cNvPr id="36" name="Google Shape;361;p72">
            <a:extLst>
              <a:ext uri="{FF2B5EF4-FFF2-40B4-BE49-F238E27FC236}">
                <a16:creationId xmlns:a16="http://schemas.microsoft.com/office/drawing/2014/main" id="{00C0E06E-B787-4FA3-BA5E-7A5BB627902C}"/>
              </a:ext>
            </a:extLst>
          </p:cNvPr>
          <p:cNvSpPr/>
          <p:nvPr/>
        </p:nvSpPr>
        <p:spPr>
          <a:xfrm>
            <a:off x="14991830" y="4134519"/>
            <a:ext cx="1664100" cy="1522431"/>
          </a:xfrm>
          <a:prstGeom prst="rect">
            <a:avLst/>
          </a:prstGeom>
          <a:solidFill>
            <a:schemeClr val="tx2"/>
          </a:solid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B</a:t>
            </a:r>
            <a:endParaRPr sz="2000" dirty="0"/>
          </a:p>
        </p:txBody>
      </p:sp>
      <p:sp>
        <p:nvSpPr>
          <p:cNvPr id="37" name="Rectangle 36">
            <a:extLst>
              <a:ext uri="{FF2B5EF4-FFF2-40B4-BE49-F238E27FC236}">
                <a16:creationId xmlns:a16="http://schemas.microsoft.com/office/drawing/2014/main" id="{009702B8-E5AC-467C-A6C4-0F7F9F13EAE7}"/>
              </a:ext>
            </a:extLst>
          </p:cNvPr>
          <p:cNvSpPr/>
          <p:nvPr/>
        </p:nvSpPr>
        <p:spPr>
          <a:xfrm>
            <a:off x="15085953" y="4244904"/>
            <a:ext cx="1475799" cy="3005940"/>
          </a:xfrm>
          <a:prstGeom prst="rect">
            <a:avLst/>
          </a:prstGeom>
          <a:solidFill>
            <a:srgbClr val="74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oogle Shape;358;p72">
            <a:extLst>
              <a:ext uri="{FF2B5EF4-FFF2-40B4-BE49-F238E27FC236}">
                <a16:creationId xmlns:a16="http://schemas.microsoft.com/office/drawing/2014/main" id="{E161C5FD-ABCB-4BE4-B9CE-16071D96D339}"/>
              </a:ext>
            </a:extLst>
          </p:cNvPr>
          <p:cNvPicPr preferRelativeResize="0"/>
          <p:nvPr/>
        </p:nvPicPr>
        <p:blipFill rotWithShape="1">
          <a:blip r:embed="rId2">
            <a:alphaModFix/>
            <a:duotone>
              <a:schemeClr val="bg2">
                <a:shade val="45000"/>
                <a:satMod val="135000"/>
              </a:schemeClr>
              <a:prstClr val="white"/>
            </a:duotone>
          </a:blip>
          <a:srcRect/>
          <a:stretch/>
        </p:blipFill>
        <p:spPr>
          <a:xfrm>
            <a:off x="9173683" y="4134519"/>
            <a:ext cx="3197575" cy="3196981"/>
          </a:xfrm>
          <a:prstGeom prst="rect">
            <a:avLst/>
          </a:prstGeom>
          <a:noFill/>
          <a:ln>
            <a:noFill/>
          </a:ln>
        </p:spPr>
      </p:pic>
      <p:sp>
        <p:nvSpPr>
          <p:cNvPr id="40" name="Google Shape;360;p72">
            <a:extLst>
              <a:ext uri="{FF2B5EF4-FFF2-40B4-BE49-F238E27FC236}">
                <a16:creationId xmlns:a16="http://schemas.microsoft.com/office/drawing/2014/main" id="{7D129064-B4B9-4EB0-B4D2-BC5E0F4BBFBC}"/>
              </a:ext>
            </a:extLst>
          </p:cNvPr>
          <p:cNvSpPr txBox="1"/>
          <p:nvPr/>
        </p:nvSpPr>
        <p:spPr>
          <a:xfrm>
            <a:off x="3395123" y="8033752"/>
            <a:ext cx="893466" cy="341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None/>
            </a:pPr>
            <a:r>
              <a:rPr lang="en-US" sz="2400" b="1" dirty="0">
                <a:latin typeface="Trebuchet MS"/>
                <a:ea typeface="Trebuchet MS"/>
                <a:cs typeface="Trebuchet MS"/>
                <a:sym typeface="Trebuchet MS"/>
              </a:rPr>
              <a:t>CPU</a:t>
            </a:r>
            <a:endParaRPr sz="2400" dirty="0"/>
          </a:p>
        </p:txBody>
      </p:sp>
      <p:cxnSp>
        <p:nvCxnSpPr>
          <p:cNvPr id="41" name="Google Shape;369;p72">
            <a:extLst>
              <a:ext uri="{FF2B5EF4-FFF2-40B4-BE49-F238E27FC236}">
                <a16:creationId xmlns:a16="http://schemas.microsoft.com/office/drawing/2014/main" id="{4EF478AD-07FB-41B4-A902-0A05D4944EE9}"/>
              </a:ext>
            </a:extLst>
          </p:cNvPr>
          <p:cNvCxnSpPr>
            <a:cxnSpLocks/>
            <a:stCxn id="48" idx="3"/>
          </p:cNvCxnSpPr>
          <p:nvPr/>
        </p:nvCxnSpPr>
        <p:spPr>
          <a:xfrm rot="10800000" flipH="1">
            <a:off x="11461653" y="6776391"/>
            <a:ext cx="4134300" cy="912000"/>
          </a:xfrm>
          <a:prstGeom prst="bentConnector3">
            <a:avLst>
              <a:gd name="adj1" fmla="val 100056"/>
            </a:avLst>
          </a:prstGeom>
          <a:solidFill>
            <a:schemeClr val="tx2"/>
          </a:solidFill>
          <a:ln w="114300" cap="flat" cmpd="sng">
            <a:solidFill>
              <a:schemeClr val="bg2"/>
            </a:solidFill>
            <a:prstDash val="solid"/>
            <a:round/>
            <a:headEnd type="none" w="sm" len="sm"/>
            <a:tailEnd type="triangle" w="med" len="med"/>
          </a:ln>
          <a:effectLst>
            <a:outerShdw blurRad="50800" dist="76200" dir="2700000" algn="tl" rotWithShape="0">
              <a:srgbClr val="000000">
                <a:alpha val="40000"/>
              </a:srgbClr>
            </a:outerShdw>
          </a:effectLst>
        </p:spPr>
      </p:cxnSp>
      <p:sp>
        <p:nvSpPr>
          <p:cNvPr id="42" name="Google Shape;371;p72">
            <a:extLst>
              <a:ext uri="{FF2B5EF4-FFF2-40B4-BE49-F238E27FC236}">
                <a16:creationId xmlns:a16="http://schemas.microsoft.com/office/drawing/2014/main" id="{5FE61735-A004-4BB8-A996-6265C078A510}"/>
              </a:ext>
            </a:extLst>
          </p:cNvPr>
          <p:cNvSpPr/>
          <p:nvPr/>
        </p:nvSpPr>
        <p:spPr>
          <a:xfrm>
            <a:off x="15389866" y="5933433"/>
            <a:ext cx="867972" cy="867972"/>
          </a:xfrm>
          <a:prstGeom prst="flowChartInternalStorage">
            <a:avLst/>
          </a:prstGeom>
          <a:solidFill>
            <a:schemeClr val="tx2"/>
          </a:solidFill>
          <a:ln w="381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dirty="0">
                <a:solidFill>
                  <a:srgbClr val="FFFFFF"/>
                </a:solidFill>
                <a:latin typeface="Trebuchet MS"/>
                <a:ea typeface="Trebuchet MS"/>
                <a:cs typeface="Trebuchet MS"/>
                <a:sym typeface="Trebuchet MS"/>
              </a:rPr>
              <a:t>GPU data</a:t>
            </a:r>
            <a:endParaRPr sz="2000" dirty="0"/>
          </a:p>
        </p:txBody>
      </p:sp>
      <p:cxnSp>
        <p:nvCxnSpPr>
          <p:cNvPr id="43" name="Google Shape;373;p72">
            <a:extLst>
              <a:ext uri="{FF2B5EF4-FFF2-40B4-BE49-F238E27FC236}">
                <a16:creationId xmlns:a16="http://schemas.microsoft.com/office/drawing/2014/main" id="{B6027AC1-66E3-4185-AA1E-80F9B8FF7330}"/>
              </a:ext>
            </a:extLst>
          </p:cNvPr>
          <p:cNvCxnSpPr>
            <a:cxnSpLocks/>
            <a:stCxn id="47" idx="3"/>
          </p:cNvCxnSpPr>
          <p:nvPr/>
        </p:nvCxnSpPr>
        <p:spPr>
          <a:xfrm>
            <a:off x="11453429" y="3796303"/>
            <a:ext cx="4134300" cy="1186800"/>
          </a:xfrm>
          <a:prstGeom prst="bentConnector3">
            <a:avLst>
              <a:gd name="adj1" fmla="val 99823"/>
            </a:avLst>
          </a:prstGeom>
          <a:solidFill>
            <a:schemeClr val="tx2"/>
          </a:solidFill>
          <a:ln w="114300" cap="flat" cmpd="sng">
            <a:solidFill>
              <a:schemeClr val="bg2"/>
            </a:solidFill>
            <a:prstDash val="solid"/>
            <a:round/>
            <a:headEnd type="triangle" w="med" len="med"/>
            <a:tailEnd type="none" w="sm" len="sm"/>
          </a:ln>
          <a:effectLst>
            <a:outerShdw blurRad="50800" dist="76200" dir="2700000" algn="tl" rotWithShape="0">
              <a:srgbClr val="000000">
                <a:alpha val="40000"/>
              </a:srgbClr>
            </a:outerShdw>
          </a:effectLst>
        </p:spPr>
      </p:cxnSp>
      <p:sp>
        <p:nvSpPr>
          <p:cNvPr id="44" name="Google Shape;375;p72">
            <a:extLst>
              <a:ext uri="{FF2B5EF4-FFF2-40B4-BE49-F238E27FC236}">
                <a16:creationId xmlns:a16="http://schemas.microsoft.com/office/drawing/2014/main" id="{6F48E297-3582-4279-BA26-780A00685C22}"/>
              </a:ext>
            </a:extLst>
          </p:cNvPr>
          <p:cNvSpPr/>
          <p:nvPr/>
        </p:nvSpPr>
        <p:spPr>
          <a:xfrm>
            <a:off x="15389866" y="4660688"/>
            <a:ext cx="867972" cy="867972"/>
          </a:xfrm>
          <a:prstGeom prst="flowChartPredefinedProcess">
            <a:avLst/>
          </a:prstGeom>
          <a:solidFill>
            <a:schemeClr val="tx2"/>
          </a:solidFill>
          <a:ln w="381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dirty="0">
                <a:solidFill>
                  <a:srgbClr val="FFFFFF"/>
                </a:solidFill>
                <a:latin typeface="Trebuchet MS"/>
                <a:ea typeface="Trebuchet MS"/>
                <a:cs typeface="Trebuchet MS"/>
                <a:sym typeface="Trebuchet MS"/>
              </a:rPr>
              <a:t>GPU data</a:t>
            </a:r>
            <a:endParaRPr sz="2000" dirty="0"/>
          </a:p>
        </p:txBody>
      </p:sp>
      <p:sp>
        <p:nvSpPr>
          <p:cNvPr id="45" name="Google Shape;376;p72">
            <a:extLst>
              <a:ext uri="{FF2B5EF4-FFF2-40B4-BE49-F238E27FC236}">
                <a16:creationId xmlns:a16="http://schemas.microsoft.com/office/drawing/2014/main" id="{5DE531BA-3643-42DB-A79A-BD938E6AAFAC}"/>
              </a:ext>
            </a:extLst>
          </p:cNvPr>
          <p:cNvSpPr/>
          <p:nvPr/>
        </p:nvSpPr>
        <p:spPr>
          <a:xfrm>
            <a:off x="12795530" y="3921096"/>
            <a:ext cx="2136447"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Read Data</a:t>
            </a:r>
            <a:endParaRPr dirty="0">
              <a:solidFill>
                <a:schemeClr val="accent4"/>
              </a:solidFill>
            </a:endParaRPr>
          </a:p>
        </p:txBody>
      </p:sp>
      <p:sp>
        <p:nvSpPr>
          <p:cNvPr id="46" name="Google Shape;377;p72">
            <a:extLst>
              <a:ext uri="{FF2B5EF4-FFF2-40B4-BE49-F238E27FC236}">
                <a16:creationId xmlns:a16="http://schemas.microsoft.com/office/drawing/2014/main" id="{70FCFC0E-8D5B-4CE3-8DFA-3B6156ACA926}"/>
              </a:ext>
            </a:extLst>
          </p:cNvPr>
          <p:cNvSpPr/>
          <p:nvPr/>
        </p:nvSpPr>
        <p:spPr>
          <a:xfrm>
            <a:off x="12795530" y="7360041"/>
            <a:ext cx="2136447"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Load Data</a:t>
            </a:r>
            <a:endParaRPr dirty="0">
              <a:solidFill>
                <a:schemeClr val="accent4"/>
              </a:solidFill>
            </a:endParaRPr>
          </a:p>
        </p:txBody>
      </p:sp>
      <p:sp>
        <p:nvSpPr>
          <p:cNvPr id="47" name="Google Shape;374;p72">
            <a:extLst>
              <a:ext uri="{FF2B5EF4-FFF2-40B4-BE49-F238E27FC236}">
                <a16:creationId xmlns:a16="http://schemas.microsoft.com/office/drawing/2014/main" id="{A7412376-2B55-4EDC-81F1-B047D3D14544}"/>
              </a:ext>
            </a:extLst>
          </p:cNvPr>
          <p:cNvSpPr/>
          <p:nvPr/>
        </p:nvSpPr>
        <p:spPr>
          <a:xfrm>
            <a:off x="10075229" y="3579253"/>
            <a:ext cx="1378200" cy="434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B</a:t>
            </a:r>
            <a:endParaRPr sz="2000" dirty="0"/>
          </a:p>
        </p:txBody>
      </p:sp>
      <p:sp>
        <p:nvSpPr>
          <p:cNvPr id="48" name="Google Shape;370;p72">
            <a:extLst>
              <a:ext uri="{FF2B5EF4-FFF2-40B4-BE49-F238E27FC236}">
                <a16:creationId xmlns:a16="http://schemas.microsoft.com/office/drawing/2014/main" id="{4C2A65FD-50ED-425B-9A40-5574F9B7B38E}"/>
              </a:ext>
            </a:extLst>
          </p:cNvPr>
          <p:cNvSpPr/>
          <p:nvPr/>
        </p:nvSpPr>
        <p:spPr>
          <a:xfrm>
            <a:off x="10083453" y="7471341"/>
            <a:ext cx="1378200" cy="434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A</a:t>
            </a:r>
            <a:endParaRPr sz="2000" dirty="0"/>
          </a:p>
        </p:txBody>
      </p:sp>
      <p:sp>
        <p:nvSpPr>
          <p:cNvPr id="49" name="Google Shape;378;p72">
            <a:extLst>
              <a:ext uri="{FF2B5EF4-FFF2-40B4-BE49-F238E27FC236}">
                <a16:creationId xmlns:a16="http://schemas.microsoft.com/office/drawing/2014/main" id="{26A5FDC0-65FE-4FC9-9B74-DD58B54A36E8}"/>
              </a:ext>
            </a:extLst>
          </p:cNvPr>
          <p:cNvSpPr txBox="1"/>
          <p:nvPr/>
        </p:nvSpPr>
        <p:spPr>
          <a:xfrm>
            <a:off x="16715782" y="5540547"/>
            <a:ext cx="1353855" cy="3417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2400" b="1" dirty="0">
                <a:solidFill>
                  <a:schemeClr val="accent4"/>
                </a:solidFill>
                <a:latin typeface="Trebuchet MS"/>
                <a:ea typeface="Trebuchet MS"/>
                <a:cs typeface="Trebuchet MS"/>
                <a:sym typeface="Trebuchet MS"/>
              </a:rPr>
              <a:t>GPU w/</a:t>
            </a:r>
            <a:br>
              <a:rPr lang="en-US" sz="2400" b="1" dirty="0">
                <a:solidFill>
                  <a:schemeClr val="accent4"/>
                </a:solidFill>
                <a:latin typeface="Trebuchet MS"/>
                <a:ea typeface="Trebuchet MS"/>
                <a:cs typeface="Trebuchet MS"/>
                <a:sym typeface="Trebuchet MS"/>
              </a:rPr>
            </a:br>
            <a:r>
              <a:rPr lang="en-US" sz="2400" b="1" dirty="0">
                <a:solidFill>
                  <a:schemeClr val="accent4"/>
                </a:solidFill>
                <a:latin typeface="Trebuchet MS"/>
                <a:ea typeface="Trebuchet MS"/>
                <a:cs typeface="Trebuchet MS"/>
                <a:sym typeface="Trebuchet MS"/>
              </a:rPr>
              <a:t>RAPIDS</a:t>
            </a:r>
            <a:endParaRPr sz="2400" b="1" dirty="0">
              <a:solidFill>
                <a:schemeClr val="accent4"/>
              </a:solidFill>
              <a:latin typeface="Trebuchet MS"/>
              <a:ea typeface="Trebuchet MS"/>
              <a:cs typeface="Trebuchet MS"/>
              <a:sym typeface="Trebuchet MS"/>
            </a:endParaRPr>
          </a:p>
        </p:txBody>
      </p:sp>
      <p:sp>
        <p:nvSpPr>
          <p:cNvPr id="50" name="Google Shape;363;p72">
            <a:extLst>
              <a:ext uri="{FF2B5EF4-FFF2-40B4-BE49-F238E27FC236}">
                <a16:creationId xmlns:a16="http://schemas.microsoft.com/office/drawing/2014/main" id="{6F689E7B-0A23-4162-8EA3-56609416D014}"/>
              </a:ext>
            </a:extLst>
          </p:cNvPr>
          <p:cNvSpPr/>
          <p:nvPr/>
        </p:nvSpPr>
        <p:spPr>
          <a:xfrm>
            <a:off x="12744526" y="5603461"/>
            <a:ext cx="1874031"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Few or No Copies to CPU</a:t>
            </a:r>
            <a:endParaRPr dirty="0">
              <a:solidFill>
                <a:schemeClr val="accent4"/>
              </a:solidFill>
            </a:endParaRPr>
          </a:p>
        </p:txBody>
      </p:sp>
      <p:sp>
        <p:nvSpPr>
          <p:cNvPr id="67" name="Google Shape;352;p72">
            <a:extLst>
              <a:ext uri="{FF2B5EF4-FFF2-40B4-BE49-F238E27FC236}">
                <a16:creationId xmlns:a16="http://schemas.microsoft.com/office/drawing/2014/main" id="{12437DC8-34E5-4D9F-9241-53F17A30C64A}"/>
              </a:ext>
            </a:extLst>
          </p:cNvPr>
          <p:cNvSpPr/>
          <p:nvPr/>
        </p:nvSpPr>
        <p:spPr>
          <a:xfrm>
            <a:off x="6597598" y="4475615"/>
            <a:ext cx="1664100" cy="3005940"/>
          </a:xfrm>
          <a:prstGeom prst="rect">
            <a:avLst/>
          </a:prstGeom>
          <a:solidFill>
            <a:schemeClr val="tx2"/>
          </a:solid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A</a:t>
            </a:r>
            <a:endParaRPr sz="2000" dirty="0"/>
          </a:p>
        </p:txBody>
      </p:sp>
      <p:sp>
        <p:nvSpPr>
          <p:cNvPr id="70" name="Google Shape;360;p72">
            <a:extLst>
              <a:ext uri="{FF2B5EF4-FFF2-40B4-BE49-F238E27FC236}">
                <a16:creationId xmlns:a16="http://schemas.microsoft.com/office/drawing/2014/main" id="{1C2B8D48-2D75-46B6-825E-71A9E06B50DD}"/>
              </a:ext>
            </a:extLst>
          </p:cNvPr>
          <p:cNvSpPr txBox="1"/>
          <p:nvPr/>
        </p:nvSpPr>
        <p:spPr>
          <a:xfrm>
            <a:off x="-291056" y="5690602"/>
            <a:ext cx="893466" cy="341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None/>
            </a:pPr>
            <a:r>
              <a:rPr lang="en-US" sz="2400" b="1" dirty="0">
                <a:latin typeface="Trebuchet MS"/>
                <a:ea typeface="Trebuchet MS"/>
                <a:cs typeface="Trebuchet MS"/>
                <a:sym typeface="Trebuchet MS"/>
              </a:rPr>
              <a:t>CPU</a:t>
            </a:r>
            <a:endParaRPr sz="2400" dirty="0"/>
          </a:p>
        </p:txBody>
      </p:sp>
      <p:sp>
        <p:nvSpPr>
          <p:cNvPr id="71" name="Google Shape;361;p72">
            <a:extLst>
              <a:ext uri="{FF2B5EF4-FFF2-40B4-BE49-F238E27FC236}">
                <a16:creationId xmlns:a16="http://schemas.microsoft.com/office/drawing/2014/main" id="{AFFF74CF-97D7-4C92-8A15-195B4BBD2942}"/>
              </a:ext>
            </a:extLst>
          </p:cNvPr>
          <p:cNvSpPr/>
          <p:nvPr/>
        </p:nvSpPr>
        <p:spPr>
          <a:xfrm>
            <a:off x="6597592" y="4284574"/>
            <a:ext cx="1664100" cy="1522431"/>
          </a:xfrm>
          <a:prstGeom prst="rect">
            <a:avLst/>
          </a:prstGeom>
          <a:solidFill>
            <a:schemeClr val="tx2"/>
          </a:solid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B</a:t>
            </a:r>
            <a:endParaRPr sz="2000" dirty="0"/>
          </a:p>
        </p:txBody>
      </p:sp>
      <p:cxnSp>
        <p:nvCxnSpPr>
          <p:cNvPr id="72" name="Google Shape;362;p72">
            <a:extLst>
              <a:ext uri="{FF2B5EF4-FFF2-40B4-BE49-F238E27FC236}">
                <a16:creationId xmlns:a16="http://schemas.microsoft.com/office/drawing/2014/main" id="{35C2347A-5B0C-4EE0-A434-607DC40E650F}"/>
              </a:ext>
            </a:extLst>
          </p:cNvPr>
          <p:cNvCxnSpPr/>
          <p:nvPr/>
        </p:nvCxnSpPr>
        <p:spPr>
          <a:xfrm>
            <a:off x="3059191" y="5242806"/>
            <a:ext cx="3928200" cy="1800"/>
          </a:xfrm>
          <a:prstGeom prst="bentConnector3">
            <a:avLst>
              <a:gd name="adj1" fmla="val 50000"/>
            </a:avLst>
          </a:prstGeom>
          <a:solidFill>
            <a:schemeClr val="tx2"/>
          </a:solidFill>
          <a:ln w="114300" cap="flat" cmpd="sng">
            <a:solidFill>
              <a:schemeClr val="bg2"/>
            </a:solidFill>
            <a:prstDash val="solid"/>
            <a:round/>
            <a:headEnd type="none" w="sm" len="sm"/>
            <a:tailEnd type="triangle" w="med" len="med"/>
          </a:ln>
          <a:effectLst>
            <a:outerShdw blurRad="50800" dist="76200" dir="2700000" algn="tl" rotWithShape="0">
              <a:srgbClr val="000000">
                <a:alpha val="40000"/>
              </a:srgbClr>
            </a:outerShdw>
          </a:effectLst>
        </p:spPr>
      </p:cxnSp>
      <p:sp>
        <p:nvSpPr>
          <p:cNvPr id="73" name="Google Shape;363;p72">
            <a:extLst>
              <a:ext uri="{FF2B5EF4-FFF2-40B4-BE49-F238E27FC236}">
                <a16:creationId xmlns:a16="http://schemas.microsoft.com/office/drawing/2014/main" id="{FEC04B02-D902-43E4-9EF4-3BB23DF27E74}"/>
              </a:ext>
            </a:extLst>
          </p:cNvPr>
          <p:cNvSpPr/>
          <p:nvPr/>
        </p:nvSpPr>
        <p:spPr>
          <a:xfrm>
            <a:off x="4401292" y="5388661"/>
            <a:ext cx="2136447"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Copy &amp; Convert</a:t>
            </a:r>
            <a:endParaRPr dirty="0">
              <a:solidFill>
                <a:schemeClr val="accent4"/>
              </a:solidFill>
            </a:endParaRPr>
          </a:p>
        </p:txBody>
      </p:sp>
      <p:cxnSp>
        <p:nvCxnSpPr>
          <p:cNvPr id="74" name="Google Shape;364;p72">
            <a:extLst>
              <a:ext uri="{FF2B5EF4-FFF2-40B4-BE49-F238E27FC236}">
                <a16:creationId xmlns:a16="http://schemas.microsoft.com/office/drawing/2014/main" id="{512BF211-95E7-4406-AF54-09618C1934D7}"/>
              </a:ext>
            </a:extLst>
          </p:cNvPr>
          <p:cNvCxnSpPr/>
          <p:nvPr/>
        </p:nvCxnSpPr>
        <p:spPr>
          <a:xfrm>
            <a:off x="3067428" y="6515551"/>
            <a:ext cx="3928200" cy="1800"/>
          </a:xfrm>
          <a:prstGeom prst="bentConnector3">
            <a:avLst>
              <a:gd name="adj1" fmla="val 50000"/>
            </a:avLst>
          </a:prstGeom>
          <a:solidFill>
            <a:schemeClr val="tx2"/>
          </a:solidFill>
          <a:ln w="114300" cap="flat" cmpd="sng">
            <a:solidFill>
              <a:schemeClr val="bg2"/>
            </a:solidFill>
            <a:prstDash val="solid"/>
            <a:round/>
            <a:headEnd type="triangle" w="med" len="med"/>
            <a:tailEnd type="none" w="sm" len="sm"/>
          </a:ln>
          <a:effectLst>
            <a:outerShdw blurRad="50800" dist="76200" dir="2700000" algn="tl" rotWithShape="0">
              <a:srgbClr val="000000">
                <a:alpha val="40000"/>
              </a:srgbClr>
            </a:outerShdw>
          </a:effectLst>
        </p:spPr>
      </p:cxnSp>
      <p:sp>
        <p:nvSpPr>
          <p:cNvPr id="75" name="Google Shape;365;p72">
            <a:extLst>
              <a:ext uri="{FF2B5EF4-FFF2-40B4-BE49-F238E27FC236}">
                <a16:creationId xmlns:a16="http://schemas.microsoft.com/office/drawing/2014/main" id="{E56A1DCE-C7C6-4E24-A8C5-DB3D62093306}"/>
              </a:ext>
            </a:extLst>
          </p:cNvPr>
          <p:cNvSpPr/>
          <p:nvPr/>
        </p:nvSpPr>
        <p:spPr>
          <a:xfrm>
            <a:off x="4401292" y="6168685"/>
            <a:ext cx="2136447"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Copy &amp; Convert</a:t>
            </a:r>
            <a:endParaRPr dirty="0">
              <a:solidFill>
                <a:schemeClr val="accent4"/>
              </a:solidFill>
            </a:endParaRPr>
          </a:p>
        </p:txBody>
      </p:sp>
      <p:cxnSp>
        <p:nvCxnSpPr>
          <p:cNvPr id="76" name="Google Shape;366;p72">
            <a:extLst>
              <a:ext uri="{FF2B5EF4-FFF2-40B4-BE49-F238E27FC236}">
                <a16:creationId xmlns:a16="http://schemas.microsoft.com/office/drawing/2014/main" id="{F4BA7773-B36A-45C3-8741-8972AE436CD5}"/>
              </a:ext>
            </a:extLst>
          </p:cNvPr>
          <p:cNvCxnSpPr/>
          <p:nvPr/>
        </p:nvCxnSpPr>
        <p:spPr>
          <a:xfrm rot="10800000">
            <a:off x="2378316" y="5460847"/>
            <a:ext cx="0" cy="844500"/>
          </a:xfrm>
          <a:prstGeom prst="straightConnector1">
            <a:avLst/>
          </a:prstGeom>
          <a:solidFill>
            <a:schemeClr val="tx2"/>
          </a:solidFill>
          <a:ln w="38100" cap="flat" cmpd="sng">
            <a:solidFill>
              <a:srgbClr val="969696"/>
            </a:solidFill>
            <a:prstDash val="solid"/>
            <a:round/>
            <a:headEnd type="none" w="sm" len="sm"/>
            <a:tailEnd type="triangle" w="med" len="med"/>
          </a:ln>
          <a:effectLst>
            <a:outerShdw blurRad="63500" sx="102000" sy="102000" algn="ctr" rotWithShape="0">
              <a:srgbClr val="000000">
                <a:alpha val="40000"/>
              </a:srgbClr>
            </a:outerShdw>
          </a:effectLst>
        </p:spPr>
      </p:cxnSp>
      <p:sp>
        <p:nvSpPr>
          <p:cNvPr id="77" name="Google Shape;367;p72">
            <a:extLst>
              <a:ext uri="{FF2B5EF4-FFF2-40B4-BE49-F238E27FC236}">
                <a16:creationId xmlns:a16="http://schemas.microsoft.com/office/drawing/2014/main" id="{C41D81BE-CFB6-43F4-976A-242D10B24460}"/>
              </a:ext>
            </a:extLst>
          </p:cNvPr>
          <p:cNvSpPr/>
          <p:nvPr/>
        </p:nvSpPr>
        <p:spPr>
          <a:xfrm>
            <a:off x="975238" y="5796740"/>
            <a:ext cx="1779884" cy="27338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b="1" i="0" u="none" strike="noStrike" cap="none" dirty="0">
                <a:solidFill>
                  <a:schemeClr val="accent4"/>
                </a:solidFill>
                <a:latin typeface="Trebuchet MS"/>
                <a:ea typeface="Trebuchet MS"/>
                <a:cs typeface="Trebuchet MS"/>
                <a:sym typeface="Trebuchet MS"/>
              </a:rPr>
              <a:t>Copy &amp;  Convert</a:t>
            </a:r>
            <a:endParaRPr dirty="0">
              <a:solidFill>
                <a:schemeClr val="accent4"/>
              </a:solidFill>
            </a:endParaRPr>
          </a:p>
        </p:txBody>
      </p:sp>
      <p:sp>
        <p:nvSpPr>
          <p:cNvPr id="78" name="Google Shape;368;p72">
            <a:extLst>
              <a:ext uri="{FF2B5EF4-FFF2-40B4-BE49-F238E27FC236}">
                <a16:creationId xmlns:a16="http://schemas.microsoft.com/office/drawing/2014/main" id="{4253E02C-E483-4863-ABB4-E374BB04CA9A}"/>
              </a:ext>
            </a:extLst>
          </p:cNvPr>
          <p:cNvSpPr/>
          <p:nvPr/>
        </p:nvSpPr>
        <p:spPr>
          <a:xfrm>
            <a:off x="1689204" y="6305348"/>
            <a:ext cx="1378200" cy="434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A</a:t>
            </a:r>
            <a:endParaRPr sz="2000" dirty="0"/>
          </a:p>
        </p:txBody>
      </p:sp>
      <p:cxnSp>
        <p:nvCxnSpPr>
          <p:cNvPr id="79" name="Google Shape;369;p72">
            <a:extLst>
              <a:ext uri="{FF2B5EF4-FFF2-40B4-BE49-F238E27FC236}">
                <a16:creationId xmlns:a16="http://schemas.microsoft.com/office/drawing/2014/main" id="{A0DE5D2D-FAFE-4A9A-AC2C-3EA75DB996E2}"/>
              </a:ext>
            </a:extLst>
          </p:cNvPr>
          <p:cNvCxnSpPr>
            <a:stCxn id="87" idx="3"/>
          </p:cNvCxnSpPr>
          <p:nvPr/>
        </p:nvCxnSpPr>
        <p:spPr>
          <a:xfrm rot="10800000" flipH="1">
            <a:off x="3067415" y="6926446"/>
            <a:ext cx="4134300" cy="912000"/>
          </a:xfrm>
          <a:prstGeom prst="bentConnector3">
            <a:avLst>
              <a:gd name="adj1" fmla="val 100056"/>
            </a:avLst>
          </a:prstGeom>
          <a:solidFill>
            <a:schemeClr val="tx2"/>
          </a:solidFill>
          <a:ln w="114300" cap="flat" cmpd="sng">
            <a:solidFill>
              <a:schemeClr val="bg2"/>
            </a:solidFill>
            <a:prstDash val="solid"/>
            <a:round/>
            <a:headEnd type="none" w="sm" len="sm"/>
            <a:tailEnd type="triangle" w="med" len="med"/>
          </a:ln>
          <a:effectLst>
            <a:outerShdw blurRad="50800" dist="76200" dir="2700000" algn="tl" rotWithShape="0">
              <a:srgbClr val="000000">
                <a:alpha val="40000"/>
              </a:srgbClr>
            </a:outerShdw>
          </a:effectLst>
        </p:spPr>
      </p:cxnSp>
      <p:sp>
        <p:nvSpPr>
          <p:cNvPr id="80" name="Google Shape;371;p72">
            <a:extLst>
              <a:ext uri="{FF2B5EF4-FFF2-40B4-BE49-F238E27FC236}">
                <a16:creationId xmlns:a16="http://schemas.microsoft.com/office/drawing/2014/main" id="{A04F66B4-B152-4017-9CBE-9F41955392D2}"/>
              </a:ext>
            </a:extLst>
          </p:cNvPr>
          <p:cNvSpPr/>
          <p:nvPr/>
        </p:nvSpPr>
        <p:spPr>
          <a:xfrm>
            <a:off x="6995628" y="6083488"/>
            <a:ext cx="867972" cy="867972"/>
          </a:xfrm>
          <a:prstGeom prst="flowChartInternalStorage">
            <a:avLst/>
          </a:prstGeom>
          <a:solidFill>
            <a:schemeClr val="tx2"/>
          </a:solidFill>
          <a:ln w="381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dirty="0">
                <a:solidFill>
                  <a:srgbClr val="FFFFFF"/>
                </a:solidFill>
                <a:latin typeface="Trebuchet MS"/>
                <a:ea typeface="Trebuchet MS"/>
                <a:cs typeface="Trebuchet MS"/>
                <a:sym typeface="Trebuchet MS"/>
              </a:rPr>
              <a:t>GPU data</a:t>
            </a:r>
            <a:endParaRPr sz="2000" dirty="0"/>
          </a:p>
        </p:txBody>
      </p:sp>
      <p:sp>
        <p:nvSpPr>
          <p:cNvPr id="81" name="Google Shape;372;p72">
            <a:extLst>
              <a:ext uri="{FF2B5EF4-FFF2-40B4-BE49-F238E27FC236}">
                <a16:creationId xmlns:a16="http://schemas.microsoft.com/office/drawing/2014/main" id="{990C1812-9C84-483E-AEBB-8AB8C1D99A1F}"/>
              </a:ext>
            </a:extLst>
          </p:cNvPr>
          <p:cNvSpPr/>
          <p:nvPr/>
        </p:nvSpPr>
        <p:spPr>
          <a:xfrm>
            <a:off x="1689204" y="5026715"/>
            <a:ext cx="1378200" cy="434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B</a:t>
            </a:r>
            <a:endParaRPr sz="2000" dirty="0"/>
          </a:p>
        </p:txBody>
      </p:sp>
      <p:cxnSp>
        <p:nvCxnSpPr>
          <p:cNvPr id="82" name="Google Shape;373;p72">
            <a:extLst>
              <a:ext uri="{FF2B5EF4-FFF2-40B4-BE49-F238E27FC236}">
                <a16:creationId xmlns:a16="http://schemas.microsoft.com/office/drawing/2014/main" id="{065A86BF-365D-4C1F-9673-9F47F0DE5C68}"/>
              </a:ext>
            </a:extLst>
          </p:cNvPr>
          <p:cNvCxnSpPr>
            <a:stCxn id="86" idx="3"/>
          </p:cNvCxnSpPr>
          <p:nvPr/>
        </p:nvCxnSpPr>
        <p:spPr>
          <a:xfrm>
            <a:off x="3059191" y="3946358"/>
            <a:ext cx="4134300" cy="1186800"/>
          </a:xfrm>
          <a:prstGeom prst="bentConnector3">
            <a:avLst>
              <a:gd name="adj1" fmla="val 99823"/>
            </a:avLst>
          </a:prstGeom>
          <a:solidFill>
            <a:schemeClr val="tx2"/>
          </a:solidFill>
          <a:ln w="114300" cap="flat" cmpd="sng">
            <a:solidFill>
              <a:schemeClr val="bg2"/>
            </a:solidFill>
            <a:prstDash val="solid"/>
            <a:round/>
            <a:headEnd type="triangle" w="med" len="med"/>
            <a:tailEnd type="none" w="sm" len="sm"/>
          </a:ln>
          <a:effectLst>
            <a:outerShdw blurRad="50800" dist="76200" dir="2700000" algn="tl" rotWithShape="0">
              <a:srgbClr val="000000">
                <a:alpha val="40000"/>
              </a:srgbClr>
            </a:outerShdw>
          </a:effectLst>
        </p:spPr>
      </p:cxnSp>
      <p:sp>
        <p:nvSpPr>
          <p:cNvPr id="83" name="Google Shape;375;p72">
            <a:extLst>
              <a:ext uri="{FF2B5EF4-FFF2-40B4-BE49-F238E27FC236}">
                <a16:creationId xmlns:a16="http://schemas.microsoft.com/office/drawing/2014/main" id="{866AA56E-CC07-4B57-81B0-1730A3F948CD}"/>
              </a:ext>
            </a:extLst>
          </p:cNvPr>
          <p:cNvSpPr/>
          <p:nvPr/>
        </p:nvSpPr>
        <p:spPr>
          <a:xfrm>
            <a:off x="6995628" y="4810743"/>
            <a:ext cx="867972" cy="867972"/>
          </a:xfrm>
          <a:prstGeom prst="flowChartPredefinedProcess">
            <a:avLst/>
          </a:prstGeom>
          <a:solidFill>
            <a:schemeClr val="tx2"/>
          </a:solidFill>
          <a:ln w="38100"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Trebuchet MS"/>
              <a:buNone/>
            </a:pPr>
            <a:r>
              <a:rPr lang="en-US" sz="2000" b="0" i="0" u="none" strike="noStrike" cap="none" dirty="0">
                <a:solidFill>
                  <a:srgbClr val="FFFFFF"/>
                </a:solidFill>
                <a:latin typeface="Trebuchet MS"/>
                <a:ea typeface="Trebuchet MS"/>
                <a:cs typeface="Trebuchet MS"/>
                <a:sym typeface="Trebuchet MS"/>
              </a:rPr>
              <a:t>GPU data</a:t>
            </a:r>
            <a:endParaRPr sz="2000" dirty="0"/>
          </a:p>
        </p:txBody>
      </p:sp>
      <p:sp>
        <p:nvSpPr>
          <p:cNvPr id="84" name="Google Shape;376;p72">
            <a:extLst>
              <a:ext uri="{FF2B5EF4-FFF2-40B4-BE49-F238E27FC236}">
                <a16:creationId xmlns:a16="http://schemas.microsoft.com/office/drawing/2014/main" id="{F19E1B24-5C1E-490C-AB87-03B5880955F4}"/>
              </a:ext>
            </a:extLst>
          </p:cNvPr>
          <p:cNvSpPr/>
          <p:nvPr/>
        </p:nvSpPr>
        <p:spPr>
          <a:xfrm>
            <a:off x="4401292" y="4071151"/>
            <a:ext cx="2136447"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Read Data</a:t>
            </a:r>
            <a:endParaRPr dirty="0">
              <a:solidFill>
                <a:schemeClr val="accent4"/>
              </a:solidFill>
            </a:endParaRPr>
          </a:p>
        </p:txBody>
      </p:sp>
      <p:sp>
        <p:nvSpPr>
          <p:cNvPr id="85" name="Google Shape;377;p72">
            <a:extLst>
              <a:ext uri="{FF2B5EF4-FFF2-40B4-BE49-F238E27FC236}">
                <a16:creationId xmlns:a16="http://schemas.microsoft.com/office/drawing/2014/main" id="{7D1C2291-AEC4-40E2-A771-10A74C394224}"/>
              </a:ext>
            </a:extLst>
          </p:cNvPr>
          <p:cNvSpPr/>
          <p:nvPr/>
        </p:nvSpPr>
        <p:spPr>
          <a:xfrm>
            <a:off x="4401292" y="7510096"/>
            <a:ext cx="2136447" cy="222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b="1" dirty="0">
                <a:solidFill>
                  <a:schemeClr val="accent4"/>
                </a:solidFill>
                <a:latin typeface="Trebuchet MS"/>
                <a:ea typeface="Trebuchet MS"/>
                <a:cs typeface="Trebuchet MS"/>
                <a:sym typeface="Trebuchet MS"/>
              </a:rPr>
              <a:t>Load Data</a:t>
            </a:r>
            <a:endParaRPr dirty="0">
              <a:solidFill>
                <a:schemeClr val="accent4"/>
              </a:solidFill>
            </a:endParaRPr>
          </a:p>
        </p:txBody>
      </p:sp>
      <p:sp>
        <p:nvSpPr>
          <p:cNvPr id="86" name="Google Shape;374;p72">
            <a:extLst>
              <a:ext uri="{FF2B5EF4-FFF2-40B4-BE49-F238E27FC236}">
                <a16:creationId xmlns:a16="http://schemas.microsoft.com/office/drawing/2014/main" id="{769A1B5E-D19C-4943-B0C0-9B0ED2E50CC3}"/>
              </a:ext>
            </a:extLst>
          </p:cNvPr>
          <p:cNvSpPr/>
          <p:nvPr/>
        </p:nvSpPr>
        <p:spPr>
          <a:xfrm>
            <a:off x="1680991" y="3729308"/>
            <a:ext cx="1378200" cy="434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B</a:t>
            </a:r>
            <a:endParaRPr sz="2000" dirty="0"/>
          </a:p>
        </p:txBody>
      </p:sp>
      <p:sp>
        <p:nvSpPr>
          <p:cNvPr id="87" name="Google Shape;370;p72">
            <a:extLst>
              <a:ext uri="{FF2B5EF4-FFF2-40B4-BE49-F238E27FC236}">
                <a16:creationId xmlns:a16="http://schemas.microsoft.com/office/drawing/2014/main" id="{90D3A46C-660A-424E-81A3-0EF294868DBE}"/>
              </a:ext>
            </a:extLst>
          </p:cNvPr>
          <p:cNvSpPr/>
          <p:nvPr/>
        </p:nvSpPr>
        <p:spPr>
          <a:xfrm>
            <a:off x="1689215" y="7621396"/>
            <a:ext cx="1378200" cy="4341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Trebuchet MS"/>
              <a:buNone/>
            </a:pPr>
            <a:r>
              <a:rPr lang="en-US" sz="2000" b="1" i="0" u="none" strike="noStrike" cap="none" dirty="0">
                <a:latin typeface="Trebuchet MS"/>
                <a:ea typeface="Trebuchet MS"/>
                <a:cs typeface="Trebuchet MS"/>
                <a:sym typeface="Trebuchet MS"/>
              </a:rPr>
              <a:t>APP A</a:t>
            </a:r>
            <a:endParaRPr sz="2000" dirty="0"/>
          </a:p>
        </p:txBody>
      </p:sp>
      <p:sp>
        <p:nvSpPr>
          <p:cNvPr id="88" name="Google Shape;378;p72">
            <a:extLst>
              <a:ext uri="{FF2B5EF4-FFF2-40B4-BE49-F238E27FC236}">
                <a16:creationId xmlns:a16="http://schemas.microsoft.com/office/drawing/2014/main" id="{97456ECC-3ECE-4576-9FD5-06B082134A4C}"/>
              </a:ext>
            </a:extLst>
          </p:cNvPr>
          <p:cNvSpPr txBox="1"/>
          <p:nvPr/>
        </p:nvSpPr>
        <p:spPr>
          <a:xfrm>
            <a:off x="8207241" y="5690602"/>
            <a:ext cx="907078" cy="3417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2400" b="1" dirty="0">
                <a:latin typeface="Trebuchet MS"/>
                <a:ea typeface="Trebuchet MS"/>
                <a:cs typeface="Trebuchet MS"/>
                <a:sym typeface="Trebuchet MS"/>
              </a:rPr>
              <a:t>GPU</a:t>
            </a:r>
            <a:endParaRPr sz="2400" b="1" dirty="0">
              <a:latin typeface="Trebuchet MS"/>
              <a:ea typeface="Trebuchet MS"/>
              <a:cs typeface="Trebuchet MS"/>
              <a:sym typeface="Trebuchet MS"/>
            </a:endParaRPr>
          </a:p>
        </p:txBody>
      </p:sp>
      <p:sp>
        <p:nvSpPr>
          <p:cNvPr id="90" name="TextBox 89">
            <a:extLst>
              <a:ext uri="{FF2B5EF4-FFF2-40B4-BE49-F238E27FC236}">
                <a16:creationId xmlns:a16="http://schemas.microsoft.com/office/drawing/2014/main" id="{EA7E2AB5-1198-41D6-8FA2-2E41312963FD}"/>
              </a:ext>
            </a:extLst>
          </p:cNvPr>
          <p:cNvSpPr txBox="1"/>
          <p:nvPr/>
        </p:nvSpPr>
        <p:spPr>
          <a:xfrm>
            <a:off x="969945" y="8592323"/>
            <a:ext cx="1593633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NVIDIA GPUs can be used to accelerate MUCH more than Deep Learning training and inference.  GPUs are perfect for ETL, (classical) Machine Learning and data visualization.  RAPIDS future extends General Purpose GPUs through CUDA-X, allowing developers to do away with CPU and I/O inefficiencies for computationally intensive tasks!</a:t>
            </a:r>
          </a:p>
        </p:txBody>
      </p:sp>
      <p:sp>
        <p:nvSpPr>
          <p:cNvPr id="91" name="TextBox 90">
            <a:extLst>
              <a:ext uri="{FF2B5EF4-FFF2-40B4-BE49-F238E27FC236}">
                <a16:creationId xmlns:a16="http://schemas.microsoft.com/office/drawing/2014/main" id="{F173F341-7B8B-40AB-A4D6-9DAFEF94F5E5}"/>
              </a:ext>
            </a:extLst>
          </p:cNvPr>
          <p:cNvSpPr txBox="1"/>
          <p:nvPr/>
        </p:nvSpPr>
        <p:spPr>
          <a:xfrm>
            <a:off x="830579" y="2958366"/>
            <a:ext cx="737666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TRADITIONAL MODEL</a:t>
            </a:r>
          </a:p>
        </p:txBody>
      </p:sp>
      <p:sp>
        <p:nvSpPr>
          <p:cNvPr id="92" name="TextBox 91">
            <a:extLst>
              <a:ext uri="{FF2B5EF4-FFF2-40B4-BE49-F238E27FC236}">
                <a16:creationId xmlns:a16="http://schemas.microsoft.com/office/drawing/2014/main" id="{D70490E6-6C2B-496F-804F-F0993354E6C9}"/>
              </a:ext>
            </a:extLst>
          </p:cNvPr>
          <p:cNvSpPr txBox="1"/>
          <p:nvPr/>
        </p:nvSpPr>
        <p:spPr>
          <a:xfrm>
            <a:off x="9339121" y="2875365"/>
            <a:ext cx="737666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accent4"/>
                </a:solidFill>
                <a:latin typeface="Trebuchet MS" panose="020B0603020202020204" pitchFamily="34" charset="0"/>
              </a:rPr>
              <a:t>RAPIDS MODEL</a:t>
            </a:r>
          </a:p>
        </p:txBody>
      </p:sp>
    </p:spTree>
    <p:extLst>
      <p:ext uri="{BB962C8B-B14F-4D97-AF65-F5344CB8AC3E}">
        <p14:creationId xmlns:p14="http://schemas.microsoft.com/office/powerpoint/2010/main" val="95864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VIDIA_Light_Template_2020" id="{4CED50B8-BF41-3049-8CB8-6C6CDD81BCAD}" vid="{F919AB4A-F8AC-C548-9F7D-84057F13C2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6" ma:contentTypeDescription="Create a new document." ma:contentTypeScope="" ma:versionID="78e83a7562519defa34023cb5fc8362e">
  <xsd:schema xmlns:xsd="http://www.w3.org/2001/XMLSchema" xmlns:xs="http://www.w3.org/2001/XMLSchema" xmlns:p="http://schemas.microsoft.com/office/2006/metadata/properties" xmlns:ns1="http://schemas.microsoft.com/sharepoint/v3" xmlns:ns2="2a5b1eea-32a8-4673-8d38-de3226caeee3" targetNamespace="http://schemas.microsoft.com/office/2006/metadata/properties" ma:root="true" ma:fieldsID="d8790d471b169e021690c0a0cf3dd58b" ns1:_="" ns2:_="">
    <xsd:import namespace="http://schemas.microsoft.com/sharepoint/v3"/>
    <xsd:import namespace="2a5b1eea-32a8-4673-8d38-de3226caeee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781117E6-D6FC-4058-B4DB-1159A63A28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8E22E-2A4B-4FB1-9848-BF16E7DBE74B}">
  <ds:schemaRefs>
    <ds:schemaRef ds:uri="http://schemas.microsoft.com/sharepoint/v3"/>
    <ds:schemaRef ds:uri="http://purl.org/dc/terms/"/>
    <ds:schemaRef ds:uri="2a5b1eea-32a8-4673-8d38-de3226caeee3"/>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Title &amp; Bullet</Template>
  <TotalTime>9284</TotalTime>
  <Words>5891</Words>
  <Application>Microsoft Macintosh PowerPoint</Application>
  <PresentationFormat>Custom</PresentationFormat>
  <Paragraphs>542</Paragraphs>
  <Slides>50</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Courier New</vt:lpstr>
      <vt:lpstr>DIN Pro Regular</vt:lpstr>
      <vt:lpstr>DINPro-Medium</vt:lpstr>
      <vt:lpstr>DINPro-Regular</vt:lpstr>
      <vt:lpstr>Noto Sans Symbols</vt:lpstr>
      <vt:lpstr>Trebuchet MS</vt:lpstr>
      <vt:lpstr>Wingdings</vt:lpstr>
      <vt:lpstr>Title &amp; Bullet</vt:lpstr>
      <vt:lpstr>From Accelerated Cyber to an AI Framework</vt:lpstr>
      <vt:lpstr>PowerPoint Presentation</vt:lpstr>
      <vt:lpstr>Cybersecurity  a data problem</vt:lpstr>
      <vt:lpstr>Cybersecurity is a data problem</vt:lpstr>
      <vt:lpstr>Cybersecurity presents unique challenges </vt:lpstr>
      <vt:lpstr>PowerPoint Presentation</vt:lpstr>
      <vt:lpstr>History  GPU accelerated cyber</vt:lpstr>
      <vt:lpstr>Day in the life</vt:lpstr>
      <vt:lpstr>A new computing thesis</vt:lpstr>
      <vt:lpstr>Lots to do with little time!</vt:lpstr>
      <vt:lpstr>PowerPoint Presentation</vt:lpstr>
      <vt:lpstr>Clx components</vt:lpstr>
      <vt:lpstr>PowerPoint Presentation</vt:lpstr>
      <vt:lpstr>Deploying Cyber AI with Morpheus</vt:lpstr>
      <vt:lpstr>THE MODERN DATA CENTER HAS NO BOUNDARIES</vt:lpstr>
      <vt:lpstr>FLOW OF AN AI ENGINE</vt:lpstr>
      <vt:lpstr>Nvidia Morpheus cybersecurity ai framework</vt:lpstr>
      <vt:lpstr>Cybersecurity sessions at GTC</vt:lpstr>
      <vt:lpstr>MORPHEUS PIPELINE</vt:lpstr>
      <vt:lpstr>Morpheus Pipeline</vt:lpstr>
      <vt:lpstr>MORPHEUS PIPELINE</vt:lpstr>
      <vt:lpstr>MORPHEUS STRUCTURE</vt:lpstr>
      <vt:lpstr>NODE LANGUAge VERSITILITY</vt:lpstr>
      <vt:lpstr>APPROACHABLE PROGRAMMING STYLE</vt:lpstr>
      <vt:lpstr>MORPHEUS PIPELINE</vt:lpstr>
      <vt:lpstr>Pre-built Examples</vt:lpstr>
      <vt:lpstr>PowerPoint Presentation</vt:lpstr>
      <vt:lpstr>Sensitive info detection Model Fine-Tuning</vt:lpstr>
      <vt:lpstr>Sensitive information detection workflow</vt:lpstr>
      <vt:lpstr>CONCEPT DRIFT MONITORING WITH MLFLOW</vt:lpstr>
      <vt:lpstr>Digital fingerprinting</vt:lpstr>
      <vt:lpstr>Pre-built Models and Use Cases </vt:lpstr>
      <vt:lpstr>Notional ELK stack Integration</vt:lpstr>
      <vt:lpstr>Partners &amp; developer community</vt:lpstr>
      <vt:lpstr>RESEARCH PARTNERS AND DEVELOPER COMMUNITY</vt:lpstr>
      <vt:lpstr>PowerPoint Presentation</vt:lpstr>
      <vt:lpstr>Morpheus + Splunk at the edge</vt:lpstr>
      <vt:lpstr>Morpheus + Splunk universal forwarder at the edge</vt:lpstr>
      <vt:lpstr>Deep log parsing  with cybert</vt:lpstr>
      <vt:lpstr>PARSING LOGS TAKES TOO MUCH TIME</vt:lpstr>
      <vt:lpstr>deep Log Parsing</vt:lpstr>
      <vt:lpstr>Integrating Morpheus with Splunk DSP</vt:lpstr>
      <vt:lpstr>Cyber Fly-away kits</vt:lpstr>
      <vt:lpstr>PowerPoint Presentation</vt:lpstr>
      <vt:lpstr>PowerPoint Presentation</vt:lpstr>
      <vt:lpstr>PowerPoint Presentation</vt:lpstr>
      <vt:lpstr>Apply for early access today!</vt:lpstr>
      <vt:lpstr>Bringing it all together </vt:lpstr>
      <vt:lpstr>Helpful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Bartley Richardson</dc:creator>
  <cp:lastModifiedBy>Josh Wyatt</cp:lastModifiedBy>
  <cp:revision>290</cp:revision>
  <dcterms:created xsi:type="dcterms:W3CDTF">2021-04-03T15:02:18Z</dcterms:created>
  <dcterms:modified xsi:type="dcterms:W3CDTF">2022-03-20T03:34:51Z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